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9"/>
  </p:notesMasterIdLst>
  <p:sldIdLst>
    <p:sldId id="256" r:id="rId2"/>
    <p:sldId id="323" r:id="rId3"/>
    <p:sldId id="388" r:id="rId4"/>
    <p:sldId id="389" r:id="rId5"/>
    <p:sldId id="403" r:id="rId6"/>
    <p:sldId id="404" r:id="rId7"/>
    <p:sldId id="405" r:id="rId8"/>
    <p:sldId id="406" r:id="rId9"/>
    <p:sldId id="390" r:id="rId10"/>
    <p:sldId id="425" r:id="rId11"/>
    <p:sldId id="391" r:id="rId12"/>
    <p:sldId id="392" r:id="rId13"/>
    <p:sldId id="407" r:id="rId14"/>
    <p:sldId id="408" r:id="rId15"/>
    <p:sldId id="409" r:id="rId16"/>
    <p:sldId id="342" r:id="rId17"/>
    <p:sldId id="397" r:id="rId18"/>
    <p:sldId id="343" r:id="rId19"/>
    <p:sldId id="344" r:id="rId20"/>
    <p:sldId id="345" r:id="rId21"/>
    <p:sldId id="415" r:id="rId22"/>
    <p:sldId id="346" r:id="rId23"/>
    <p:sldId id="418" r:id="rId24"/>
    <p:sldId id="349" r:id="rId25"/>
    <p:sldId id="350" r:id="rId26"/>
    <p:sldId id="419" r:id="rId27"/>
    <p:sldId id="420" r:id="rId28"/>
    <p:sldId id="421" r:id="rId29"/>
    <p:sldId id="422" r:id="rId30"/>
    <p:sldId id="423" r:id="rId31"/>
    <p:sldId id="429" r:id="rId32"/>
    <p:sldId id="424" r:id="rId33"/>
    <p:sldId id="426" r:id="rId34"/>
    <p:sldId id="427" r:id="rId35"/>
    <p:sldId id="428" r:id="rId36"/>
    <p:sldId id="410" r:id="rId37"/>
    <p:sldId id="430" r:id="rId38"/>
    <p:sldId id="431" r:id="rId39"/>
    <p:sldId id="434" r:id="rId40"/>
    <p:sldId id="432" r:id="rId41"/>
    <p:sldId id="433" r:id="rId42"/>
    <p:sldId id="435" r:id="rId43"/>
    <p:sldId id="436" r:id="rId44"/>
    <p:sldId id="437" r:id="rId45"/>
    <p:sldId id="438" r:id="rId46"/>
    <p:sldId id="439" r:id="rId47"/>
    <p:sldId id="440" r:id="rId48"/>
    <p:sldId id="441" r:id="rId49"/>
    <p:sldId id="442" r:id="rId50"/>
    <p:sldId id="443" r:id="rId51"/>
    <p:sldId id="444" r:id="rId52"/>
    <p:sldId id="445" r:id="rId53"/>
    <p:sldId id="446" r:id="rId54"/>
    <p:sldId id="447" r:id="rId55"/>
    <p:sldId id="448" r:id="rId56"/>
    <p:sldId id="449" r:id="rId57"/>
    <p:sldId id="450" r:id="rId58"/>
    <p:sldId id="451" r:id="rId59"/>
    <p:sldId id="452" r:id="rId60"/>
    <p:sldId id="398" r:id="rId61"/>
    <p:sldId id="453" r:id="rId62"/>
    <p:sldId id="455" r:id="rId63"/>
    <p:sldId id="456" r:id="rId64"/>
    <p:sldId id="454" r:id="rId65"/>
    <p:sldId id="458" r:id="rId66"/>
    <p:sldId id="459" r:id="rId67"/>
    <p:sldId id="457" r:id="rId68"/>
    <p:sldId id="460" r:id="rId69"/>
    <p:sldId id="461" r:id="rId70"/>
    <p:sldId id="462" r:id="rId71"/>
    <p:sldId id="463" r:id="rId72"/>
    <p:sldId id="465" r:id="rId73"/>
    <p:sldId id="466" r:id="rId74"/>
    <p:sldId id="468" r:id="rId75"/>
    <p:sldId id="467" r:id="rId76"/>
    <p:sldId id="469" r:id="rId77"/>
    <p:sldId id="470" r:id="rId78"/>
    <p:sldId id="471" r:id="rId79"/>
    <p:sldId id="472" r:id="rId80"/>
    <p:sldId id="473" r:id="rId81"/>
    <p:sldId id="474" r:id="rId82"/>
    <p:sldId id="475" r:id="rId83"/>
    <p:sldId id="476" r:id="rId84"/>
    <p:sldId id="477" r:id="rId85"/>
    <p:sldId id="478" r:id="rId86"/>
    <p:sldId id="479" r:id="rId87"/>
    <p:sldId id="480" r:id="rId88"/>
    <p:sldId id="481" r:id="rId89"/>
    <p:sldId id="482" r:id="rId90"/>
    <p:sldId id="483" r:id="rId91"/>
    <p:sldId id="484" r:id="rId92"/>
    <p:sldId id="485" r:id="rId93"/>
    <p:sldId id="486" r:id="rId94"/>
    <p:sldId id="487" r:id="rId95"/>
    <p:sldId id="488" r:id="rId96"/>
    <p:sldId id="489" r:id="rId97"/>
    <p:sldId id="490" r:id="rId98"/>
    <p:sldId id="491" r:id="rId99"/>
    <p:sldId id="492" r:id="rId100"/>
    <p:sldId id="493" r:id="rId101"/>
    <p:sldId id="494" r:id="rId102"/>
    <p:sldId id="495" r:id="rId103"/>
    <p:sldId id="496" r:id="rId104"/>
    <p:sldId id="497" r:id="rId105"/>
    <p:sldId id="498" r:id="rId106"/>
    <p:sldId id="499" r:id="rId107"/>
    <p:sldId id="500" r:id="rId108"/>
    <p:sldId id="501" r:id="rId109"/>
    <p:sldId id="506" r:id="rId110"/>
    <p:sldId id="502" r:id="rId111"/>
    <p:sldId id="503" r:id="rId112"/>
    <p:sldId id="505" r:id="rId113"/>
    <p:sldId id="507" r:id="rId114"/>
    <p:sldId id="508" r:id="rId115"/>
    <p:sldId id="516" r:id="rId116"/>
    <p:sldId id="513" r:id="rId117"/>
    <p:sldId id="517" r:id="rId118"/>
    <p:sldId id="518" r:id="rId119"/>
    <p:sldId id="519" r:id="rId120"/>
    <p:sldId id="520" r:id="rId121"/>
    <p:sldId id="514" r:id="rId122"/>
    <p:sldId id="515" r:id="rId123"/>
    <p:sldId id="521" r:id="rId124"/>
    <p:sldId id="522" r:id="rId125"/>
    <p:sldId id="523" r:id="rId126"/>
    <p:sldId id="524" r:id="rId127"/>
    <p:sldId id="525" r:id="rId1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1291" autoAdjust="0"/>
  </p:normalViewPr>
  <p:slideViewPr>
    <p:cSldViewPr snapToGrid="0">
      <p:cViewPr varScale="1">
        <p:scale>
          <a:sx n="78" d="100"/>
          <a:sy n="78" d="100"/>
        </p:scale>
        <p:origin x="6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657EB-7D06-40BF-BD66-D558E383C4B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FA4DC-D336-4B06-8288-B358BFD9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4DC-D336-4B06-8288-B358BFD94B8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0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Interpreted at runtime</a:t>
            </a:r>
          </a:p>
          <a:p>
            <a:r>
              <a:rPr lang="en-IN" dirty="0" smtClean="0"/>
              <a:t>Interactive testing and debugging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4DC-D336-4B06-8288-B358BFD94B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Declaration means reserving the name as name to some variable</a:t>
            </a:r>
          </a:p>
          <a:p>
            <a:r>
              <a:rPr lang="en-IN" dirty="0" smtClean="0"/>
              <a:t>Creation</a:t>
            </a:r>
            <a:r>
              <a:rPr lang="en-IN" baseline="0" dirty="0" smtClean="0"/>
              <a:t> means memory allocation.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4DC-D336-4B06-8288-B358BFD94B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There are conversions</a:t>
            </a:r>
            <a:r>
              <a:rPr lang="en-IN" baseline="0" dirty="0" smtClean="0"/>
              <a:t> to other data types as well.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4DC-D336-4B06-8288-B358BFD94B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49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six sequence types: strings, Unicode strings, lists, tuples, buffers, and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xrange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4DC-D336-4B06-8288-B358BFD94B8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8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</a:t>
            </a:r>
            <a:r>
              <a:rPr lang="en-IN" baseline="0" dirty="0" smtClean="0"/>
              <a:t> will study break statement in a short 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4DC-D336-4B06-8288-B358BFD94B8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8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“</a:t>
            </a:r>
            <a:r>
              <a:rPr lang="en-US" dirty="0" smtClean="0"/>
              <a:t>support.py” should be in the same directory from</a:t>
            </a:r>
            <a:r>
              <a:rPr lang="en-US" baseline="0" dirty="0" smtClean="0"/>
              <a:t> where you are running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4DC-D336-4B06-8288-B358BFD94B8F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0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Move support.py to a different directory named “</a:t>
            </a:r>
            <a:r>
              <a:rPr lang="en-IN" dirty="0" err="1" smtClean="0"/>
              <a:t>otherDir</a:t>
            </a:r>
            <a:r>
              <a:rPr lang="en-IN" dirty="0" smtClean="0"/>
              <a:t>” (which is a sub directory to the current</a:t>
            </a:r>
            <a:r>
              <a:rPr lang="en-IN" baseline="0" dirty="0" smtClean="0"/>
              <a:t> directory)</a:t>
            </a:r>
            <a:r>
              <a:rPr lang="en-IN" dirty="0" smtClean="0"/>
              <a:t> and then to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FA4DC-D336-4B06-8288-B358BFD94B8F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4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4E10323-DFE4-458E-8E31-13732D942F2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EF3193-D4DC-4DA2-9CAA-B5EE64DB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62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323-DFE4-458E-8E31-13732D942F2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F3193-D4DC-4DA2-9CAA-B5EE64DB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04E10323-DFE4-458E-8E31-13732D942F2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26EF3193-D4DC-4DA2-9CAA-B5EE64DB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1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323-DFE4-458E-8E31-13732D942F2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EF3193-D4DC-4DA2-9CAA-B5EE64DBBF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5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323-DFE4-458E-8E31-13732D942F2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EF3193-D4DC-4DA2-9CAA-B5EE64DBBF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5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E10323-DFE4-458E-8E31-13732D942F2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EF3193-D4DC-4DA2-9CAA-B5EE64DBBF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E10323-DFE4-458E-8E31-13732D942F2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EF3193-D4DC-4DA2-9CAA-B5EE64DBBF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55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323-DFE4-458E-8E31-13732D942F2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EF3193-D4DC-4DA2-9CAA-B5EE64DB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6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323-DFE4-458E-8E31-13732D942F2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EF3193-D4DC-4DA2-9CAA-B5EE64DB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323-DFE4-458E-8E31-13732D942F2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EF3193-D4DC-4DA2-9CAA-B5EE64DBBF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04E10323-DFE4-458E-8E31-13732D942F2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EF3193-D4DC-4DA2-9CAA-B5EE64DBBF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6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4E10323-DFE4-458E-8E31-13732D942F2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26EF3193-D4DC-4DA2-9CAA-B5EE64DB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random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" TargetMode="External"/><Relationship Id="rId2" Type="http://schemas.openxmlformats.org/officeDocument/2006/relationships/hyperlink" Target="https://www.tutorialspoint.com/python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ythonforbeginners.com/random/how-to-use-the-random-module-in-python" TargetMode="External"/><Relationship Id="rId4" Type="http://schemas.openxmlformats.org/officeDocument/2006/relationships/hyperlink" Target="https://docs.python.org/3.6/library/random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-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CS159 Machine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02334"/>
            <a:ext cx="2983832" cy="8925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/>
            <a:r>
              <a:rPr lang="en-US" sz="2600" smtClean="0">
                <a:solidFill>
                  <a:srgbClr val="FFFFFF"/>
                </a:solidFill>
              </a:rPr>
              <a:t>Fall 2018</a:t>
            </a:r>
            <a:endParaRPr 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7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625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'physics'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'chemistry'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maths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'Biology'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'Final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: 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list1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Final list :  ['physics', 'Biology', 'chemistry', '</a:t>
            </a:r>
            <a:r>
              <a:rPr lang="en-US" dirty="0" err="1"/>
              <a:t>maths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40106696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pop()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</a:t>
            </a:r>
            <a:r>
              <a:rPr lang="en-US" dirty="0"/>
              <a:t>() method removes and returns last object or </a:t>
            </a:r>
            <a:r>
              <a:rPr lang="en-US" dirty="0" err="1"/>
              <a:t>obj</a:t>
            </a:r>
            <a:r>
              <a:rPr lang="en-US" dirty="0"/>
              <a:t> from the list.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 smtClean="0"/>
              <a:t>	pop(</a:t>
            </a:r>
            <a:r>
              <a:rPr lang="en-US" dirty="0" err="1" smtClean="0"/>
              <a:t>obj</a:t>
            </a:r>
            <a:r>
              <a:rPr lang="en-US" dirty="0" smtClean="0"/>
              <a:t>=list</a:t>
            </a:r>
            <a:r>
              <a:rPr lang="en-US" dirty="0"/>
              <a:t>[-1])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err="1"/>
              <a:t>obj</a:t>
            </a:r>
            <a:r>
              <a:rPr lang="en-US" dirty="0"/>
              <a:t> - This is an optional parameter, index of the object to be removed from the list.</a:t>
            </a:r>
          </a:p>
          <a:p>
            <a:r>
              <a:rPr lang="en-US" dirty="0"/>
              <a:t>Return Value</a:t>
            </a:r>
          </a:p>
          <a:p>
            <a:pPr marL="365760" lvl="1" indent="0">
              <a:buNone/>
            </a:pPr>
            <a:r>
              <a:rPr lang="en-US" dirty="0"/>
              <a:t>This method returns the removed object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41336047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37513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'physics'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'Biology'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'chemistry'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maths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"list now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list1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list now :  ['physics', 'Biology', 'chemistry']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"list now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list1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list now :  ['physics', 'chemistry']</a:t>
            </a:r>
          </a:p>
        </p:txBody>
      </p:sp>
    </p:spTree>
    <p:extLst>
      <p:ext uri="{BB962C8B-B14F-4D97-AF65-F5344CB8AC3E}">
        <p14:creationId xmlns:p14="http://schemas.microsoft.com/office/powerpoint/2010/main" val="5314247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remove()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remove() </a:t>
            </a:r>
            <a:r>
              <a:rPr lang="en-US" dirty="0" smtClean="0"/>
              <a:t>removes given </a:t>
            </a:r>
            <a:r>
              <a:rPr lang="en-US" dirty="0" err="1" smtClean="0"/>
              <a:t>obj</a:t>
            </a:r>
            <a:r>
              <a:rPr lang="en-US" dirty="0" smtClean="0"/>
              <a:t> from the list</a:t>
            </a:r>
            <a:endParaRPr lang="en-US" dirty="0"/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remove(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Parameters</a:t>
            </a:r>
            <a:endParaRPr lang="en-US" dirty="0"/>
          </a:p>
          <a:p>
            <a:pPr lvl="1"/>
            <a:r>
              <a:rPr lang="en-US" dirty="0" err="1"/>
              <a:t>obj</a:t>
            </a:r>
            <a:r>
              <a:rPr lang="en-US" dirty="0"/>
              <a:t> - This is the object to be removed from the list.</a:t>
            </a:r>
          </a:p>
          <a:p>
            <a:r>
              <a:rPr lang="en-US" dirty="0"/>
              <a:t>Return Value</a:t>
            </a:r>
          </a:p>
          <a:p>
            <a:pPr lvl="1"/>
            <a:r>
              <a:rPr lang="en-US" dirty="0"/>
              <a:t>This method does not return any value but removes the given object from the </a:t>
            </a:r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3185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'physics'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'Biology'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'chemistry'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maths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'Biology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list now :  ['physics', 'chemistry', '</a:t>
            </a:r>
            <a:r>
              <a:rPr lang="en-US" dirty="0" err="1"/>
              <a:t>maths</a:t>
            </a:r>
            <a:r>
              <a:rPr lang="en-US" dirty="0"/>
              <a:t>']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"list now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maths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"list now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list1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list now :  ['physics', 'chemistry']</a:t>
            </a:r>
          </a:p>
        </p:txBody>
      </p:sp>
    </p:spTree>
    <p:extLst>
      <p:ext uri="{BB962C8B-B14F-4D97-AF65-F5344CB8AC3E}">
        <p14:creationId xmlns:p14="http://schemas.microsoft.com/office/powerpoint/2010/main" val="40757900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reverse()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reverse</a:t>
            </a:r>
            <a:r>
              <a:rPr lang="en-US" dirty="0"/>
              <a:t>() method reverses objects of list in place.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 smtClean="0"/>
              <a:t>	reverse</a:t>
            </a:r>
            <a:r>
              <a:rPr lang="en-US" dirty="0"/>
              <a:t>()</a:t>
            </a:r>
          </a:p>
          <a:p>
            <a:r>
              <a:rPr lang="en-US" dirty="0"/>
              <a:t>Parameters</a:t>
            </a:r>
          </a:p>
          <a:p>
            <a:pPr marL="365760" lvl="1" indent="0">
              <a:buNone/>
            </a:pPr>
            <a:r>
              <a:rPr lang="en-US" dirty="0"/>
              <a:t>NA</a:t>
            </a:r>
          </a:p>
          <a:p>
            <a:r>
              <a:rPr lang="en-US" dirty="0"/>
              <a:t>Return Value</a:t>
            </a:r>
          </a:p>
          <a:p>
            <a:pPr marL="365760" lvl="1" indent="0">
              <a:buNone/>
            </a:pPr>
            <a:r>
              <a:rPr lang="en-US" dirty="0"/>
              <a:t>This method does not return any value but reverse the given object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22660879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'physics'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'Biology'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'chemistry'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maths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reverse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"list now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list1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list now :  ['</a:t>
            </a:r>
            <a:r>
              <a:rPr lang="en-US" dirty="0" err="1"/>
              <a:t>maths</a:t>
            </a:r>
            <a:r>
              <a:rPr lang="en-US" dirty="0"/>
              <a:t>', 'chemistry', 'Biology', 'physics']</a:t>
            </a:r>
          </a:p>
        </p:txBody>
      </p:sp>
    </p:spTree>
    <p:extLst>
      <p:ext uri="{BB962C8B-B14F-4D97-AF65-F5344CB8AC3E}">
        <p14:creationId xmlns:p14="http://schemas.microsoft.com/office/powerpoint/2010/main" val="310168975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sort()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</a:t>
            </a:r>
            <a:r>
              <a:rPr lang="en-US" dirty="0"/>
              <a:t>() method sorts objects of list, use compare function if given.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 smtClean="0"/>
              <a:t>	sort</a:t>
            </a:r>
            <a:r>
              <a:rPr lang="en-US" dirty="0"/>
              <a:t>([</a:t>
            </a:r>
            <a:r>
              <a:rPr lang="en-US" dirty="0" err="1"/>
              <a:t>func</a:t>
            </a:r>
            <a:r>
              <a:rPr lang="en-US" dirty="0"/>
              <a:t>])</a:t>
            </a:r>
          </a:p>
          <a:p>
            <a:r>
              <a:rPr lang="en-US" dirty="0"/>
              <a:t>Parameters</a:t>
            </a:r>
          </a:p>
          <a:p>
            <a:pPr marL="365760" lvl="1" indent="0">
              <a:buNone/>
            </a:pPr>
            <a:r>
              <a:rPr lang="en-US" dirty="0"/>
              <a:t>NA</a:t>
            </a:r>
          </a:p>
          <a:p>
            <a:r>
              <a:rPr lang="en-US" dirty="0"/>
              <a:t>Return Value</a:t>
            </a:r>
          </a:p>
          <a:p>
            <a:pPr marL="365760" lvl="1" indent="0">
              <a:buNone/>
            </a:pPr>
            <a:r>
              <a:rPr lang="en-US" dirty="0"/>
              <a:t>This method does not return any value but reverses the given object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11599534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'physics'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'Biology'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'chemistry'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maths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now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list1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list now :  ['Biology', 'chemistry', '</a:t>
            </a:r>
            <a:r>
              <a:rPr lang="en-US" dirty="0" err="1"/>
              <a:t>maths</a:t>
            </a:r>
            <a:r>
              <a:rPr lang="en-US" dirty="0"/>
              <a:t>', 'physics']</a:t>
            </a:r>
          </a:p>
        </p:txBody>
      </p:sp>
    </p:spTree>
    <p:extLst>
      <p:ext uri="{BB962C8B-B14F-4D97-AF65-F5344CB8AC3E}">
        <p14:creationId xmlns:p14="http://schemas.microsoft.com/office/powerpoint/2010/main" val="34447702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Importing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Standard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  <a:p>
            <a:r>
              <a:rPr lang="en-US" dirty="0" smtClean="0"/>
              <a:t>String</a:t>
            </a:r>
            <a:endParaRPr lang="en-US" dirty="0"/>
          </a:p>
          <a:p>
            <a:r>
              <a:rPr lang="en-US" dirty="0" smtClean="0"/>
              <a:t>List</a:t>
            </a:r>
            <a:endParaRPr lang="en-US" dirty="0"/>
          </a:p>
          <a:p>
            <a:r>
              <a:rPr lang="en-US" dirty="0" smtClean="0"/>
              <a:t>Tuple</a:t>
            </a:r>
            <a:endParaRPr lang="en-US" dirty="0"/>
          </a:p>
          <a:p>
            <a:r>
              <a:rPr lang="en-US" dirty="0" smtClean="0"/>
              <a:t>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195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Importing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Python is a scripting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/>
              <a:t>everything can be run interactively from </a:t>
            </a:r>
            <a:r>
              <a:rPr lang="en-US" dirty="0" smtClean="0"/>
              <a:t>the command line</a:t>
            </a:r>
          </a:p>
          <a:p>
            <a:r>
              <a:rPr lang="en-US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en-US" dirty="0" smtClean="0"/>
              <a:t>extension for source file; </a:t>
            </a:r>
            <a:r>
              <a:rPr lang="en-US" dirty="0"/>
              <a:t>complied into .</a:t>
            </a:r>
            <a:r>
              <a:rPr lang="en-US" dirty="0" err="1"/>
              <a:t>pyc</a:t>
            </a:r>
            <a:r>
              <a:rPr lang="en-US" dirty="0"/>
              <a:t> </a:t>
            </a:r>
            <a:r>
              <a:rPr lang="en-US" dirty="0" smtClean="0"/>
              <a:t>file when first loaded</a:t>
            </a:r>
          </a:p>
          <a:p>
            <a:r>
              <a:rPr lang="en-US" dirty="0"/>
              <a:t>Any set of commands or functions is known as </a:t>
            </a:r>
            <a:r>
              <a:rPr lang="en-US" dirty="0" smtClean="0"/>
              <a:t>a </a:t>
            </a:r>
            <a:r>
              <a:rPr lang="en-US" u="sng" dirty="0" smtClean="0"/>
              <a:t>module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To load it, </a:t>
            </a:r>
            <a:r>
              <a:rPr lang="en-US" dirty="0"/>
              <a:t>you use the </a:t>
            </a:r>
            <a:r>
              <a:rPr lang="en-US" u="sng" dirty="0"/>
              <a:t>import</a:t>
            </a:r>
            <a:r>
              <a:rPr lang="en-US" dirty="0"/>
              <a:t> </a:t>
            </a:r>
            <a:r>
              <a:rPr lang="en-US" dirty="0" smtClean="0"/>
              <a:t>command</a:t>
            </a:r>
          </a:p>
          <a:p>
            <a:pPr lvl="1"/>
            <a:r>
              <a:rPr lang="en-US" dirty="0"/>
              <a:t>If you import a script file then Python will run it </a:t>
            </a:r>
            <a:r>
              <a:rPr lang="en-US" dirty="0" smtClean="0"/>
              <a:t>immediately, but </a:t>
            </a:r>
            <a:r>
              <a:rPr lang="en-US" dirty="0"/>
              <a:t>if it is a set of functions then it will not run anything.</a:t>
            </a:r>
          </a:p>
        </p:txBody>
      </p:sp>
    </p:spTree>
    <p:extLst>
      <p:ext uri="{BB962C8B-B14F-4D97-AF65-F5344CB8AC3E}">
        <p14:creationId xmlns:p14="http://schemas.microsoft.com/office/powerpoint/2010/main" val="18669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print_func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 smtClean="0"/>
              <a:t>The above can be saved as “</a:t>
            </a:r>
            <a:r>
              <a:rPr lang="en-US" dirty="0" smtClean="0"/>
              <a:t>support.py”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support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support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print_func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"Zara"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Hello :  Zara</a:t>
            </a:r>
          </a:p>
        </p:txBody>
      </p:sp>
    </p:spTree>
    <p:extLst>
      <p:ext uri="{BB962C8B-B14F-4D97-AF65-F5344CB8AC3E}">
        <p14:creationId xmlns:p14="http://schemas.microsoft.com/office/powerpoint/2010/main" val="3713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2096" cy="44958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To add a folder </a:t>
            </a:r>
            <a:r>
              <a:rPr lang="en-US" dirty="0" smtClean="0"/>
              <a:t>in the list of folders to search while importing a module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sys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path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"./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otherDir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support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support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print_func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"Zara"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Hello :  Zara</a:t>
            </a:r>
          </a:p>
        </p:txBody>
      </p:sp>
    </p:spTree>
    <p:extLst>
      <p:ext uri="{BB962C8B-B14F-4D97-AF65-F5344CB8AC3E}">
        <p14:creationId xmlns:p14="http://schemas.microsoft.com/office/powerpoint/2010/main" val="3031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4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random: </a:t>
            </a:r>
            <a:r>
              <a:rPr lang="en-US" dirty="0"/>
              <a:t>Generate pseudo-random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module implements pseudo-random number generators for various distributions.</a:t>
            </a:r>
          </a:p>
          <a:p>
            <a:r>
              <a:rPr lang="en-US" dirty="0"/>
              <a:t>When to use it?</a:t>
            </a:r>
          </a:p>
          <a:p>
            <a:pPr lvl="1"/>
            <a:r>
              <a:rPr lang="en-US" dirty="0"/>
              <a:t>We want the computer to pick a random number in a given range</a:t>
            </a:r>
          </a:p>
          <a:p>
            <a:pPr lvl="1"/>
            <a:r>
              <a:rPr lang="en-US" dirty="0"/>
              <a:t>Pick a random element from a list, pick a random card from a deck, flip a </a:t>
            </a:r>
            <a:r>
              <a:rPr lang="en-US" dirty="0" smtClean="0"/>
              <a:t>coin etc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Shuffling a list of numbers of data samples</a:t>
            </a:r>
          </a:p>
          <a:p>
            <a:r>
              <a:rPr lang="en-US" dirty="0" smtClean="0"/>
              <a:t>Need to import random module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67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choice()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choice</a:t>
            </a:r>
            <a:r>
              <a:rPr lang="en-US" dirty="0"/>
              <a:t>() method returns a random item from a list, tuple, or string</a:t>
            </a:r>
            <a:r>
              <a:rPr lang="en-US" dirty="0" smtClean="0"/>
              <a:t>.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random.choice</a:t>
            </a:r>
            <a:r>
              <a:rPr lang="en-US" dirty="0" smtClean="0"/>
              <a:t>(</a:t>
            </a:r>
            <a:r>
              <a:rPr lang="en-US" dirty="0" err="1" smtClean="0"/>
              <a:t>seq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r>
              <a:rPr lang="en-US" dirty="0" smtClean="0"/>
              <a:t>Parameters</a:t>
            </a:r>
            <a:endParaRPr lang="en-US" dirty="0"/>
          </a:p>
          <a:p>
            <a:pPr lvl="1"/>
            <a:r>
              <a:rPr lang="en-US" dirty="0" err="1"/>
              <a:t>seq</a:t>
            </a:r>
            <a:r>
              <a:rPr lang="en-US" dirty="0"/>
              <a:t> - This could be a list, tuple, or string...</a:t>
            </a:r>
          </a:p>
          <a:p>
            <a:r>
              <a:rPr lang="en-US" dirty="0"/>
              <a:t>Return Value</a:t>
            </a:r>
          </a:p>
          <a:p>
            <a:pPr marL="365760" lvl="1" indent="0">
              <a:buNone/>
            </a:pPr>
            <a:r>
              <a:rPr lang="en-US" dirty="0"/>
              <a:t>This method returns a random item.</a:t>
            </a:r>
          </a:p>
        </p:txBody>
      </p:sp>
    </p:spTree>
    <p:extLst>
      <p:ext uri="{BB962C8B-B14F-4D97-AF65-F5344CB8AC3E}">
        <p14:creationId xmlns:p14="http://schemas.microsoft.com/office/powerpoint/2010/main" val="165617659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random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outcomes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'heads'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'tails'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sides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outcomes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keys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10000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outcomes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choice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sides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'Heads:'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outcomes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'heads'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'Tails:'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outcomes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'tails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dirty="0"/>
              <a:t>Heads: 5033</a:t>
            </a:r>
          </a:p>
          <a:p>
            <a:pPr marL="0" indent="0">
              <a:buNone/>
            </a:pPr>
            <a:r>
              <a:rPr lang="en-US" dirty="0"/>
              <a:t>Tails: 4967</a:t>
            </a:r>
          </a:p>
        </p:txBody>
      </p:sp>
    </p:spTree>
    <p:extLst>
      <p:ext uri="{BB962C8B-B14F-4D97-AF65-F5344CB8AC3E}">
        <p14:creationId xmlns:p14="http://schemas.microsoft.com/office/powerpoint/2010/main" val="285319019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randrange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randrange</a:t>
            </a:r>
            <a:r>
              <a:rPr lang="en-US" dirty="0"/>
              <a:t>() method returns a randomly selected element from range(start, </a:t>
            </a:r>
            <a:r>
              <a:rPr lang="en-US" dirty="0" smtClean="0"/>
              <a:t>stop, step).</a:t>
            </a:r>
          </a:p>
          <a:p>
            <a:r>
              <a:rPr lang="en-IN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randrange</a:t>
            </a:r>
            <a:r>
              <a:rPr lang="en-US" dirty="0" smtClean="0"/>
              <a:t> </a:t>
            </a:r>
            <a:r>
              <a:rPr lang="en-US" dirty="0"/>
              <a:t>([start,] stop [,step</a:t>
            </a:r>
            <a:r>
              <a:rPr lang="en-US" dirty="0" smtClean="0"/>
              <a:t>])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- Start point of the range. This would be included in the range. Default is 0.</a:t>
            </a:r>
          </a:p>
          <a:p>
            <a:pPr lvl="1"/>
            <a:r>
              <a:rPr lang="en-US" dirty="0" smtClean="0"/>
              <a:t>stop </a:t>
            </a:r>
            <a:r>
              <a:rPr lang="en-US" dirty="0"/>
              <a:t>- Stop point of the range. This would be excluded from the range.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- Value with which number is incremented. Default is 1</a:t>
            </a:r>
            <a:r>
              <a:rPr lang="en-US" dirty="0" smtClean="0"/>
              <a:t>.</a:t>
            </a:r>
          </a:p>
          <a:p>
            <a:r>
              <a:rPr lang="en-IN" dirty="0" smtClean="0"/>
              <a:t>Return Value</a:t>
            </a:r>
          </a:p>
          <a:p>
            <a:pPr marL="365760" lvl="1" indent="0">
              <a:buNone/>
            </a:pPr>
            <a:r>
              <a:rPr lang="en-US" dirty="0"/>
              <a:t>This method returns a random item from the given range.</a:t>
            </a:r>
          </a:p>
        </p:txBody>
      </p:sp>
    </p:spTree>
    <p:extLst>
      <p:ext uri="{BB962C8B-B14F-4D97-AF65-F5344CB8AC3E}">
        <p14:creationId xmlns:p14="http://schemas.microsoft.com/office/powerpoint/2010/main" val="184620561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random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randomly select an odd number between 1-100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randrange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(1,100, 2)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err="1"/>
              <a:t>randrange</a:t>
            </a:r>
            <a:r>
              <a:rPr lang="en-US" dirty="0"/>
              <a:t>(1,100, 2) :  85</a:t>
            </a:r>
          </a:p>
          <a:p>
            <a:pPr marL="0" indent="0">
              <a:buNone/>
            </a:pPr>
            <a:endParaRPr lang="en-IN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randomly select a number between 0-99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randrange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(100)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err="1"/>
              <a:t>randrange</a:t>
            </a:r>
            <a:r>
              <a:rPr lang="en-US" dirty="0"/>
              <a:t>(100) :  97</a:t>
            </a:r>
          </a:p>
        </p:txBody>
      </p:sp>
    </p:spTree>
    <p:extLst>
      <p:ext uri="{BB962C8B-B14F-4D97-AF65-F5344CB8AC3E}">
        <p14:creationId xmlns:p14="http://schemas.microsoft.com/office/powerpoint/2010/main" val="39124801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random() method returns a random floating point number in the range [0.0, 1.0</a:t>
            </a:r>
            <a:r>
              <a:rPr lang="en-US" dirty="0" smtClean="0"/>
              <a:t>].</a:t>
            </a:r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random( )</a:t>
            </a:r>
          </a:p>
          <a:p>
            <a:r>
              <a:rPr lang="en-IN" dirty="0" smtClean="0"/>
              <a:t>Parameters</a:t>
            </a:r>
          </a:p>
          <a:p>
            <a:pPr marL="365760" lvl="1" indent="0">
              <a:buNone/>
            </a:pPr>
            <a:r>
              <a:rPr lang="en-IN" dirty="0" smtClean="0"/>
              <a:t>NA</a:t>
            </a:r>
          </a:p>
          <a:p>
            <a:r>
              <a:rPr lang="en-US" dirty="0"/>
              <a:t>Return Value</a:t>
            </a:r>
          </a:p>
          <a:p>
            <a:pPr marL="365760" lvl="1" indent="0">
              <a:buNone/>
            </a:pPr>
            <a:r>
              <a:rPr lang="en-US" dirty="0"/>
              <a:t>This method returns a random float r, such that 0.0 &lt;= r &lt;= 1.0</a:t>
            </a:r>
          </a:p>
        </p:txBody>
      </p:sp>
    </p:spTree>
    <p:extLst>
      <p:ext uri="{BB962C8B-B14F-4D97-AF65-F5344CB8AC3E}">
        <p14:creationId xmlns:p14="http://schemas.microsoft.com/office/powerpoint/2010/main" val="110637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66" y="100482"/>
            <a:ext cx="11118482" cy="66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random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First random number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"random()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700" dirty="0"/>
              <a:t>random() :  0.5476053663383964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Second random number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"random()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 dirty="0"/>
              <a:t>random() :  0.1308558535179697</a:t>
            </a:r>
          </a:p>
          <a:p>
            <a:pPr marL="0" indent="0">
              <a:buNone/>
            </a:pPr>
            <a:endParaRPr lang="en-US" sz="3200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201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seed()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Initializes </a:t>
            </a:r>
            <a:r>
              <a:rPr lang="en-US" dirty="0"/>
              <a:t>the basic random number generator</a:t>
            </a:r>
            <a:r>
              <a:rPr lang="en-US" dirty="0" smtClean="0"/>
              <a:t>.</a:t>
            </a:r>
          </a:p>
          <a:p>
            <a:r>
              <a:rPr lang="en-US" dirty="0"/>
              <a:t>Call this </a:t>
            </a:r>
            <a:r>
              <a:rPr lang="en-US" dirty="0" smtClean="0"/>
              <a:t>function before </a:t>
            </a:r>
            <a:r>
              <a:rPr lang="en-US" dirty="0"/>
              <a:t>calling any other random module function</a:t>
            </a:r>
            <a:r>
              <a:rPr lang="en-US" dirty="0" smtClean="0"/>
              <a:t>.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smtClean="0"/>
              <a:t>	seed([</a:t>
            </a:r>
            <a:r>
              <a:rPr lang="en-US" dirty="0"/>
              <a:t>x], [y])</a:t>
            </a:r>
          </a:p>
          <a:p>
            <a:r>
              <a:rPr lang="en-US" dirty="0" smtClean="0"/>
              <a:t>Parameters</a:t>
            </a:r>
            <a:endParaRPr lang="en-US" dirty="0"/>
          </a:p>
          <a:p>
            <a:pPr lvl="1"/>
            <a:r>
              <a:rPr lang="en-US" dirty="0" smtClean="0"/>
              <a:t>x </a:t>
            </a:r>
            <a:r>
              <a:rPr lang="en-US" dirty="0"/>
              <a:t>- This is the seed for the next random number. If omitted, then it takes </a:t>
            </a:r>
            <a:r>
              <a:rPr lang="en-US" dirty="0" smtClean="0"/>
              <a:t>system time </a:t>
            </a:r>
            <a:r>
              <a:rPr lang="en-US" dirty="0"/>
              <a:t>to generate the next random number. </a:t>
            </a:r>
            <a:endParaRPr lang="en-US" dirty="0" smtClean="0"/>
          </a:p>
          <a:p>
            <a:pPr lvl="1"/>
            <a:r>
              <a:rPr lang="en-US" dirty="0" smtClean="0"/>
              <a:t>Y </a:t>
            </a:r>
            <a:r>
              <a:rPr lang="en-US" dirty="0"/>
              <a:t>- This is version number (default is 2). </a:t>
            </a:r>
            <a:r>
              <a:rPr lang="en-US" dirty="0" err="1"/>
              <a:t>str</a:t>
            </a:r>
            <a:r>
              <a:rPr lang="en-US" dirty="0"/>
              <a:t>, byte or byte array object </a:t>
            </a:r>
            <a:r>
              <a:rPr lang="en-US" dirty="0" smtClean="0"/>
              <a:t>gets	 converted </a:t>
            </a:r>
            <a:r>
              <a:rPr lang="en-US" dirty="0"/>
              <a:t>in int. Version 1 used hash() of x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6112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random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seed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"random number with default seed"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800" dirty="0"/>
              <a:t>random number with default seed 0.3844734828760715 </a:t>
            </a:r>
            <a:endParaRPr lang="en-US" sz="2800" dirty="0" smtClean="0"/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seed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"random number with 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seed"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800" dirty="0"/>
              <a:t>random number with </a:t>
            </a:r>
            <a:r>
              <a:rPr lang="en-US" sz="2800" dirty="0" err="1"/>
              <a:t>int</a:t>
            </a:r>
            <a:r>
              <a:rPr lang="en-US" sz="2800" dirty="0"/>
              <a:t> seed </a:t>
            </a:r>
            <a:r>
              <a:rPr lang="en-US" sz="2800" dirty="0" smtClean="0"/>
              <a:t>0.5714025946899135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seed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"random number with string seed"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/>
              <a:t>random number with string seed 0.3537754404730722</a:t>
            </a:r>
          </a:p>
        </p:txBody>
      </p:sp>
    </p:spTree>
    <p:extLst>
      <p:ext uri="{BB962C8B-B14F-4D97-AF65-F5344CB8AC3E}">
        <p14:creationId xmlns:p14="http://schemas.microsoft.com/office/powerpoint/2010/main" val="259680491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507253"/>
            <a:ext cx="10871200" cy="5350747"/>
          </a:xfrm>
        </p:spPr>
        <p:txBody>
          <a:bodyPr>
            <a:normAutofit/>
          </a:bodyPr>
          <a:lstStyle/>
          <a:p>
            <a:r>
              <a:rPr lang="en-US" dirty="0"/>
              <a:t>shuffle() method randomizes the items of a list in place</a:t>
            </a:r>
            <a:r>
              <a:rPr lang="en-US" dirty="0" smtClean="0"/>
              <a:t>.</a:t>
            </a:r>
          </a:p>
          <a:p>
            <a:r>
              <a:rPr lang="en-IN" dirty="0" smtClean="0"/>
              <a:t>Syntax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shuffle (</a:t>
            </a:r>
            <a:r>
              <a:rPr lang="en-US" dirty="0" err="1" smtClean="0"/>
              <a:t>lst</a:t>
            </a:r>
            <a:r>
              <a:rPr lang="en-US" dirty="0"/>
              <a:t>,[random</a:t>
            </a:r>
            <a:r>
              <a:rPr lang="en-US" dirty="0" smtClean="0"/>
              <a:t>])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err="1" smtClean="0"/>
              <a:t>lst</a:t>
            </a:r>
            <a:r>
              <a:rPr lang="en-US" dirty="0" smtClean="0"/>
              <a:t> </a:t>
            </a:r>
            <a:r>
              <a:rPr lang="en-US" dirty="0"/>
              <a:t>- This could be a list or tuple.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- This is an optional </a:t>
            </a:r>
            <a:r>
              <a:rPr lang="en-US" dirty="0" smtClean="0"/>
              <a:t>0 argument </a:t>
            </a:r>
            <a:r>
              <a:rPr lang="en-US" dirty="0"/>
              <a:t>function returning float between 0.0 </a:t>
            </a:r>
            <a:r>
              <a:rPr lang="en-US" dirty="0" smtClean="0"/>
              <a:t>-1.0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Return Value</a:t>
            </a:r>
          </a:p>
          <a:p>
            <a:pPr marL="365760" lvl="1" indent="0">
              <a:buNone/>
            </a:pPr>
            <a:r>
              <a:rPr lang="en-US" dirty="0"/>
              <a:t>This method returns reshuffled list.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678439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random</a:t>
            </a:r>
          </a:p>
          <a:p>
            <a:pPr marL="0" indent="0">
              <a:buNone/>
            </a:pP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 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da-DK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a-DK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a-DK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a-DK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da-DK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shuffle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"Reshuffled list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Reshuffled list :  [5, 16, 10, 20]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shuffle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"Reshuffled list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Reshuffled list :  [20, 10, 5, 16]</a:t>
            </a:r>
          </a:p>
        </p:txBody>
      </p:sp>
    </p:spTree>
    <p:extLst>
      <p:ext uri="{BB962C8B-B14F-4D97-AF65-F5344CB8AC3E}">
        <p14:creationId xmlns:p14="http://schemas.microsoft.com/office/powerpoint/2010/main" val="411277129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257800"/>
          </a:xfrm>
        </p:spPr>
        <p:txBody>
          <a:bodyPr>
            <a:normAutofit/>
          </a:bodyPr>
          <a:lstStyle/>
          <a:p>
            <a:r>
              <a:rPr lang="en-US" dirty="0"/>
              <a:t>uniform() method returns a random float r, such that x is less than or equal to r </a:t>
            </a:r>
            <a:r>
              <a:rPr lang="en-US" dirty="0" smtClean="0"/>
              <a:t>and r is </a:t>
            </a:r>
            <a:r>
              <a:rPr lang="en-US" dirty="0"/>
              <a:t>less than y</a:t>
            </a:r>
            <a:r>
              <a:rPr lang="en-US" dirty="0" smtClean="0"/>
              <a:t>.</a:t>
            </a:r>
          </a:p>
          <a:p>
            <a:r>
              <a:rPr lang="en-IN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	uniform(x</a:t>
            </a:r>
            <a:r>
              <a:rPr lang="en-US" dirty="0"/>
              <a:t>, y</a:t>
            </a:r>
            <a:r>
              <a:rPr lang="en-US" dirty="0" smtClean="0"/>
              <a:t>)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- Sets the lower limit of the random float.</a:t>
            </a:r>
          </a:p>
          <a:p>
            <a:pPr lvl="1"/>
            <a:r>
              <a:rPr lang="en-US" dirty="0" smtClean="0"/>
              <a:t>y </a:t>
            </a:r>
            <a:r>
              <a:rPr lang="en-US" dirty="0"/>
              <a:t>- Sets the upper limit of the random float</a:t>
            </a:r>
            <a:r>
              <a:rPr lang="en-US" dirty="0" smtClean="0"/>
              <a:t>.</a:t>
            </a:r>
          </a:p>
          <a:p>
            <a:r>
              <a:rPr lang="en-US" dirty="0"/>
              <a:t>Return Value</a:t>
            </a:r>
          </a:p>
          <a:p>
            <a:pPr marL="365760" lvl="1" indent="0">
              <a:buNone/>
            </a:pPr>
            <a:r>
              <a:rPr lang="en-US" dirty="0"/>
              <a:t>This method returns a floating point number r such that x &lt;=r &lt; y.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7494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random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"Random Float uniform(5, 10)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uniform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da-DK" dirty="0"/>
              <a:t>Random Float uniform(5, 10) :  </a:t>
            </a:r>
            <a:r>
              <a:rPr lang="da-DK" dirty="0" smtClean="0"/>
              <a:t>9.481444778178155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"Random Float uniform(7, 14)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uniform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da-DK" dirty="0"/>
              <a:t>Random Float uniform(7, 14) :  12.678404498161704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317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It also has functions for generating popular distributions like beta, exponential, gamma, Gaussian (normal), </a:t>
            </a:r>
            <a:r>
              <a:rPr lang="en-US" dirty="0" smtClean="0"/>
              <a:t>Pareto and </a:t>
            </a:r>
            <a:r>
              <a:rPr lang="en-US" dirty="0"/>
              <a:t>Weibull </a:t>
            </a:r>
            <a:r>
              <a:rPr lang="en-US" dirty="0" smtClean="0"/>
              <a:t>distribution.</a:t>
            </a:r>
          </a:p>
          <a:p>
            <a:r>
              <a:rPr lang="en-IN"/>
              <a:t>For details see </a:t>
            </a:r>
            <a:r>
              <a:rPr lang="en-IN">
                <a:hlinkClick r:id="rId2"/>
              </a:rPr>
              <a:t>https://</a:t>
            </a:r>
            <a:r>
              <a:rPr lang="en-IN" smtClean="0">
                <a:hlinkClick r:id="rId2"/>
              </a:rPr>
              <a:t>docs.python.org/3.6/library/random.html</a:t>
            </a:r>
            <a:endParaRPr lang="en-IN" smtClean="0"/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6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complex number consists of an ordered pair of real floating-point numbers denoted </a:t>
            </a:r>
            <a:r>
              <a:rPr lang="en-US" dirty="0" smtClean="0"/>
              <a:t>by x </a:t>
            </a:r>
            <a:r>
              <a:rPr lang="en-US" dirty="0"/>
              <a:t>+ </a:t>
            </a:r>
            <a:r>
              <a:rPr lang="en-US" dirty="0" err="1"/>
              <a:t>yj</a:t>
            </a:r>
            <a:r>
              <a:rPr lang="en-US" dirty="0"/>
              <a:t>, where x and y are real numbers and j is the imaginary unit.</a:t>
            </a:r>
          </a:p>
        </p:txBody>
      </p:sp>
    </p:spTree>
    <p:extLst>
      <p:ext uri="{BB962C8B-B14F-4D97-AF65-F5344CB8AC3E}">
        <p14:creationId xmlns:p14="http://schemas.microsoft.com/office/powerpoint/2010/main" val="7725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accepts single ('), double (") and triple (''' or """) quotes to denote </a:t>
            </a:r>
            <a:r>
              <a:rPr lang="en-US" dirty="0" smtClean="0"/>
              <a:t>string literals</a:t>
            </a:r>
            <a:r>
              <a:rPr lang="en-US" dirty="0"/>
              <a:t>, as long as the same type of quote starts and ends the 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word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'word'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sentence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"This is a sentence."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paragraph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8000"/>
                </a:solidFill>
                <a:highlight>
                  <a:srgbClr val="FFFFFF"/>
                </a:highlight>
              </a:rPr>
              <a:t>"""This is a paragraph. It is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8000"/>
                </a:solidFill>
                <a:highlight>
                  <a:srgbClr val="FFFFFF"/>
                </a:highlight>
              </a:rPr>
              <a:t>made up of multiple lines and sentences."""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word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sentence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paragraph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'a'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'd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ad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"hello"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 world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1280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125720"/>
          </a:xfrm>
        </p:spPr>
        <p:txBody>
          <a:bodyPr>
            <a:normAutofit/>
          </a:bodyPr>
          <a:lstStyle/>
          <a:p>
            <a:r>
              <a:rPr lang="en-US" dirty="0"/>
              <a:t>A list contains </a:t>
            </a:r>
            <a:r>
              <a:rPr lang="en-US" dirty="0" smtClean="0"/>
              <a:t>items separated </a:t>
            </a:r>
            <a:r>
              <a:rPr lang="en-US" dirty="0"/>
              <a:t>by commas and enclosed within square brackets ([]). </a:t>
            </a:r>
            <a:endParaRPr lang="en-US" dirty="0" smtClean="0"/>
          </a:p>
          <a:p>
            <a:r>
              <a:rPr lang="en-US" dirty="0" smtClean="0"/>
              <a:t>Similar </a:t>
            </a:r>
            <a:r>
              <a:rPr lang="en-US" dirty="0"/>
              <a:t>to arrays in C. </a:t>
            </a:r>
            <a:r>
              <a:rPr lang="en-US" dirty="0" smtClean="0"/>
              <a:t>However, </a:t>
            </a:r>
            <a:r>
              <a:rPr lang="en-US" dirty="0"/>
              <a:t>items </a:t>
            </a:r>
            <a:r>
              <a:rPr lang="en-US" dirty="0" smtClean="0"/>
              <a:t>belonging to </a:t>
            </a:r>
            <a:r>
              <a:rPr lang="en-US" dirty="0"/>
              <a:t>a list can be of different data type.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mylist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'hi'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mylist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[0, 3, 2, 'hi']</a:t>
            </a:r>
          </a:p>
        </p:txBody>
      </p:sp>
    </p:spTree>
    <p:extLst>
      <p:ext uri="{BB962C8B-B14F-4D97-AF65-F5344CB8AC3E}">
        <p14:creationId xmlns:p14="http://schemas.microsoft.com/office/powerpoint/2010/main" val="265039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142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[3, 2, [5, 4, 3], [2, 3, 2]]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#list within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list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highlight>
                  <a:srgbClr val="FFFFFF"/>
                </a:highlight>
              </a:rPr>
              <a:t>3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#indexing starts at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#returns element from the last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[-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</a:p>
          <a:p>
            <a:pPr marL="0" indent="0">
              <a:buNone/>
            </a:pPr>
            <a:r>
              <a:rPr lang="en-US" dirty="0" smtClean="0"/>
              <a:t>[2, 3, 2]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[-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[5, 4, 3]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</a:p>
          <a:p>
            <a:pPr marL="0" indent="0">
              <a:buNone/>
            </a:pPr>
            <a:r>
              <a:rPr lang="en-US" dirty="0" smtClean="0"/>
              <a:t>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Slice operator </a:t>
            </a:r>
            <a:r>
              <a:rPr lang="en-IN" dirty="0" smtClean="0"/>
              <a:t>‘:’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14224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smtClean="0"/>
              <a:t>[[</a:t>
            </a:r>
            <a:r>
              <a:rPr lang="en-US" dirty="0"/>
              <a:t>5, 4, 3], [2, 3, 2</a:t>
            </a:r>
            <a:r>
              <a:rPr lang="en-US" dirty="0" smtClean="0"/>
              <a:t>]]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#inclusive of start index and exclusive of end index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[3, [5, 4, 3]]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#behaves as [</a:t>
            </a:r>
            <a:r>
              <a:rPr lang="en-US" sz="3200" dirty="0" err="1">
                <a:solidFill>
                  <a:srgbClr val="008000"/>
                </a:solidFill>
                <a:highlight>
                  <a:srgbClr val="FFFFFF"/>
                </a:highlight>
              </a:rPr>
              <a:t>start:stop:step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www.tutorialspoint.com/python3/</a:t>
            </a:r>
            <a:endParaRPr lang="en-US" dirty="0" smtClean="0"/>
          </a:p>
          <a:p>
            <a:r>
              <a:rPr lang="en-US" i="1" dirty="0" smtClean="0"/>
              <a:t>Machine </a:t>
            </a:r>
            <a:r>
              <a:rPr lang="en-US" i="1" dirty="0"/>
              <a:t>learning: an algorithmic perspective</a:t>
            </a:r>
            <a:r>
              <a:rPr lang="en-US" dirty="0"/>
              <a:t>. 2</a:t>
            </a:r>
            <a:r>
              <a:rPr lang="en-US" baseline="30000" dirty="0"/>
              <a:t>nd</a:t>
            </a:r>
            <a:r>
              <a:rPr lang="en-US" dirty="0"/>
              <a:t> Edition, </a:t>
            </a:r>
            <a:r>
              <a:rPr lang="en-US" dirty="0" err="1"/>
              <a:t>Marsland</a:t>
            </a:r>
            <a:r>
              <a:rPr lang="en-US" dirty="0"/>
              <a:t>, Stephen.  CRC press, </a:t>
            </a:r>
            <a:r>
              <a:rPr lang="en-US" dirty="0" smtClean="0"/>
              <a:t>2015. Appendix A.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docs.python.org/3.6/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docs.python.org/3.6/library/random.html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www.pythonforbeginners.com/random/how-to-use-the-random-module-in-python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[::-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highlight>
                  <a:srgbClr val="FFFFFF"/>
                </a:highlight>
              </a:rPr>
              <a:t>[[</a:t>
            </a:r>
            <a:r>
              <a:rPr lang="en-US" sz="3200" dirty="0">
                <a:highlight>
                  <a:srgbClr val="FFFFFF"/>
                </a:highlight>
              </a:rPr>
              <a:t>2</a:t>
            </a:r>
            <a:r>
              <a:rPr lang="en-US" sz="3200" b="1" dirty="0">
                <a:highlight>
                  <a:srgbClr val="FFFFFF"/>
                </a:highlight>
              </a:rPr>
              <a:t>,</a:t>
            </a:r>
            <a:r>
              <a:rPr lang="en-US" sz="3200" dirty="0">
                <a:highlight>
                  <a:srgbClr val="FFFFFF"/>
                </a:highlight>
              </a:rPr>
              <a:t> 3</a:t>
            </a:r>
            <a:r>
              <a:rPr lang="en-US" sz="3200" b="1" dirty="0">
                <a:highlight>
                  <a:srgbClr val="FFFFFF"/>
                </a:highlight>
              </a:rPr>
              <a:t>,</a:t>
            </a:r>
            <a:r>
              <a:rPr lang="en-US" sz="3200" dirty="0">
                <a:highlight>
                  <a:srgbClr val="FFFFFF"/>
                </a:highlight>
              </a:rPr>
              <a:t> 2</a:t>
            </a:r>
            <a:r>
              <a:rPr lang="en-US" sz="3200" b="1" dirty="0">
                <a:highlight>
                  <a:srgbClr val="FFFFFF"/>
                </a:highlight>
              </a:rPr>
              <a:t>],</a:t>
            </a:r>
            <a:r>
              <a:rPr lang="en-US" sz="3200" dirty="0">
                <a:highlight>
                  <a:srgbClr val="FFFFFF"/>
                </a:highlight>
              </a:rPr>
              <a:t> </a:t>
            </a:r>
            <a:r>
              <a:rPr lang="en-US" sz="3200" b="1" dirty="0">
                <a:highlight>
                  <a:srgbClr val="FFFFFF"/>
                </a:highlight>
              </a:rPr>
              <a:t>[</a:t>
            </a:r>
            <a:r>
              <a:rPr lang="en-US" sz="3200" dirty="0">
                <a:highlight>
                  <a:srgbClr val="FFFFFF"/>
                </a:highlight>
              </a:rPr>
              <a:t>5</a:t>
            </a:r>
            <a:r>
              <a:rPr lang="en-US" sz="3200" b="1" dirty="0">
                <a:highlight>
                  <a:srgbClr val="FFFFFF"/>
                </a:highlight>
              </a:rPr>
              <a:t>,</a:t>
            </a:r>
            <a:r>
              <a:rPr lang="en-US" sz="3200" dirty="0">
                <a:highlight>
                  <a:srgbClr val="FFFFFF"/>
                </a:highlight>
              </a:rPr>
              <a:t> 4</a:t>
            </a:r>
            <a:r>
              <a:rPr lang="en-US" sz="3200" b="1" dirty="0">
                <a:highlight>
                  <a:srgbClr val="FFFFFF"/>
                </a:highlight>
              </a:rPr>
              <a:t>,</a:t>
            </a:r>
            <a:r>
              <a:rPr lang="en-US" sz="3200" dirty="0">
                <a:highlight>
                  <a:srgbClr val="FFFFFF"/>
                </a:highlight>
              </a:rPr>
              <a:t> 3</a:t>
            </a:r>
            <a:r>
              <a:rPr lang="en-US" sz="3200" b="1" dirty="0">
                <a:highlight>
                  <a:srgbClr val="FFFFFF"/>
                </a:highlight>
              </a:rPr>
              <a:t>],</a:t>
            </a:r>
            <a:r>
              <a:rPr lang="en-US" sz="3200" dirty="0">
                <a:highlight>
                  <a:srgbClr val="FFFFFF"/>
                </a:highlight>
              </a:rPr>
              <a:t> 2</a:t>
            </a:r>
            <a:r>
              <a:rPr lang="en-US" sz="3200" b="1" dirty="0">
                <a:highlight>
                  <a:srgbClr val="FFFFFF"/>
                </a:highlight>
              </a:rPr>
              <a:t>,</a:t>
            </a:r>
            <a:r>
              <a:rPr lang="en-US" sz="3200" dirty="0">
                <a:highlight>
                  <a:srgbClr val="FFFFFF"/>
                </a:highlight>
              </a:rPr>
              <a:t> 3</a:t>
            </a:r>
            <a:r>
              <a:rPr lang="en-US" sz="3200" b="1" dirty="0">
                <a:highlight>
                  <a:srgbClr val="FFFFFF"/>
                </a:highlight>
              </a:rPr>
              <a:t>]</a:t>
            </a:r>
            <a:endParaRPr lang="en-US" sz="32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#reverses the elements of the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list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[: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highlight>
                  <a:srgbClr val="FFFFFF"/>
                </a:highlight>
              </a:rPr>
              <a:t>[</a:t>
            </a:r>
            <a:r>
              <a:rPr lang="en-US" sz="3200" dirty="0">
                <a:highlight>
                  <a:srgbClr val="FFFFFF"/>
                </a:highlight>
              </a:rPr>
              <a:t>3</a:t>
            </a:r>
            <a:r>
              <a:rPr lang="en-US" sz="3200" b="1" dirty="0">
                <a:highlight>
                  <a:srgbClr val="FFFFFF"/>
                </a:highlight>
              </a:rPr>
              <a:t>,</a:t>
            </a:r>
            <a:r>
              <a:rPr lang="en-US" sz="3200" dirty="0">
                <a:highlight>
                  <a:srgbClr val="FFFFFF"/>
                </a:highlight>
              </a:rPr>
              <a:t> 2</a:t>
            </a:r>
            <a:r>
              <a:rPr lang="en-US" sz="3200" b="1" dirty="0">
                <a:highlight>
                  <a:srgbClr val="FFFFFF"/>
                </a:highlight>
              </a:rPr>
              <a:t>,</a:t>
            </a:r>
            <a:r>
              <a:rPr lang="en-US" sz="3200" dirty="0">
                <a:highlight>
                  <a:srgbClr val="FFFFFF"/>
                </a:highlight>
              </a:rPr>
              <a:t> </a:t>
            </a:r>
            <a:r>
              <a:rPr lang="en-US" sz="3200" b="1" dirty="0">
                <a:highlight>
                  <a:srgbClr val="FFFFFF"/>
                </a:highlight>
              </a:rPr>
              <a:t>[</a:t>
            </a:r>
            <a:r>
              <a:rPr lang="en-US" sz="3200" dirty="0">
                <a:highlight>
                  <a:srgbClr val="FFFFFF"/>
                </a:highlight>
              </a:rPr>
              <a:t>5</a:t>
            </a:r>
            <a:r>
              <a:rPr lang="en-US" sz="3200" b="1" dirty="0">
                <a:highlight>
                  <a:srgbClr val="FFFFFF"/>
                </a:highlight>
              </a:rPr>
              <a:t>,</a:t>
            </a:r>
            <a:r>
              <a:rPr lang="en-US" sz="3200" dirty="0">
                <a:highlight>
                  <a:srgbClr val="FFFFFF"/>
                </a:highlight>
              </a:rPr>
              <a:t> 4</a:t>
            </a:r>
            <a:r>
              <a:rPr lang="en-US" sz="3200" b="1" dirty="0">
                <a:highlight>
                  <a:srgbClr val="FFFFFF"/>
                </a:highlight>
              </a:rPr>
              <a:t>,</a:t>
            </a:r>
            <a:r>
              <a:rPr lang="en-US" sz="3200" dirty="0">
                <a:highlight>
                  <a:srgbClr val="FFFFFF"/>
                </a:highlight>
              </a:rPr>
              <a:t> 3</a:t>
            </a:r>
            <a:r>
              <a:rPr lang="en-US" sz="3200" b="1" dirty="0">
                <a:highlight>
                  <a:srgbClr val="FFFFFF"/>
                </a:highlight>
              </a:rPr>
              <a:t>]]</a:t>
            </a:r>
            <a:endParaRPr lang="en-US" sz="32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:])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highlight>
                  <a:srgbClr val="FFFFFF"/>
                </a:highlight>
              </a:rPr>
              <a:t>[</a:t>
            </a:r>
            <a:r>
              <a:rPr lang="en-US" sz="3200" dirty="0">
                <a:highlight>
                  <a:srgbClr val="FFFFFF"/>
                </a:highlight>
              </a:rPr>
              <a:t>2</a:t>
            </a:r>
            <a:r>
              <a:rPr lang="en-US" sz="3200" b="1" dirty="0">
                <a:highlight>
                  <a:srgbClr val="FFFFFF"/>
                </a:highlight>
              </a:rPr>
              <a:t>,</a:t>
            </a:r>
            <a:r>
              <a:rPr lang="en-US" sz="3200" dirty="0">
                <a:highlight>
                  <a:srgbClr val="FFFFFF"/>
                </a:highlight>
              </a:rPr>
              <a:t> </a:t>
            </a:r>
            <a:r>
              <a:rPr lang="en-US" sz="3200" b="1" dirty="0">
                <a:highlight>
                  <a:srgbClr val="FFFFFF"/>
                </a:highlight>
              </a:rPr>
              <a:t>[</a:t>
            </a:r>
            <a:r>
              <a:rPr lang="en-US" sz="3200" dirty="0">
                <a:highlight>
                  <a:srgbClr val="FFFFFF"/>
                </a:highlight>
              </a:rPr>
              <a:t>5</a:t>
            </a:r>
            <a:r>
              <a:rPr lang="en-US" sz="3200" b="1" dirty="0">
                <a:highlight>
                  <a:srgbClr val="FFFFFF"/>
                </a:highlight>
              </a:rPr>
              <a:t>,</a:t>
            </a:r>
            <a:r>
              <a:rPr lang="en-US" sz="3200" dirty="0">
                <a:highlight>
                  <a:srgbClr val="FFFFFF"/>
                </a:highlight>
              </a:rPr>
              <a:t> 4</a:t>
            </a:r>
            <a:r>
              <a:rPr lang="en-US" sz="3200" b="1" dirty="0">
                <a:highlight>
                  <a:srgbClr val="FFFFFF"/>
                </a:highlight>
              </a:rPr>
              <a:t>,</a:t>
            </a:r>
            <a:r>
              <a:rPr lang="en-US" sz="3200" dirty="0">
                <a:highlight>
                  <a:srgbClr val="FFFFFF"/>
                </a:highlight>
              </a:rPr>
              <a:t> 3</a:t>
            </a:r>
            <a:r>
              <a:rPr lang="en-US" sz="3200" b="1" dirty="0">
                <a:highlight>
                  <a:srgbClr val="FFFFFF"/>
                </a:highlight>
              </a:rPr>
              <a:t>],</a:t>
            </a:r>
            <a:r>
              <a:rPr lang="en-US" sz="3200" dirty="0">
                <a:highlight>
                  <a:srgbClr val="FFFFFF"/>
                </a:highlight>
              </a:rPr>
              <a:t> </a:t>
            </a:r>
            <a:r>
              <a:rPr lang="en-US" sz="3200" b="1" dirty="0">
                <a:highlight>
                  <a:srgbClr val="FFFFFF"/>
                </a:highlight>
              </a:rPr>
              <a:t>[</a:t>
            </a:r>
            <a:r>
              <a:rPr lang="en-US" sz="3200" dirty="0">
                <a:highlight>
                  <a:srgbClr val="FFFFFF"/>
                </a:highlight>
              </a:rPr>
              <a:t>2</a:t>
            </a:r>
            <a:r>
              <a:rPr lang="en-US" sz="3200" b="1" dirty="0">
                <a:highlight>
                  <a:srgbClr val="FFFFFF"/>
                </a:highlight>
              </a:rPr>
              <a:t>,</a:t>
            </a:r>
            <a:r>
              <a:rPr lang="en-US" sz="3200" dirty="0">
                <a:highlight>
                  <a:srgbClr val="FFFFFF"/>
                </a:highlight>
              </a:rPr>
              <a:t> 3</a:t>
            </a:r>
            <a:r>
              <a:rPr lang="en-US" sz="3200" b="1" dirty="0">
                <a:highlight>
                  <a:srgbClr val="FFFFFF"/>
                </a:highlight>
              </a:rPr>
              <a:t>,</a:t>
            </a:r>
            <a:r>
              <a:rPr lang="en-US" sz="3200" dirty="0">
                <a:highlight>
                  <a:srgbClr val="FFFFFF"/>
                </a:highlight>
              </a:rPr>
              <a:t> 2</a:t>
            </a:r>
            <a:r>
              <a:rPr lang="en-US" sz="3200" b="1" dirty="0">
                <a:highlight>
                  <a:srgbClr val="FFFFFF"/>
                </a:highlight>
              </a:rPr>
              <a:t>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86787" y="0"/>
            <a:ext cx="108712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i-FI" sz="3200" dirty="0">
                <a:solidFill>
                  <a:srgbClr val="000000"/>
                </a:solidFill>
                <a:highlight>
                  <a:srgbClr val="FFFFFF"/>
                </a:highlight>
              </a:rPr>
              <a:t>mylist 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fi-FI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fi-FI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3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fi-FI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fi-FI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fi-FI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alist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mylist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#does shallow copy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alist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]=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mylist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[4, 2, [5, 4, 3], [2, 3, 2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]]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alist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mylist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[:]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#does deep copy only to one level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alist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]=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mylist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OK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[4, 2, [5, 4, 3], [2, 3, 2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]]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#However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alist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]=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mylist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/>
              <a:t>[4, 2, [1, 4, 3], [2, 3, 2]]</a:t>
            </a:r>
          </a:p>
        </p:txBody>
      </p:sp>
    </p:spTree>
    <p:extLst>
      <p:ext uri="{BB962C8B-B14F-4D97-AF65-F5344CB8AC3E}">
        <p14:creationId xmlns:p14="http://schemas.microsoft.com/office/powerpoint/2010/main" val="285120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copy</a:t>
            </a:r>
          </a:p>
          <a:p>
            <a:pPr marL="0" indent="0">
              <a:buNone/>
            </a:pPr>
            <a:r>
              <a:rPr lang="fi-FI" sz="3200" dirty="0">
                <a:solidFill>
                  <a:srgbClr val="000000"/>
                </a:solidFill>
                <a:highlight>
                  <a:srgbClr val="FFFFFF"/>
                </a:highlight>
              </a:rPr>
              <a:t>mylist 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fi-FI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fi-FI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3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fi-FI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fi-FI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fi-FI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fi-FI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alist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copy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deepcopy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mylist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alist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]=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alist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]=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mylist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alist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/>
              <a:t>[3, 2, [5, 4, 3], [2, 3, 2]]</a:t>
            </a:r>
          </a:p>
          <a:p>
            <a:pPr marL="0" indent="0">
              <a:buNone/>
            </a:pPr>
            <a:r>
              <a:rPr lang="en-US" dirty="0"/>
              <a:t>[5, 2, [2, 4, 3], [2, 3, 2]]</a:t>
            </a:r>
          </a:p>
        </p:txBody>
      </p:sp>
    </p:spTree>
    <p:extLst>
      <p:ext uri="{BB962C8B-B14F-4D97-AF65-F5344CB8AC3E}">
        <p14:creationId xmlns:p14="http://schemas.microsoft.com/office/powerpoint/2010/main" val="15721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list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abcd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786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2.23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'john'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70.2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tinylist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123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'john'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tinylist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Prints list two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times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[123, 'john', 123, 'john']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list 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tinylist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Prints concatenated lists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['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</a:rPr>
              <a:t>abcd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', 786, 2.23, 'john', 70.2, 123, 'john']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==</a:t>
            </a:r>
            <a:r>
              <a:rPr lang="en-US" dirty="0" smtClean="0"/>
              <a:t>b</a:t>
            </a:r>
          </a:p>
          <a:p>
            <a:pPr marL="0" indent="0">
              <a:buNone/>
            </a:pPr>
            <a:r>
              <a:rPr lang="en-IN" dirty="0" smtClean="0"/>
              <a:t>Compares lists item wise, returns TRUE if elements and their count is the same; returns FALSE otherwise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3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l-PL" sz="32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pl-PL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l-PL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pl-PL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l-PL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l-PL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l-PL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3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l-PL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l-PL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l-PL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l-PL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smtClean="0"/>
              <a:t>True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tuple is an immutable list, meaning that it is read-only and doesn’t change.</a:t>
            </a:r>
          </a:p>
          <a:p>
            <a:r>
              <a:rPr lang="en-US" dirty="0"/>
              <a:t>Tuples are </a:t>
            </a:r>
            <a:r>
              <a:rPr lang="en-US" dirty="0" smtClean="0"/>
              <a:t>defined </a:t>
            </a:r>
            <a:r>
              <a:rPr lang="en-US" dirty="0"/>
              <a:t>using round </a:t>
            </a:r>
            <a:r>
              <a:rPr lang="en-US" dirty="0" smtClean="0"/>
              <a:t>brackets</a:t>
            </a:r>
            <a:endParaRPr lang="en-US" dirty="0"/>
          </a:p>
          <a:p>
            <a:pPr marL="45720" indent="0">
              <a:buNone/>
            </a:pPr>
            <a:r>
              <a:rPr lang="fr-FR" dirty="0" err="1" smtClean="0"/>
              <a:t>mytuple</a:t>
            </a:r>
            <a:r>
              <a:rPr lang="fr-FR" dirty="0" smtClean="0"/>
              <a:t> </a:t>
            </a:r>
            <a:r>
              <a:rPr lang="fr-FR" dirty="0"/>
              <a:t>= (0, 3, 2, 'h</a:t>
            </a:r>
            <a:r>
              <a:rPr lang="fr-FR" dirty="0" smtClean="0"/>
              <a:t>')</a:t>
            </a:r>
          </a:p>
          <a:p>
            <a:pPr marL="365760" lvl="1" indent="0">
              <a:buNone/>
            </a:pPr>
            <a:endParaRPr lang="fr-FR" dirty="0"/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24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15965" y="180870"/>
            <a:ext cx="10871200" cy="66771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tuple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abcd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786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2.23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'john'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70.2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tinytuple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123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'john'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tuple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Prints complete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tuple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('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abcd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', 786, 2.23, 'john', 70.2)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tuple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Prints first element of the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tuple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abcd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tuple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Prints elements starting from 2nd till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3</a:t>
            </a:r>
            <a:r>
              <a:rPr lang="en-US" sz="3200" baseline="30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rd</a:t>
            </a:r>
            <a:endParaRPr lang="en-US" sz="3200" dirty="0" smtClean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(786, 2.23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tuple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:])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Prints elements starting from 3rd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element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(2.23, 'john', 70.2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tinytuple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Prints tuple two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times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(123, 'john', 123, 'john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')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tuple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tinytuple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Prints concatenated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tuple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('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</a:rPr>
              <a:t>abcd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', 786, 2.23, 'john', 70.2, 123, 'john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0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Tuples are read-only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The following gives error while running the code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tuple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abcd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786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2.23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'john'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70.2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list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abcd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786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2.23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'john'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70.2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tuple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Invalid syntax with tuple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#The next sentence  gives error while running the code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Valid syntax with list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53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Kind of hash-table type</a:t>
            </a:r>
          </a:p>
          <a:p>
            <a:r>
              <a:rPr lang="en-IN" dirty="0" smtClean="0"/>
              <a:t>Consist of key-value pairs</a:t>
            </a:r>
          </a:p>
          <a:p>
            <a:r>
              <a:rPr lang="en-IN" dirty="0" smtClean="0"/>
              <a:t>Dictionaries are enclosed in curly braces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assign a key to each entry that you can use to access it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months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'Jan'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'Feb'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'Mar'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months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'Jan'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6660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55675" y="0"/>
            <a:ext cx="108712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dict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{}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dict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'one'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"This is one"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dict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"This is two"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tinydict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'name'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'john'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'code'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6734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dept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'sales'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dict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'one'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Prints value for 'one'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key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This is one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dict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Prints value for 2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key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This is two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tinydict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Prints complete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dictionary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{'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dept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': 'sales', 'code': 6734, 'name': 'john'}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tinydict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keys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Prints all the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keys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dict_keys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(['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dept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', 'code', 'name'])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tinydict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Prints all the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values</a:t>
            </a:r>
          </a:p>
          <a:p>
            <a:pPr marL="0" indent="0">
              <a:buNone/>
            </a:pPr>
            <a:r>
              <a:rPr lang="en-US" dirty="0" err="1"/>
              <a:t>dict_values</a:t>
            </a:r>
            <a:r>
              <a:rPr lang="en-US" dirty="0"/>
              <a:t>(['sales', 6734, 'john'])</a:t>
            </a:r>
          </a:p>
        </p:txBody>
      </p:sp>
    </p:spTree>
    <p:extLst>
      <p:ext uri="{BB962C8B-B14F-4D97-AF65-F5344CB8AC3E}">
        <p14:creationId xmlns:p14="http://schemas.microsoft.com/office/powerpoint/2010/main" val="164074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a general-purpose interpreted, interactive, object-oriented, and </a:t>
            </a:r>
            <a:r>
              <a:rPr lang="en-US" dirty="0" smtClean="0"/>
              <a:t>high-level programming </a:t>
            </a:r>
            <a:r>
              <a:rPr lang="en-US" dirty="0"/>
              <a:t>language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Portable</a:t>
            </a:r>
          </a:p>
          <a:p>
            <a:pPr lvl="1"/>
            <a:r>
              <a:rPr lang="en-US" b="1" dirty="0" smtClean="0"/>
              <a:t>Extendable</a:t>
            </a:r>
          </a:p>
          <a:p>
            <a:pPr lvl="1"/>
            <a:r>
              <a:rPr lang="en-US" b="1" dirty="0" smtClean="0"/>
              <a:t>Databases</a:t>
            </a:r>
          </a:p>
          <a:p>
            <a:pPr lvl="1"/>
            <a:r>
              <a:rPr lang="en-US" b="1" dirty="0" smtClean="0"/>
              <a:t>GUI Programming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91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08" y="1995713"/>
            <a:ext cx="11082052" cy="4100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smtClean="0"/>
              <a:t>convert between </a:t>
            </a:r>
            <a:r>
              <a:rPr lang="en-US" dirty="0"/>
              <a:t>types, you simply use the type-name as a function.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94" y="6010739"/>
            <a:ext cx="10911230" cy="84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2.7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2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float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2.0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complex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(2+4j)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44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)+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9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en-US" dirty="0"/>
              <a:t>993.3333333333333335</a:t>
            </a:r>
          </a:p>
        </p:txBody>
      </p:sp>
    </p:spTree>
    <p:extLst>
      <p:ext uri="{BB962C8B-B14F-4D97-AF65-F5344CB8AC3E}">
        <p14:creationId xmlns:p14="http://schemas.microsoft.com/office/powerpoint/2010/main" val="26716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dirty="0" smtClean="0"/>
              <a:t>Comparison </a:t>
            </a:r>
            <a:r>
              <a:rPr lang="en-US" dirty="0"/>
              <a:t>(Relational) Operators</a:t>
            </a:r>
          </a:p>
          <a:p>
            <a:r>
              <a:rPr lang="en-US" dirty="0" smtClean="0"/>
              <a:t>Assignment </a:t>
            </a:r>
            <a:r>
              <a:rPr lang="en-US" dirty="0"/>
              <a:t>Operators</a:t>
            </a:r>
          </a:p>
          <a:p>
            <a:r>
              <a:rPr lang="en-US" dirty="0" smtClean="0"/>
              <a:t>Logical </a:t>
            </a:r>
            <a:r>
              <a:rPr lang="en-US" dirty="0"/>
              <a:t>Operators</a:t>
            </a:r>
          </a:p>
          <a:p>
            <a:r>
              <a:rPr lang="en-US" dirty="0" smtClean="0"/>
              <a:t>Bitwise </a:t>
            </a:r>
            <a:r>
              <a:rPr lang="en-US" dirty="0"/>
              <a:t>Operators</a:t>
            </a:r>
          </a:p>
          <a:p>
            <a:r>
              <a:rPr lang="en-US" dirty="0" smtClean="0"/>
              <a:t>Membership </a:t>
            </a:r>
            <a:r>
              <a:rPr lang="en-US" dirty="0"/>
              <a:t>Operators</a:t>
            </a:r>
          </a:p>
          <a:p>
            <a:r>
              <a:rPr lang="en-US" dirty="0" smtClean="0"/>
              <a:t>Identity </a:t>
            </a:r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88463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32741" y="-1"/>
            <a:ext cx="9097447" cy="6858001"/>
            <a:chOff x="1372936" y="0"/>
            <a:chExt cx="9559672" cy="72470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2936" y="0"/>
              <a:ext cx="9559672" cy="594178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2936" y="5941780"/>
              <a:ext cx="9429042" cy="1305233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31596" y="321547"/>
            <a:ext cx="677108" cy="60993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3200" dirty="0"/>
              <a:t>Arithmetic Operators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0188" y="-1"/>
            <a:ext cx="1678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Assume a=10 and b=21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31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0"/>
            <a:ext cx="12192000" cy="6858000"/>
          </a:xfrm>
        </p:spPr>
        <p:txBody>
          <a:bodyPr numCol="2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3200" dirty="0">
                <a:solidFill>
                  <a:srgbClr val="FF0000"/>
                </a:solidFill>
                <a:highlight>
                  <a:srgbClr val="FFFFFF"/>
                </a:highlight>
              </a:rPr>
              <a:t>21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32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endParaRPr lang="pt-BR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1 - Value of c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Line 1 - Value of c is  31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2 - Value of c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2 - Value of c is  11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3 - Value of c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Line 3 - Value of c is  210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4 - Value of c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Line 4 - Value of c is  2.1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5 - Value of c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Line 5 - Value of c is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b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**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6 - Value of c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Line 6 - Value of c is  8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b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//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7 - Value of c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/>
              <a:t>Line 7 - Value of c is  2</a:t>
            </a:r>
          </a:p>
        </p:txBody>
      </p:sp>
    </p:spTree>
    <p:extLst>
      <p:ext uri="{BB962C8B-B14F-4D97-AF65-F5344CB8AC3E}">
        <p14:creationId xmlns:p14="http://schemas.microsoft.com/office/powerpoint/2010/main" val="26075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67" y="0"/>
            <a:ext cx="911201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596" y="321547"/>
            <a:ext cx="677108" cy="60993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3200" dirty="0" smtClean="0"/>
              <a:t>Comparison Operators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430188" y="-1"/>
            <a:ext cx="1678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Assume a=10 and b=20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28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0"/>
            <a:ext cx="12192000" cy="6858000"/>
          </a:xfrm>
        </p:spPr>
        <p:txBody>
          <a:bodyPr numCol="2"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1 - a is equal to b"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1 - a is not equal to b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/>
              <a:t>Line 1 - a is not equal to b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2 - a is not equal to b"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2 - a is equal to b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Line 2 - a is not equal to 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3 - a is less than b"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3 - a is not less than b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/>
              <a:t>Line 3 - a is not less than b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4 - a is greater than b"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4 - a is not greater than b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/>
              <a:t>Line 4 - a is greater than </a:t>
            </a:r>
            <a:r>
              <a:rPr lang="en-US" dirty="0" smtClean="0"/>
              <a:t>b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32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0"/>
            <a:ext cx="12192000" cy="6858000"/>
          </a:xfrm>
        </p:spPr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3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3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#values of a and b swapped. a becomes 10, b becomes 21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5 - a is either less than or equal to b"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5 - a is neither less than nor equal to b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sz="3000" dirty="0"/>
              <a:t>Line 5 - a is either less than or equal to b</a:t>
            </a:r>
            <a:endParaRPr lang="en-US" sz="3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6 - b is either greater than or equal to b"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6 - b is neither greater than nor equal to b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/>
              <a:t>Line 6 - b is either greater than or equal to b</a:t>
            </a:r>
          </a:p>
        </p:txBody>
      </p:sp>
    </p:spTree>
    <p:extLst>
      <p:ext uri="{BB962C8B-B14F-4D97-AF65-F5344CB8AC3E}">
        <p14:creationId xmlns:p14="http://schemas.microsoft.com/office/powerpoint/2010/main" val="21084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highlight>
                  <a:srgbClr val="FFFFFF"/>
                </a:highlight>
              </a:rPr>
              <a:t>True</a:t>
            </a:r>
            <a:endParaRPr lang="en-US" sz="32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not equal to test is != or &lt;&gt;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Hello World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"Hello, 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016591" y="954437"/>
            <a:ext cx="10417175" cy="2940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13" y="3894487"/>
            <a:ext cx="10465929" cy="2760069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77154" y="138165"/>
            <a:ext cx="108712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Assignment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6958" y="1028491"/>
            <a:ext cx="10728067" cy="5829509"/>
            <a:chOff x="526087" y="352879"/>
            <a:chExt cx="11119727" cy="638098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087" y="1209360"/>
              <a:ext cx="11119727" cy="552450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862" y="352879"/>
              <a:ext cx="11068952" cy="927100"/>
            </a:xfrm>
            <a:prstGeom prst="rect">
              <a:avLst/>
            </a:prstGeom>
          </p:spPr>
        </p:pic>
      </p:grpSp>
      <p:sp>
        <p:nvSpPr>
          <p:cNvPr id="5" name="Title 1"/>
          <p:cNvSpPr txBox="1">
            <a:spLocks/>
          </p:cNvSpPr>
          <p:nvPr/>
        </p:nvSpPr>
        <p:spPr>
          <a:xfrm>
            <a:off x="877154" y="138165"/>
            <a:ext cx="108712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Assignment Operator (II)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221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0"/>
            <a:ext cx="12192000" cy="6858000"/>
          </a:xfrm>
        </p:spPr>
        <p:txBody>
          <a:bodyPr numCol="2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21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b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1 - Value of c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Line 1 - Value of c is  31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2 - Value of c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Line 2 - Value of c is  52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3 - Value of c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Line 3 - Value of c is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1092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/=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4 - Value of c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Line 4 - Value of c is  52.0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%=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5 - Value of c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Line 5 - Value of c is 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**=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6 - Value of c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Line 6 - Value of c is  2097152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//=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7 - Value of c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/>
              <a:t>Line 7 - Value of c is  99864</a:t>
            </a:r>
          </a:p>
        </p:txBody>
      </p:sp>
    </p:spTree>
    <p:extLst>
      <p:ext uri="{BB962C8B-B14F-4D97-AF65-F5344CB8AC3E}">
        <p14:creationId xmlns:p14="http://schemas.microsoft.com/office/powerpoint/2010/main" val="187163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24" y="0"/>
            <a:ext cx="822555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596" y="321547"/>
            <a:ext cx="677108" cy="60993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3200" dirty="0" smtClean="0"/>
              <a:t>Bitwise Operators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430188" y="-1"/>
            <a:ext cx="1678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Assume a=10 and b=20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11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0"/>
            <a:ext cx="12192000" cy="6858000"/>
          </a:xfrm>
        </p:spPr>
        <p:txBody>
          <a:bodyPr numCol="2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3200" dirty="0">
                <a:solidFill>
                  <a:srgbClr val="FF0000"/>
                </a:solidFill>
                <a:highlight>
                  <a:srgbClr val="FFFFFF"/>
                </a:highlight>
              </a:rPr>
              <a:t>60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3200" dirty="0">
                <a:solidFill>
                  <a:srgbClr val="008000"/>
                </a:solidFill>
                <a:highlight>
                  <a:srgbClr val="FFFFFF"/>
                </a:highlight>
              </a:rPr>
              <a:t># 60 = 0011 1100</a:t>
            </a:r>
            <a:endParaRPr lang="pt-BR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sz="3200" dirty="0">
                <a:solidFill>
                  <a:srgbClr val="000000"/>
                </a:solidFill>
                <a:highlight>
                  <a:srgbClr val="FFFFFF"/>
                </a:highlight>
              </a:rPr>
              <a:t>b </a:t>
            </a:r>
            <a:r>
              <a:rPr lang="pl-PL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3200" dirty="0">
                <a:solidFill>
                  <a:srgbClr val="FF0000"/>
                </a:solidFill>
                <a:highlight>
                  <a:srgbClr val="FFFFFF"/>
                </a:highlight>
              </a:rPr>
              <a:t>13</a:t>
            </a:r>
            <a:r>
              <a:rPr lang="pl-PL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3200" dirty="0">
                <a:solidFill>
                  <a:srgbClr val="008000"/>
                </a:solidFill>
                <a:highlight>
                  <a:srgbClr val="FFFFFF"/>
                </a:highlight>
              </a:rPr>
              <a:t># 13 = 0000 1101</a:t>
            </a:r>
            <a:endParaRPr lang="pl-PL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'a='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':'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bin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'b='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':'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bin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a= 60 : 0b111100 b= 13 : 0b1101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3200" dirty="0">
                <a:solidFill>
                  <a:srgbClr val="008000"/>
                </a:solidFill>
                <a:highlight>
                  <a:srgbClr val="FFFFFF"/>
                </a:highlight>
              </a:rPr>
              <a:t># 12 = 0000 1100</a:t>
            </a:r>
            <a:endParaRPr lang="pt-BR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"result of AND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':'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bin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result of AND is  12 : 0b1100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|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3200" dirty="0">
                <a:solidFill>
                  <a:srgbClr val="008000"/>
                </a:solidFill>
                <a:highlight>
                  <a:srgbClr val="FFFFFF"/>
                </a:highlight>
              </a:rPr>
              <a:t># 61 = 0011 1101</a:t>
            </a:r>
            <a:endParaRPr lang="pt-BR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"result of OR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':'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bin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result of OR is  61 : 0b111101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^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3200" dirty="0">
                <a:solidFill>
                  <a:srgbClr val="008000"/>
                </a:solidFill>
                <a:highlight>
                  <a:srgbClr val="FFFFFF"/>
                </a:highlight>
              </a:rPr>
              <a:t># 49 = 0011 0001</a:t>
            </a:r>
            <a:endParaRPr lang="pt-BR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"result of EXOR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':'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bin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result of EXOR is  49 : 0b110001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~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-61 = 1100 0011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"result of COMPLEMENT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':'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bin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result of COMPLEMENT is  -61 : -0b111101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3200" dirty="0">
                <a:solidFill>
                  <a:srgbClr val="008000"/>
                </a:solidFill>
                <a:highlight>
                  <a:srgbClr val="FFFFFF"/>
                </a:highlight>
              </a:rPr>
              <a:t># 240 = 1111 0000</a:t>
            </a:r>
            <a:endParaRPr lang="pt-BR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"result of LEFT SHIFT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':'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bin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result of LEFT SHIFT is  240 : 0b11110000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&gt;&gt;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3200" dirty="0">
                <a:solidFill>
                  <a:srgbClr val="008000"/>
                </a:solidFill>
                <a:highlight>
                  <a:srgbClr val="FFFFFF"/>
                </a:highlight>
              </a:rPr>
              <a:t># 15 = 0000 1111</a:t>
            </a:r>
            <a:endParaRPr lang="pt-BR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"result of RIGHT SHIFT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':'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bin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320040" lvl="1" indent="0">
              <a:buNone/>
            </a:pPr>
            <a:r>
              <a:rPr lang="en-US" dirty="0"/>
              <a:t>result of RIGHT SHIFT is  15 : 0b1111</a:t>
            </a:r>
          </a:p>
        </p:txBody>
      </p:sp>
    </p:spTree>
    <p:extLst>
      <p:ext uri="{BB962C8B-B14F-4D97-AF65-F5344CB8AC3E}">
        <p14:creationId xmlns:p14="http://schemas.microsoft.com/office/powerpoint/2010/main" val="189469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67911" y="1600200"/>
            <a:ext cx="9946049" cy="44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True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True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924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Membership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26428" y="2307858"/>
            <a:ext cx="10871200" cy="4078706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16864" y="16002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 </a:t>
            </a:r>
            <a:r>
              <a:rPr lang="en-US" dirty="0"/>
              <a:t>for membership in a sequence, such as strings, </a:t>
            </a:r>
            <a:r>
              <a:rPr lang="en-US" dirty="0" smtClean="0"/>
              <a:t>lists, or </a:t>
            </a:r>
            <a:r>
              <a:rPr lang="en-US" dirty="0"/>
              <a:t>tuples.</a:t>
            </a:r>
          </a:p>
        </p:txBody>
      </p:sp>
    </p:spTree>
    <p:extLst>
      <p:ext uri="{BB962C8B-B14F-4D97-AF65-F5344CB8AC3E}">
        <p14:creationId xmlns:p14="http://schemas.microsoft.com/office/powerpoint/2010/main" val="4999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0"/>
            <a:ext cx="12192000" cy="6858000"/>
          </a:xfrm>
        </p:spPr>
        <p:txBody>
          <a:bodyPr numCol="2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b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</a:rPr>
              <a:t>list 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da-DK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a-DK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a-DK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a-DK" sz="3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a-DK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da-DK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list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1 - a is available in the given list"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1 - a is not available in the given list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Line 1 - a is not available in the given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list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2 - b is not available in the given list"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2 - b is available in the given list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Line 2 - b is not available in the given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list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3 - a is available in the given list"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3 - a is not available in the given list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/>
              <a:t>Line 3 - a is available in the given list</a:t>
            </a:r>
          </a:p>
        </p:txBody>
      </p:sp>
    </p:spTree>
    <p:extLst>
      <p:ext uri="{BB962C8B-B14F-4D97-AF65-F5344CB8AC3E}">
        <p14:creationId xmlns:p14="http://schemas.microsoft.com/office/powerpoint/2010/main" val="305599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Identity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/>
              <a:t>the memory locations of two objects.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48" y="2358502"/>
            <a:ext cx="11221277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identify a variable, function, class, module or </a:t>
            </a:r>
            <a:r>
              <a:rPr lang="en-US" dirty="0" smtClean="0"/>
              <a:t>other object</a:t>
            </a:r>
          </a:p>
          <a:p>
            <a:r>
              <a:rPr lang="en-US" dirty="0"/>
              <a:t>An identifier starts with a letter A to Z or a to z or an underscore (_) followed </a:t>
            </a:r>
            <a:r>
              <a:rPr lang="en-US" dirty="0" smtClean="0"/>
              <a:t>by zero </a:t>
            </a:r>
            <a:r>
              <a:rPr lang="en-US" dirty="0"/>
              <a:t>or more letters, underscores and digits (0 to 9).</a:t>
            </a:r>
          </a:p>
        </p:txBody>
      </p:sp>
    </p:spTree>
    <p:extLst>
      <p:ext uri="{BB962C8B-B14F-4D97-AF65-F5344CB8AC3E}">
        <p14:creationId xmlns:p14="http://schemas.microsoft.com/office/powerpoint/2010/main" val="1815383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0"/>
            <a:ext cx="12192000" cy="6858000"/>
          </a:xfrm>
        </p:spPr>
        <p:txBody>
          <a:bodyPr numCol="2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b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'Line 1'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'a='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':'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'b='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':'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Line 1 a= 20 : 497419344 b= 20 : 497419344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2 - a and b have same identity"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2 - a and b do not have same identity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Line 2 - a and b have same identity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3 - a and b have same identity"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3 - a and b do not have same identity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Line 3 - a and b have same identity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b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'Line 4'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'a='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':'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'b='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':'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id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Line 4 a= 20 : 497419344 b= 30 : 497419664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5 - a and b do not have same identity"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"Line 5 - a and b have same identity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/>
              <a:t>Line 5 - a and b do not have same identity</a:t>
            </a:r>
          </a:p>
        </p:txBody>
      </p:sp>
    </p:spTree>
    <p:extLst>
      <p:ext uri="{BB962C8B-B14F-4D97-AF65-F5344CB8AC3E}">
        <p14:creationId xmlns:p14="http://schemas.microsoft.com/office/powerpoint/2010/main" val="34643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-2563447" y="2956309"/>
            <a:ext cx="6561575" cy="990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Python Operator Precedence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525274" y="-13035"/>
            <a:ext cx="8593417" cy="6871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69415" y="783771"/>
            <a:ext cx="163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Highest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3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65" y="2160396"/>
            <a:ext cx="9167370" cy="3135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60335" y="4523432"/>
            <a:ext cx="1637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Lowest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84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0"/>
            <a:ext cx="12192000" cy="6858000"/>
          </a:xfrm>
        </p:spPr>
        <p:txBody>
          <a:bodyPr numCol="2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b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15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d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"a:%d b:%d c:%d d:%d"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a:20 b:10 c:15 d:5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e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d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#( 30 * 15 ) / 5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"Value of (a + b) * c / d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e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Value of (a + b) * c / d is  90.0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e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d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(30 * 15 ) / 5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"Value of ((a + b) * c) / d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e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Value of (a + b) * (c / d) is  90.0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e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(30) * (15/5)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"Value of (a + b) * (c / d)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e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Value of (a + b) * (c / d) is  90.0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e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b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d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20 + (150/5)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"Value of a + (b * c) / d is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e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320040" lvl="1" indent="0">
              <a:buNone/>
            </a:pPr>
            <a:r>
              <a:rPr lang="en-US" dirty="0"/>
              <a:t>Value of a + (b * c) / d is  50.0</a:t>
            </a:r>
          </a:p>
        </p:txBody>
      </p:sp>
    </p:spTree>
    <p:extLst>
      <p:ext uri="{BB962C8B-B14F-4D97-AF65-F5344CB8AC3E}">
        <p14:creationId xmlns:p14="http://schemas.microsoft.com/office/powerpoint/2010/main" val="389906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Making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7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var1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var1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"1 - Got a true expression value"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var1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var2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var2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"2 - Got a true expression value"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var2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"Good bye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!"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/>
              <a:t>1 - Got a true expression value</a:t>
            </a:r>
          </a:p>
          <a:p>
            <a:pPr marL="0" indent="0">
              <a:buNone/>
            </a:pPr>
            <a:r>
              <a:rPr lang="en-US" dirty="0"/>
              <a:t>100</a:t>
            </a:r>
          </a:p>
          <a:p>
            <a:pPr marL="0" indent="0">
              <a:buNone/>
            </a:pPr>
            <a:r>
              <a:rPr lang="en-US" dirty="0"/>
              <a:t>Good bye!</a:t>
            </a:r>
          </a:p>
        </p:txBody>
      </p:sp>
    </p:spTree>
    <p:extLst>
      <p:ext uri="{BB962C8B-B14F-4D97-AF65-F5344CB8AC3E}">
        <p14:creationId xmlns:p14="http://schemas.microsoft.com/office/powerpoint/2010/main" val="13502610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6481187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input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"Enter amount: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0.05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Discount"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0.10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Discount"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"Net 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payable:"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95811" y="1600200"/>
            <a:ext cx="4741147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Enter amount: 300</a:t>
            </a:r>
          </a:p>
          <a:p>
            <a:pPr marL="0" indent="0">
              <a:buNone/>
            </a:pPr>
            <a:r>
              <a:rPr lang="en-US" dirty="0"/>
              <a:t>Discount 15.0</a:t>
            </a:r>
          </a:p>
          <a:p>
            <a:pPr marL="0" indent="0">
              <a:buNone/>
            </a:pPr>
            <a:r>
              <a:rPr lang="en-US" dirty="0"/>
              <a:t>Net payable: 285.0</a:t>
            </a:r>
          </a:p>
        </p:txBody>
      </p:sp>
    </p:spTree>
    <p:extLst>
      <p:ext uri="{BB962C8B-B14F-4D97-AF65-F5344CB8AC3E}">
        <p14:creationId xmlns:p14="http://schemas.microsoft.com/office/powerpoint/2010/main" val="35219993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elif</a:t>
            </a:r>
            <a:r>
              <a:rPr lang="en-IN" dirty="0" smtClean="0"/>
              <a:t> statement (Just like ‘else if’ in C/C++)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6481187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input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"Enter amount: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0.05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Discount"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5000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0.10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Discount"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0.15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Discount"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"Net 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payable:"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95811" y="1600200"/>
            <a:ext cx="4741147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Output 1:</a:t>
            </a:r>
          </a:p>
          <a:p>
            <a:pPr marL="0" indent="0">
              <a:buNone/>
            </a:pPr>
            <a:r>
              <a:rPr lang="en-US" dirty="0"/>
              <a:t>Enter amount: 600</a:t>
            </a:r>
          </a:p>
          <a:p>
            <a:pPr marL="0" indent="0">
              <a:buNone/>
            </a:pPr>
            <a:r>
              <a:rPr lang="en-US" dirty="0"/>
              <a:t>Discount 30.0</a:t>
            </a:r>
          </a:p>
          <a:p>
            <a:pPr marL="0" indent="0">
              <a:buNone/>
            </a:pPr>
            <a:r>
              <a:rPr lang="en-US" dirty="0"/>
              <a:t>Net payable: 570.0</a:t>
            </a:r>
          </a:p>
        </p:txBody>
      </p:sp>
    </p:spTree>
    <p:extLst>
      <p:ext uri="{BB962C8B-B14F-4D97-AF65-F5344CB8AC3E}">
        <p14:creationId xmlns:p14="http://schemas.microsoft.com/office/powerpoint/2010/main" val="1804580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elif</a:t>
            </a:r>
            <a:r>
              <a:rPr lang="en-IN" dirty="0" smtClean="0"/>
              <a:t> statement (Just like ‘else if’ in C/C++)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6481187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input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"Enter amount: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0.05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Discount"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5000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0.10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Discount"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0.15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Discount"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"Net 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payable:"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95811" y="1600200"/>
            <a:ext cx="4741147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Output 2:</a:t>
            </a:r>
          </a:p>
          <a:p>
            <a:pPr marL="0" indent="0">
              <a:buNone/>
            </a:pPr>
            <a:r>
              <a:rPr lang="en-US" dirty="0"/>
              <a:t>Enter amount: 3000</a:t>
            </a:r>
          </a:p>
          <a:p>
            <a:pPr marL="0" indent="0">
              <a:buNone/>
            </a:pPr>
            <a:r>
              <a:rPr lang="en-US" dirty="0"/>
              <a:t>Discount 300.0</a:t>
            </a:r>
          </a:p>
          <a:p>
            <a:pPr marL="0" indent="0">
              <a:buNone/>
            </a:pPr>
            <a:r>
              <a:rPr lang="en-US" dirty="0"/>
              <a:t>Net payable: 2700.0</a:t>
            </a:r>
          </a:p>
        </p:txBody>
      </p:sp>
    </p:spTree>
    <p:extLst>
      <p:ext uri="{BB962C8B-B14F-4D97-AF65-F5344CB8AC3E}">
        <p14:creationId xmlns:p14="http://schemas.microsoft.com/office/powerpoint/2010/main" val="3641863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elif</a:t>
            </a:r>
            <a:r>
              <a:rPr lang="en-IN" dirty="0" smtClean="0"/>
              <a:t> statement (Just like ‘else if’ in C/C++)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6481187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input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"Enter amount: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0.05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Discount"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5000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0.10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Discount"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0.15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Discount"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"Net 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payable:"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discount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95811" y="1600200"/>
            <a:ext cx="4741147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Output 3:</a:t>
            </a:r>
          </a:p>
          <a:p>
            <a:pPr marL="0" indent="0">
              <a:buNone/>
            </a:pPr>
            <a:r>
              <a:rPr lang="en-US" dirty="0"/>
              <a:t>Enter amount: 6000</a:t>
            </a:r>
          </a:p>
          <a:p>
            <a:pPr marL="0" indent="0">
              <a:buNone/>
            </a:pPr>
            <a:r>
              <a:rPr lang="en-US" dirty="0"/>
              <a:t>Discount 900.0</a:t>
            </a:r>
          </a:p>
          <a:p>
            <a:pPr marL="0" indent="0">
              <a:buNone/>
            </a:pPr>
            <a:r>
              <a:rPr lang="en-US" dirty="0"/>
              <a:t>Net payable: 5100.0</a:t>
            </a:r>
          </a:p>
        </p:txBody>
      </p:sp>
    </p:spTree>
    <p:extLst>
      <p:ext uri="{BB962C8B-B14F-4D97-AF65-F5344CB8AC3E}">
        <p14:creationId xmlns:p14="http://schemas.microsoft.com/office/powerpoint/2010/main" val="202875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Lines and Indentations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does not use braces({}) to indicate blocks of code for class and function </a:t>
            </a:r>
            <a:r>
              <a:rPr lang="en-US" dirty="0" smtClean="0"/>
              <a:t>definitions or </a:t>
            </a:r>
            <a:r>
              <a:rPr lang="en-US" dirty="0"/>
              <a:t>flow control. </a:t>
            </a:r>
            <a:endParaRPr lang="en-US" dirty="0" smtClean="0"/>
          </a:p>
          <a:p>
            <a:r>
              <a:rPr lang="en-US" dirty="0" smtClean="0"/>
              <a:t>Blocks </a:t>
            </a:r>
            <a:r>
              <a:rPr lang="en-US" dirty="0"/>
              <a:t>of code are denoted by line indentation, which is </a:t>
            </a:r>
            <a:r>
              <a:rPr lang="en-US" dirty="0" smtClean="0"/>
              <a:t>rigidly enforced.</a:t>
            </a:r>
          </a:p>
          <a:p>
            <a:pPr marL="0" indent="0">
              <a:buNone/>
            </a:pPr>
            <a:r>
              <a:rPr lang="en-IN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IN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IN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IN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IN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"True"</a:t>
            </a:r>
            <a:r>
              <a:rPr lang="en-IN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IN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IN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IN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IN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IN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IN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"False"</a:t>
            </a:r>
            <a:r>
              <a:rPr lang="en-IN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2846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 smtClean="0"/>
              <a:t>input</a:t>
            </a:r>
            <a:r>
              <a:rPr lang="en-US" i="1" dirty="0"/>
              <a:t>([prompt]) </a:t>
            </a:r>
            <a:r>
              <a:rPr lang="en-US" dirty="0"/>
              <a:t>function reads one line from standard input and returns </a:t>
            </a:r>
            <a:r>
              <a:rPr lang="en-US" dirty="0" smtClean="0"/>
              <a:t>it as </a:t>
            </a:r>
            <a:r>
              <a:rPr lang="en-US" dirty="0"/>
              <a:t>a string (removing the trailing newline</a:t>
            </a:r>
            <a:r>
              <a:rPr lang="en-US" dirty="0" smtClean="0"/>
              <a:t>).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US" dirty="0" err="1"/>
              <a:t>str</a:t>
            </a:r>
            <a:r>
              <a:rPr lang="en-US" dirty="0"/>
              <a:t> = input("Enter your input: ");</a:t>
            </a:r>
          </a:p>
          <a:p>
            <a:pPr marL="0" indent="0">
              <a:buNone/>
            </a:pPr>
            <a:r>
              <a:rPr lang="en-US" dirty="0"/>
              <a:t>print("Received input is : ",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707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Looping Constructs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44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6481187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count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count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9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'The count is:'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count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count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"Good bye!"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95811" y="1600200"/>
            <a:ext cx="4741147" cy="5257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Output: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count is: 0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The count is: 1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The count is: 2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The count is: 3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The count is: 4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The count is: 5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The count is: 6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The count is: 7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The count is: 8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Good bye!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057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else with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6481187" cy="52578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If the </a:t>
            </a:r>
            <a:r>
              <a:rPr lang="en-US" sz="3200" b="1" dirty="0"/>
              <a:t>else </a:t>
            </a:r>
            <a:r>
              <a:rPr lang="en-US" sz="3200" dirty="0"/>
              <a:t>statement is used with a </a:t>
            </a:r>
            <a:r>
              <a:rPr lang="en-US" sz="3200" b="1" dirty="0"/>
              <a:t>while </a:t>
            </a:r>
            <a:r>
              <a:rPr lang="en-US" sz="3200" dirty="0"/>
              <a:t>loop, the </a:t>
            </a:r>
            <a:r>
              <a:rPr lang="en-US" sz="3200" b="1" dirty="0"/>
              <a:t>else </a:t>
            </a:r>
            <a:r>
              <a:rPr lang="en-US" sz="3200" dirty="0"/>
              <a:t>statement is </a:t>
            </a:r>
            <a:r>
              <a:rPr lang="en-US" sz="3200" dirty="0" smtClean="0"/>
              <a:t>executed when </a:t>
            </a:r>
            <a:r>
              <a:rPr lang="en-US" sz="3200" dirty="0"/>
              <a:t>the condition becomes false.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count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count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 is less than 5"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count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count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 is not less than 5"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95811" y="1600200"/>
            <a:ext cx="4741147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Output: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0 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is less than 5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1  is less than 5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2  is less than 5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3  is less than 5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4  is less than 5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5  is not less than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626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range()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range(n) generates </a:t>
            </a:r>
            <a:r>
              <a:rPr lang="en-US" dirty="0"/>
              <a:t>an iterator to progress integers starting with 0 </a:t>
            </a:r>
            <a:r>
              <a:rPr lang="en-US" dirty="0" err="1"/>
              <a:t>upto</a:t>
            </a:r>
            <a:r>
              <a:rPr lang="en-US" dirty="0"/>
              <a:t> n-1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range(0, 5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To obtain 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 list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object of the sequence, it is 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type casted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to list(). Now this list can be iterated using 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the for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statement.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)))</a:t>
            </a:r>
          </a:p>
          <a:p>
            <a:pPr marL="0" indent="0">
              <a:buNone/>
            </a:pPr>
            <a:r>
              <a:rPr lang="en-US" dirty="0"/>
              <a:t>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22545241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6481187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95811" y="1600200"/>
            <a:ext cx="4741147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Output: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0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2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3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182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6481187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letter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'Python'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traversal of a string sequence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'Current Letter :'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letter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#prints newline character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fruits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'banana'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'apple'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'mango'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fruit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fruits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traversal of List sequence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'Current fruit :'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fruit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"Good bye!"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46536" y="1600200"/>
            <a:ext cx="4741147" cy="52578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Output: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Letter : P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Letter : y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Letter : 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Letter : h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Letter : o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Letter : n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fruit : banana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fruit : apple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fruit : mango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Good bye!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871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 iteration by sequence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4108" y="1600200"/>
            <a:ext cx="108712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fruits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'banana'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'apple'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'mango'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index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fruits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'Current fruit :'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fruits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"Good bye!"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59485" y="3004456"/>
            <a:ext cx="3997569" cy="35822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Output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Current </a:t>
            </a:r>
            <a:r>
              <a:rPr lang="en-IN" sz="3200" dirty="0">
                <a:solidFill>
                  <a:srgbClr val="000000"/>
                </a:solidFill>
                <a:highlight>
                  <a:srgbClr val="FFFFFF"/>
                </a:highlight>
              </a:rPr>
              <a:t>fruit : banana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fruit : apple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fruit : mango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0000"/>
                </a:solidFill>
                <a:highlight>
                  <a:srgbClr val="FFFFFF"/>
                </a:highlight>
              </a:rPr>
              <a:t>Good bye!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864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Else statement with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 else statement is </a:t>
            </a:r>
            <a:r>
              <a:rPr lang="en-US"/>
              <a:t>used </a:t>
            </a:r>
            <a:r>
              <a:rPr lang="en-US" smtClean="0"/>
              <a:t>within </a:t>
            </a:r>
            <a:r>
              <a:rPr lang="en-US" dirty="0"/>
              <a:t>a for loop, the else block is executed only if </a:t>
            </a:r>
            <a:r>
              <a:rPr lang="en-US" dirty="0" smtClean="0"/>
              <a:t>for loops </a:t>
            </a:r>
            <a:r>
              <a:rPr lang="en-US" dirty="0"/>
              <a:t>terminates normally (and not by encountering break statement).</a:t>
            </a:r>
          </a:p>
          <a:p>
            <a:r>
              <a:rPr lang="en-US" dirty="0" smtClean="0"/>
              <a:t>If </a:t>
            </a:r>
            <a:r>
              <a:rPr lang="en-US" dirty="0"/>
              <a:t>the else statement is used with a while loop, the else statement is </a:t>
            </a:r>
            <a:r>
              <a:rPr lang="en-US" dirty="0" smtClean="0"/>
              <a:t>executed when </a:t>
            </a:r>
            <a:r>
              <a:rPr lang="en-US" dirty="0"/>
              <a:t>the condition becomes false</a:t>
            </a:r>
            <a:r>
              <a:rPr lang="en-US" dirty="0" smtClean="0"/>
              <a:t>. Again, the loop must terminate normally.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324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951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numbers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39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75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37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41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num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numbers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num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'the list contains an even number'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'the list 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does not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contain even number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sz="32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/>
              <a:t>the list </a:t>
            </a:r>
            <a:r>
              <a:rPr lang="en-US" dirty="0" smtClean="0"/>
              <a:t>does not </a:t>
            </a:r>
            <a:r>
              <a:rPr lang="en-US" dirty="0"/>
              <a:t>contain even number</a:t>
            </a:r>
          </a:p>
        </p:txBody>
      </p:sp>
    </p:spTree>
    <p:extLst>
      <p:ext uri="{BB962C8B-B14F-4D97-AF65-F5344CB8AC3E}">
        <p14:creationId xmlns:p14="http://schemas.microsoft.com/office/powerpoint/2010/main" val="5688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following gives error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"True"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"False"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499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 Control Statements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6983" y="1502369"/>
            <a:ext cx="10871200" cy="36665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16864" y="5168898"/>
            <a:ext cx="106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129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6481187" cy="52578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letter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'Python'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First Example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letter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'h'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'Current Letter :'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letter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2004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Second Example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'Current variable value :'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"Good bye!"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46536" y="1600200"/>
            <a:ext cx="4741147" cy="5257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Output: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Letter : P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Letter : y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Letter : 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variable value : 10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variable value : 9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variable value : 8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variable value : 7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variable value : 6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Good bye!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967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6481187" cy="52578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letter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'Python'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First Example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letter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'h'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continue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'Current Letter :'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letter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Second Example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continue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'Current variable value :'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"Good bye!"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46536" y="0"/>
            <a:ext cx="4945464" cy="68580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Output: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Letter : P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Letter : y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Letter : 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Letter : o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Letter : 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variable value : 9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variable value : 8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variable value : 7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variable value : 6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variable value : 4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variable value : 3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variable value : 2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variable value : 1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Current variable value : 0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Good bye!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533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785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125720"/>
          </a:xfrm>
        </p:spPr>
        <p:txBody>
          <a:bodyPr>
            <a:normAutofit/>
          </a:bodyPr>
          <a:lstStyle/>
          <a:p>
            <a:r>
              <a:rPr lang="en-US" dirty="0"/>
              <a:t>A list contains </a:t>
            </a:r>
            <a:r>
              <a:rPr lang="en-US" dirty="0" smtClean="0"/>
              <a:t>items separated </a:t>
            </a:r>
            <a:r>
              <a:rPr lang="en-US" dirty="0"/>
              <a:t>by commas and enclosed within square brackets ([]). </a:t>
            </a:r>
            <a:endParaRPr lang="en-US" dirty="0" smtClean="0"/>
          </a:p>
          <a:p>
            <a:r>
              <a:rPr lang="en-US" dirty="0" smtClean="0"/>
              <a:t>Similar </a:t>
            </a:r>
            <a:r>
              <a:rPr lang="en-US" dirty="0"/>
              <a:t>to arrays in C. </a:t>
            </a:r>
            <a:r>
              <a:rPr lang="en-US" dirty="0" smtClean="0"/>
              <a:t>However, </a:t>
            </a:r>
            <a:r>
              <a:rPr lang="en-US" dirty="0"/>
              <a:t>items </a:t>
            </a:r>
            <a:r>
              <a:rPr lang="en-US" dirty="0" smtClean="0"/>
              <a:t>belonging to </a:t>
            </a:r>
            <a:r>
              <a:rPr lang="en-US" dirty="0"/>
              <a:t>a list can be of different data type.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mylist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'hi'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mylist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[0, 3, 2, 'hi']</a:t>
            </a:r>
          </a:p>
        </p:txBody>
      </p:sp>
    </p:spTree>
    <p:extLst>
      <p:ext uri="{BB962C8B-B14F-4D97-AF65-F5344CB8AC3E}">
        <p14:creationId xmlns:p14="http://schemas.microsoft.com/office/powerpoint/2010/main" val="29831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Values in Lists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list1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'physics'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'chemistry'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1997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2000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</a:rPr>
              <a:t>list2 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da-DK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a-DK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a-DK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a-DK" sz="3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a-DK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a-DK" sz="3200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a-DK" sz="3200" dirty="0">
                <a:solidFill>
                  <a:srgbClr val="FF0000"/>
                </a:solidFill>
                <a:highlight>
                  <a:srgbClr val="FFFFFF"/>
                </a:highlight>
              </a:rPr>
              <a:t>7</a:t>
            </a:r>
            <a:r>
              <a:rPr lang="da-DK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a-DK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da-DK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"list1[0]: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list1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#through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indexing</a:t>
            </a:r>
          </a:p>
          <a:p>
            <a:pPr marL="0" indent="0">
              <a:buNone/>
            </a:pPr>
            <a:r>
              <a:rPr lang="en-US" sz="3200" dirty="0"/>
              <a:t>list1[0]:  physics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"list2[1:5]: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list2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#using </a:t>
            </a:r>
            <a:r>
              <a:rPr lang="en-US" sz="3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slicing</a:t>
            </a:r>
            <a:endParaRPr lang="en-US" sz="32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smtClean="0"/>
              <a:t>list2[1:5</a:t>
            </a:r>
            <a:r>
              <a:rPr lang="en-US" dirty="0"/>
              <a:t>]:  [2, 3, 4, 5]</a:t>
            </a:r>
          </a:p>
        </p:txBody>
      </p:sp>
    </p:spTree>
    <p:extLst>
      <p:ext uri="{BB962C8B-B14F-4D97-AF65-F5344CB8AC3E}">
        <p14:creationId xmlns:p14="http://schemas.microsoft.com/office/powerpoint/2010/main" val="13213137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Lists – updating single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list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'physics'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'chemistry'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1997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2000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"Value available at index 2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</a:p>
          <a:p>
            <a:pPr marL="0" indent="0">
              <a:buNone/>
            </a:pPr>
            <a:r>
              <a:rPr lang="en-US" sz="3200" dirty="0"/>
              <a:t>Value available at index 2 :  1997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2001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"New value available at index 2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</a:p>
          <a:p>
            <a:pPr marL="0" indent="0">
              <a:buNone/>
            </a:pPr>
            <a:r>
              <a:rPr lang="en-US" dirty="0" smtClean="0"/>
              <a:t>New </a:t>
            </a:r>
            <a:r>
              <a:rPr lang="en-US" dirty="0"/>
              <a:t>value available at index 2 :  2001</a:t>
            </a:r>
          </a:p>
        </p:txBody>
      </p:sp>
    </p:spTree>
    <p:extLst>
      <p:ext uri="{BB962C8B-B14F-4D97-AF65-F5344CB8AC3E}">
        <p14:creationId xmlns:p14="http://schemas.microsoft.com/office/powerpoint/2010/main" val="33581158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Lists – updating multiple elements using “:”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oddList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evenList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7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9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9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9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9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9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9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9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9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[9, 9, 9, 9, 9, 9, 9, 9]</a:t>
            </a:r>
          </a:p>
          <a:p>
            <a:pPr marL="0" indent="0">
              <a:buNone/>
            </a:pP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[::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]=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oddList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]=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evenList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newList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[0, 1, 2, 3, 4, 5, 6, 7]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648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List: deleting an element using </a:t>
            </a:r>
            <a:r>
              <a:rPr lang="en-IN" i="1" dirty="0" smtClean="0"/>
              <a:t>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list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'physics'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'chemistry'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1997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2000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['physics', 'chemistry', 1997, 2000]</a:t>
            </a:r>
          </a:p>
          <a:p>
            <a:pPr marL="0" indent="0">
              <a:buNone/>
            </a:pPr>
            <a:endParaRPr lang="en-US" sz="3200" b="1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del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"After deleting value at index 2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After deleting value at index 2 :  ['physics', 'chemistry', 2000]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390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List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16864" y="1580103"/>
            <a:ext cx="10678450" cy="51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8200"/>
                </a:solidFill>
                <a:latin typeface="Consolas" panose="020B0609020204030204" pitchFamily="49" charset="0"/>
              </a:rPr>
              <a:t># First comment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"Hello, Python!"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8200"/>
                </a:solidFill>
                <a:latin typeface="Consolas" panose="020B0609020204030204" pitchFamily="49" charset="0"/>
              </a:rPr>
              <a:t># second comment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375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Indexing and Slicing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16864" y="1517301"/>
            <a:ext cx="10903292" cy="534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316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List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75760" y="1580102"/>
            <a:ext cx="9939560" cy="527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709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len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 method returns the number of elements in the list</a:t>
            </a:r>
            <a:r>
              <a:rPr lang="en-US" dirty="0" smtClean="0"/>
              <a:t>.</a:t>
            </a:r>
          </a:p>
          <a:p>
            <a:r>
              <a:rPr lang="en-IN" dirty="0" smtClean="0"/>
              <a:t>Syntax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methodlen</a:t>
            </a:r>
            <a:r>
              <a:rPr lang="en-US" dirty="0" smtClean="0"/>
              <a:t>(list)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list - This is a list for which, number of elements are to be counted</a:t>
            </a:r>
            <a:r>
              <a:rPr lang="en-US" dirty="0" smtClean="0"/>
              <a:t>.</a:t>
            </a:r>
          </a:p>
          <a:p>
            <a:r>
              <a:rPr lang="en-US" dirty="0"/>
              <a:t>Return Value</a:t>
            </a:r>
          </a:p>
          <a:p>
            <a:pPr marL="365760" lvl="1" indent="0">
              <a:buNone/>
            </a:pPr>
            <a:r>
              <a:rPr lang="en-US" dirty="0"/>
              <a:t>This method returns the </a:t>
            </a:r>
            <a:r>
              <a:rPr lang="en-US" dirty="0" smtClean="0"/>
              <a:t>number </a:t>
            </a:r>
            <a:r>
              <a:rPr lang="en-US" dirty="0"/>
              <a:t>of elements in the list.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579096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list1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'physics'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'chemistry'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</a:rPr>
              <a:t>maths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list1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en-IN" sz="3200" dirty="0" smtClean="0">
                <a:highlight>
                  <a:srgbClr val="FFFFFF"/>
                </a:highlight>
              </a:rPr>
              <a:t>3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list2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#creates list of numbers between 0-4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list2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en-IN" sz="3200" dirty="0">
                <a:highlight>
                  <a:srgbClr val="FFFFFF"/>
                </a:highlight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200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max()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max() method returns the elements from the list with maximum value</a:t>
            </a:r>
            <a:r>
              <a:rPr lang="en-US" dirty="0" smtClean="0"/>
              <a:t>.</a:t>
            </a:r>
          </a:p>
          <a:p>
            <a:r>
              <a:rPr lang="en-IN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	max(list)</a:t>
            </a:r>
          </a:p>
          <a:p>
            <a:r>
              <a:rPr lang="en-US" dirty="0" smtClean="0"/>
              <a:t>Parameters </a:t>
            </a:r>
          </a:p>
          <a:p>
            <a:pPr lvl="1"/>
            <a:r>
              <a:rPr lang="en-US" dirty="0" smtClean="0"/>
              <a:t>list</a:t>
            </a:r>
            <a:r>
              <a:rPr lang="en-US" b="1" dirty="0" smtClean="0"/>
              <a:t> </a:t>
            </a:r>
            <a:r>
              <a:rPr lang="en-US" dirty="0" smtClean="0"/>
              <a:t>- This </a:t>
            </a:r>
            <a:r>
              <a:rPr lang="en-US" dirty="0"/>
              <a:t>is a list from which max valued element are to be returned.</a:t>
            </a:r>
          </a:p>
          <a:p>
            <a:r>
              <a:rPr lang="en-US" dirty="0"/>
              <a:t>Return Value</a:t>
            </a:r>
          </a:p>
          <a:p>
            <a:pPr marL="365760" lvl="1" indent="0">
              <a:buNone/>
            </a:pPr>
            <a:r>
              <a:rPr lang="en-US" dirty="0"/>
              <a:t>This method returns the elements from the list with maximum value.</a:t>
            </a:r>
          </a:p>
        </p:txBody>
      </p:sp>
    </p:spTree>
    <p:extLst>
      <p:ext uri="{BB962C8B-B14F-4D97-AF65-F5344CB8AC3E}">
        <p14:creationId xmlns:p14="http://schemas.microsoft.com/office/powerpoint/2010/main" val="36084282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list2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'C++'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'Java'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'Python'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456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700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"Max value element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 value element :  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Python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 element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list2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/>
              <a:t>Max value element :  700</a:t>
            </a:r>
          </a:p>
        </p:txBody>
      </p:sp>
    </p:spTree>
    <p:extLst>
      <p:ext uri="{BB962C8B-B14F-4D97-AF65-F5344CB8AC3E}">
        <p14:creationId xmlns:p14="http://schemas.microsoft.com/office/powerpoint/2010/main" val="5848164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min()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en-US" dirty="0"/>
              <a:t>() returns the elements from the list with minimum value</a:t>
            </a:r>
            <a:r>
              <a:rPr lang="en-US" dirty="0" smtClean="0"/>
              <a:t>.</a:t>
            </a:r>
          </a:p>
          <a:p>
            <a:r>
              <a:rPr lang="en-IN" dirty="0" smtClean="0"/>
              <a:t>Syntax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min(list)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list - This is a list from which min valued element is to be returned</a:t>
            </a:r>
            <a:r>
              <a:rPr lang="en-US" dirty="0" smtClean="0"/>
              <a:t>.</a:t>
            </a:r>
          </a:p>
          <a:p>
            <a:r>
              <a:rPr lang="en-US" dirty="0"/>
              <a:t>Return </a:t>
            </a:r>
            <a:r>
              <a:rPr lang="en-US" dirty="0" smtClean="0"/>
              <a:t>Value:</a:t>
            </a:r>
          </a:p>
          <a:p>
            <a:pPr marL="365760" lvl="1" indent="0">
              <a:buNone/>
            </a:pPr>
            <a:r>
              <a:rPr lang="en-US" dirty="0" smtClean="0"/>
              <a:t>This </a:t>
            </a:r>
            <a:r>
              <a:rPr lang="en-US" dirty="0"/>
              <a:t>method returns the elements from the list with minimum value.</a:t>
            </a:r>
          </a:p>
        </p:txBody>
      </p:sp>
    </p:spTree>
    <p:extLst>
      <p:ext uri="{BB962C8B-B14F-4D97-AF65-F5344CB8AC3E}">
        <p14:creationId xmlns:p14="http://schemas.microsoft.com/office/powerpoint/2010/main" val="35583319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list2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'C++'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'Java'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'Python'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456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700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"min value element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 value element :  C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"min value element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list2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 value element :  200</a:t>
            </a:r>
          </a:p>
        </p:txBody>
      </p:sp>
    </p:spTree>
    <p:extLst>
      <p:ext uri="{BB962C8B-B14F-4D97-AF65-F5344CB8AC3E}">
        <p14:creationId xmlns:p14="http://schemas.microsoft.com/office/powerpoint/2010/main" val="26077711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list()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</a:t>
            </a:r>
            <a:r>
              <a:rPr lang="en-US" dirty="0"/>
              <a:t>() method takes sequence types and converts them to lists. This is used to </a:t>
            </a:r>
            <a:r>
              <a:rPr lang="en-US" dirty="0" smtClean="0"/>
              <a:t>convert a </a:t>
            </a:r>
            <a:r>
              <a:rPr lang="en-US" dirty="0"/>
              <a:t>given tuple into list.</a:t>
            </a:r>
          </a:p>
          <a:p>
            <a:r>
              <a:rPr lang="en-US" dirty="0" smtClean="0"/>
              <a:t>Syntax</a:t>
            </a: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list(</a:t>
            </a:r>
            <a:r>
              <a:rPr lang="en-US" dirty="0" err="1" smtClean="0"/>
              <a:t>seq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err="1"/>
              <a:t>seq</a:t>
            </a:r>
            <a:r>
              <a:rPr lang="en-US" dirty="0"/>
              <a:t> - This is a tuple or string to be converted into list</a:t>
            </a:r>
            <a:r>
              <a:rPr lang="en-US" dirty="0" smtClean="0"/>
              <a:t>.</a:t>
            </a:r>
          </a:p>
          <a:p>
            <a:r>
              <a:rPr lang="en-US" dirty="0"/>
              <a:t>Return Value</a:t>
            </a:r>
          </a:p>
          <a:p>
            <a:pPr marL="365760" lvl="1" indent="0">
              <a:buNone/>
            </a:pPr>
            <a:r>
              <a:rPr lang="en-US" dirty="0"/>
              <a:t>This method returns the list.</a:t>
            </a:r>
          </a:p>
        </p:txBody>
      </p:sp>
    </p:spTree>
    <p:extLst>
      <p:ext uri="{BB962C8B-B14F-4D97-AF65-F5344CB8AC3E}">
        <p14:creationId xmlns:p14="http://schemas.microsoft.com/office/powerpoint/2010/main" val="18109245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0629" y="1600199"/>
            <a:ext cx="12061371" cy="5343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aTuple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'C++'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'Java'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'Python'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aTuple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"List elements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list1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List elements :  [123, 'C++', 'Java', 'Python']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 World"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#converts string to a list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"List elements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list2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/>
              <a:t>List elements :  ['H', 'e', 'l', 'l', 'o', ' ', 'W', 'o', 'r', 'l', 'd']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8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declaration/creation of variables happen automatically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counter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An integer assignment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miles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</a:rPr>
              <a:t>1000.0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A floating point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</a:rPr>
              <a:t>"John"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# A string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counter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miles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257800"/>
          </a:xfrm>
        </p:spPr>
        <p:txBody>
          <a:bodyPr>
            <a:normAutofit/>
          </a:bodyPr>
          <a:lstStyle/>
          <a:p>
            <a:r>
              <a:rPr lang="en-US" b="1" dirty="0" err="1"/>
              <a:t>list.append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 smtClean="0"/>
              <a:t>): </a:t>
            </a:r>
            <a:r>
              <a:rPr lang="en-US" dirty="0" smtClean="0"/>
              <a:t>Appends </a:t>
            </a:r>
            <a:r>
              <a:rPr lang="en-US" dirty="0"/>
              <a:t>object </a:t>
            </a:r>
            <a:r>
              <a:rPr lang="en-US" dirty="0" err="1"/>
              <a:t>obj</a:t>
            </a:r>
            <a:r>
              <a:rPr lang="en-US" dirty="0"/>
              <a:t> to </a:t>
            </a:r>
            <a:r>
              <a:rPr lang="en-US" dirty="0" smtClean="0"/>
              <a:t>list</a:t>
            </a:r>
          </a:p>
          <a:p>
            <a:r>
              <a:rPr lang="en-US" b="1" dirty="0" err="1"/>
              <a:t>list.count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 smtClean="0"/>
              <a:t>): </a:t>
            </a:r>
            <a:r>
              <a:rPr lang="en-US" dirty="0" smtClean="0"/>
              <a:t>Returns </a:t>
            </a:r>
            <a:r>
              <a:rPr lang="en-US" dirty="0"/>
              <a:t>count of how many times </a:t>
            </a:r>
            <a:r>
              <a:rPr lang="en-US" dirty="0" err="1"/>
              <a:t>obj</a:t>
            </a:r>
            <a:r>
              <a:rPr lang="en-US" dirty="0"/>
              <a:t> occurs in list</a:t>
            </a:r>
          </a:p>
          <a:p>
            <a:r>
              <a:rPr lang="en-US" b="1" dirty="0" err="1" smtClean="0"/>
              <a:t>list.extend</a:t>
            </a:r>
            <a:r>
              <a:rPr lang="en-US" b="1" dirty="0" smtClean="0"/>
              <a:t>(</a:t>
            </a:r>
            <a:r>
              <a:rPr lang="en-US" b="1" dirty="0" err="1" smtClean="0"/>
              <a:t>seq</a:t>
            </a:r>
            <a:r>
              <a:rPr lang="en-US" b="1" dirty="0" smtClean="0"/>
              <a:t>): </a:t>
            </a:r>
            <a:r>
              <a:rPr lang="en-US" dirty="0" smtClean="0"/>
              <a:t>Appends </a:t>
            </a:r>
            <a:r>
              <a:rPr lang="en-US" dirty="0"/>
              <a:t>the contents of </a:t>
            </a:r>
            <a:r>
              <a:rPr lang="en-US" dirty="0" err="1"/>
              <a:t>seq</a:t>
            </a:r>
            <a:r>
              <a:rPr lang="en-US" dirty="0"/>
              <a:t> to list</a:t>
            </a:r>
          </a:p>
          <a:p>
            <a:r>
              <a:rPr lang="en-US" b="1" dirty="0" err="1" smtClean="0"/>
              <a:t>list.index</a:t>
            </a:r>
            <a:r>
              <a:rPr lang="en-US" b="1" dirty="0" smtClean="0"/>
              <a:t>(</a:t>
            </a:r>
            <a:r>
              <a:rPr lang="en-US" b="1" dirty="0" err="1" smtClean="0"/>
              <a:t>obj</a:t>
            </a:r>
            <a:r>
              <a:rPr lang="en-US" b="1" dirty="0" smtClean="0"/>
              <a:t>): </a:t>
            </a:r>
            <a:r>
              <a:rPr lang="en-US" dirty="0" smtClean="0"/>
              <a:t>Returns </a:t>
            </a:r>
            <a:r>
              <a:rPr lang="en-US" dirty="0"/>
              <a:t>the lowest index in list that </a:t>
            </a:r>
            <a:r>
              <a:rPr lang="en-US" dirty="0" err="1"/>
              <a:t>obj</a:t>
            </a:r>
            <a:r>
              <a:rPr lang="en-US" dirty="0"/>
              <a:t> appears</a:t>
            </a:r>
          </a:p>
          <a:p>
            <a:r>
              <a:rPr lang="en-US" b="1" dirty="0" err="1" smtClean="0"/>
              <a:t>list.insert</a:t>
            </a:r>
            <a:r>
              <a:rPr lang="en-US" b="1" dirty="0" smtClean="0"/>
              <a:t>(index</a:t>
            </a:r>
            <a:r>
              <a:rPr lang="en-US" b="1" dirty="0"/>
              <a:t>, </a:t>
            </a:r>
            <a:r>
              <a:rPr lang="en-US" b="1" dirty="0" err="1"/>
              <a:t>obj</a:t>
            </a:r>
            <a:r>
              <a:rPr lang="en-US" b="1" dirty="0" smtClean="0"/>
              <a:t>): </a:t>
            </a:r>
            <a:r>
              <a:rPr lang="en-US" dirty="0" smtClean="0"/>
              <a:t>Inserts </a:t>
            </a:r>
            <a:r>
              <a:rPr lang="en-US" dirty="0"/>
              <a:t>object </a:t>
            </a:r>
            <a:r>
              <a:rPr lang="en-US" dirty="0" err="1"/>
              <a:t>obj</a:t>
            </a:r>
            <a:r>
              <a:rPr lang="en-US" dirty="0"/>
              <a:t> into list at offset index</a:t>
            </a:r>
          </a:p>
          <a:p>
            <a:r>
              <a:rPr lang="en-US" b="1" dirty="0" err="1" smtClean="0"/>
              <a:t>list.pop</a:t>
            </a:r>
            <a:r>
              <a:rPr lang="en-US" b="1" dirty="0" smtClean="0"/>
              <a:t>(</a:t>
            </a:r>
            <a:r>
              <a:rPr lang="en-US" b="1" dirty="0" err="1" smtClean="0"/>
              <a:t>obj</a:t>
            </a:r>
            <a:r>
              <a:rPr lang="en-US" b="1" dirty="0" smtClean="0"/>
              <a:t>=list</a:t>
            </a:r>
            <a:r>
              <a:rPr lang="en-US" b="1" dirty="0"/>
              <a:t>[-1</a:t>
            </a:r>
            <a:r>
              <a:rPr lang="en-US" b="1" dirty="0" smtClean="0"/>
              <a:t>]): </a:t>
            </a:r>
            <a:r>
              <a:rPr lang="en-US" dirty="0" smtClean="0"/>
              <a:t>Removes </a:t>
            </a:r>
            <a:r>
              <a:rPr lang="en-US" dirty="0"/>
              <a:t>and returns last object or </a:t>
            </a:r>
            <a:r>
              <a:rPr lang="en-US" dirty="0" err="1"/>
              <a:t>obj</a:t>
            </a:r>
            <a:r>
              <a:rPr lang="en-US" dirty="0"/>
              <a:t> from list</a:t>
            </a:r>
          </a:p>
          <a:p>
            <a:r>
              <a:rPr lang="en-US" b="1" dirty="0" err="1" smtClean="0"/>
              <a:t>list.remove</a:t>
            </a:r>
            <a:r>
              <a:rPr lang="en-US" b="1" dirty="0" smtClean="0"/>
              <a:t>(</a:t>
            </a:r>
            <a:r>
              <a:rPr lang="en-US" b="1" dirty="0" err="1" smtClean="0"/>
              <a:t>obj</a:t>
            </a:r>
            <a:r>
              <a:rPr lang="en-US" b="1" dirty="0" smtClean="0"/>
              <a:t>): </a:t>
            </a:r>
            <a:r>
              <a:rPr lang="en-US" dirty="0" smtClean="0"/>
              <a:t>Removes </a:t>
            </a:r>
            <a:r>
              <a:rPr lang="en-US" dirty="0"/>
              <a:t>object </a:t>
            </a:r>
            <a:r>
              <a:rPr lang="en-US" dirty="0" err="1"/>
              <a:t>obj</a:t>
            </a:r>
            <a:r>
              <a:rPr lang="en-US" dirty="0"/>
              <a:t> from list</a:t>
            </a:r>
          </a:p>
          <a:p>
            <a:r>
              <a:rPr lang="en-US" b="1" dirty="0" err="1" smtClean="0"/>
              <a:t>list.reverse</a:t>
            </a:r>
            <a:r>
              <a:rPr lang="en-US" b="1" dirty="0" smtClean="0"/>
              <a:t>(): </a:t>
            </a:r>
            <a:r>
              <a:rPr lang="en-US" dirty="0" smtClean="0"/>
              <a:t>Reverses </a:t>
            </a:r>
            <a:r>
              <a:rPr lang="en-US" dirty="0"/>
              <a:t>objects of list in place</a:t>
            </a:r>
          </a:p>
          <a:p>
            <a:r>
              <a:rPr lang="en-US" b="1" dirty="0" err="1" smtClean="0"/>
              <a:t>list.sort</a:t>
            </a:r>
            <a:r>
              <a:rPr lang="en-US" b="1" dirty="0"/>
              <a:t>([</a:t>
            </a:r>
            <a:r>
              <a:rPr lang="en-US" b="1" dirty="0" err="1"/>
              <a:t>func</a:t>
            </a:r>
            <a:r>
              <a:rPr lang="en-US" b="1" dirty="0" smtClean="0"/>
              <a:t>]): </a:t>
            </a:r>
            <a:r>
              <a:rPr lang="en-US" dirty="0" smtClean="0"/>
              <a:t>Sorts </a:t>
            </a:r>
            <a:r>
              <a:rPr lang="en-US" dirty="0"/>
              <a:t>objects of list, use compare </a:t>
            </a:r>
            <a:r>
              <a:rPr lang="en-US" dirty="0" err="1"/>
              <a:t>func</a:t>
            </a:r>
            <a:r>
              <a:rPr lang="en-US" dirty="0"/>
              <a:t> if given</a:t>
            </a:r>
          </a:p>
        </p:txBody>
      </p:sp>
    </p:spTree>
    <p:extLst>
      <p:ext uri="{BB962C8B-B14F-4D97-AF65-F5344CB8AC3E}">
        <p14:creationId xmlns:p14="http://schemas.microsoft.com/office/powerpoint/2010/main" val="18139833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append()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</a:t>
            </a:r>
            <a:r>
              <a:rPr lang="en-US" dirty="0"/>
              <a:t>() method appends a passed </a:t>
            </a:r>
            <a:r>
              <a:rPr lang="en-US" dirty="0" err="1"/>
              <a:t>obj</a:t>
            </a:r>
            <a:r>
              <a:rPr lang="en-US" dirty="0"/>
              <a:t> into the existing list.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 smtClean="0"/>
              <a:t>	append(</a:t>
            </a:r>
            <a:r>
              <a:rPr lang="en-US" dirty="0" err="1" smtClean="0"/>
              <a:t>obj</a:t>
            </a:r>
            <a:r>
              <a:rPr lang="en-US" dirty="0"/>
              <a:t>)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err="1"/>
              <a:t>obj</a:t>
            </a:r>
            <a:r>
              <a:rPr lang="en-US" dirty="0"/>
              <a:t> - This is the object to be appended in the list.</a:t>
            </a:r>
          </a:p>
          <a:p>
            <a:r>
              <a:rPr lang="en-US" dirty="0"/>
              <a:t>Return Value</a:t>
            </a:r>
          </a:p>
          <a:p>
            <a:pPr marL="365760" lvl="1" indent="0">
              <a:buNone/>
            </a:pPr>
            <a:r>
              <a:rPr lang="en-US" dirty="0"/>
              <a:t>This method does not return any value but updates existing list.</a:t>
            </a:r>
          </a:p>
        </p:txBody>
      </p:sp>
    </p:spTree>
    <p:extLst>
      <p:ext uri="{BB962C8B-B14F-4D97-AF65-F5344CB8AC3E}">
        <p14:creationId xmlns:p14="http://schemas.microsoft.com/office/powerpoint/2010/main" val="18708848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'C++'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'Java'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'Python'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'C#'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"updated list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list1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updated list :  ['C++', 'Java', 'Python', 'C#']</a:t>
            </a:r>
          </a:p>
        </p:txBody>
      </p:sp>
    </p:spTree>
    <p:extLst>
      <p:ext uri="{BB962C8B-B14F-4D97-AF65-F5344CB8AC3E}">
        <p14:creationId xmlns:p14="http://schemas.microsoft.com/office/powerpoint/2010/main" val="8720556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count()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</a:t>
            </a:r>
            <a:r>
              <a:rPr lang="en-US" dirty="0"/>
              <a:t>() method returns count of how many times </a:t>
            </a:r>
            <a:r>
              <a:rPr lang="en-US" dirty="0" err="1"/>
              <a:t>obj</a:t>
            </a:r>
            <a:r>
              <a:rPr lang="en-US" dirty="0"/>
              <a:t> occurs in list.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 smtClean="0"/>
              <a:t>	count(</a:t>
            </a:r>
            <a:r>
              <a:rPr lang="en-US" dirty="0" err="1" smtClean="0"/>
              <a:t>obj</a:t>
            </a:r>
            <a:r>
              <a:rPr lang="en-US" dirty="0"/>
              <a:t>)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err="1"/>
              <a:t>obj</a:t>
            </a:r>
            <a:r>
              <a:rPr lang="en-US" dirty="0"/>
              <a:t> - This is the object to be counted in the list.</a:t>
            </a:r>
          </a:p>
          <a:p>
            <a:r>
              <a:rPr lang="en-US" dirty="0"/>
              <a:t>Return Value</a:t>
            </a:r>
          </a:p>
          <a:p>
            <a:pPr marL="365760" lvl="1" indent="0">
              <a:buNone/>
            </a:pPr>
            <a:r>
              <a:rPr lang="en-US" dirty="0"/>
              <a:t>This method returns count of how many times </a:t>
            </a:r>
            <a:r>
              <a:rPr lang="en-US" dirty="0" err="1"/>
              <a:t>obj</a:t>
            </a:r>
            <a:r>
              <a:rPr lang="en-US" dirty="0"/>
              <a:t> occurs in list.</a:t>
            </a:r>
          </a:p>
        </p:txBody>
      </p:sp>
    </p:spTree>
    <p:extLst>
      <p:ext uri="{BB962C8B-B14F-4D97-AF65-F5344CB8AC3E}">
        <p14:creationId xmlns:p14="http://schemas.microsoft.com/office/powerpoint/2010/main" val="34397744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375136" cy="44958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aList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'xyz'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zara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abc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"Count for 123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aList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123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 for 123 :  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"Count for 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zara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: 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aList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zara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/>
              <a:t>Count for </a:t>
            </a:r>
            <a:r>
              <a:rPr lang="en-US" dirty="0" err="1"/>
              <a:t>zara</a:t>
            </a:r>
            <a:r>
              <a:rPr lang="en-US" dirty="0"/>
              <a:t> :  1</a:t>
            </a:r>
          </a:p>
        </p:txBody>
      </p:sp>
    </p:spTree>
    <p:extLst>
      <p:ext uri="{BB962C8B-B14F-4D97-AF65-F5344CB8AC3E}">
        <p14:creationId xmlns:p14="http://schemas.microsoft.com/office/powerpoint/2010/main" val="12491647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extend()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</a:t>
            </a:r>
            <a:r>
              <a:rPr lang="en-US" dirty="0"/>
              <a:t>() method appends the contents of </a:t>
            </a:r>
            <a:r>
              <a:rPr lang="en-US" dirty="0" err="1"/>
              <a:t>seq</a:t>
            </a:r>
            <a:r>
              <a:rPr lang="en-US" dirty="0"/>
              <a:t> to list.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list.extend</a:t>
            </a:r>
            <a:r>
              <a:rPr lang="en-US" dirty="0" smtClean="0"/>
              <a:t>(</a:t>
            </a:r>
            <a:r>
              <a:rPr lang="en-US" dirty="0" err="1" smtClean="0"/>
              <a:t>seq</a:t>
            </a:r>
            <a:r>
              <a:rPr lang="en-US" dirty="0"/>
              <a:t>)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err="1"/>
              <a:t>seq</a:t>
            </a:r>
            <a:r>
              <a:rPr lang="en-US" dirty="0"/>
              <a:t> - This is the list of elements</a:t>
            </a:r>
          </a:p>
          <a:p>
            <a:r>
              <a:rPr lang="en-US" dirty="0"/>
              <a:t>Return Value</a:t>
            </a:r>
          </a:p>
          <a:p>
            <a:pPr marL="365760" lvl="1" indent="0">
              <a:buNone/>
            </a:pPr>
            <a:r>
              <a:rPr lang="en-US" dirty="0"/>
              <a:t>This method does not return any value but adds the content to an existing list.</a:t>
            </a:r>
          </a:p>
        </p:txBody>
      </p:sp>
    </p:spTree>
    <p:extLst>
      <p:ext uri="{BB962C8B-B14F-4D97-AF65-F5344CB8AC3E}">
        <p14:creationId xmlns:p14="http://schemas.microsoft.com/office/powerpoint/2010/main" val="21665601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'physics'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'chemistry'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maths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#creates list of numbers between 0-4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extend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'Extended List :'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IN" sz="32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Extended List : ['physics', 'chemistry', '</a:t>
            </a:r>
            <a:r>
              <a:rPr lang="en-US" dirty="0" err="1"/>
              <a:t>maths</a:t>
            </a:r>
            <a:r>
              <a:rPr lang="en-US" dirty="0"/>
              <a:t>', 0, 1, 2, 3, 4]</a:t>
            </a:r>
          </a:p>
        </p:txBody>
      </p:sp>
    </p:spTree>
    <p:extLst>
      <p:ext uri="{BB962C8B-B14F-4D97-AF65-F5344CB8AC3E}">
        <p14:creationId xmlns:p14="http://schemas.microsoft.com/office/powerpoint/2010/main" val="26338203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</a:t>
            </a:r>
            <a:r>
              <a:rPr lang="en-US" dirty="0"/>
              <a:t>() method returns the lowest index in list that </a:t>
            </a:r>
            <a:r>
              <a:rPr lang="en-US" dirty="0" err="1"/>
              <a:t>obj</a:t>
            </a:r>
            <a:r>
              <a:rPr lang="en-US" dirty="0"/>
              <a:t> appears.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 smtClean="0"/>
              <a:t>	index(</a:t>
            </a:r>
            <a:r>
              <a:rPr lang="en-US" dirty="0" err="1" smtClean="0"/>
              <a:t>obj</a:t>
            </a:r>
            <a:r>
              <a:rPr lang="en-US" dirty="0"/>
              <a:t>)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err="1"/>
              <a:t>obj</a:t>
            </a:r>
            <a:r>
              <a:rPr lang="en-US" dirty="0"/>
              <a:t> - This is the object to be find out.</a:t>
            </a:r>
          </a:p>
          <a:p>
            <a:r>
              <a:rPr lang="en-US" dirty="0"/>
              <a:t>Return Value</a:t>
            </a:r>
          </a:p>
          <a:p>
            <a:pPr marL="365760" lvl="1" indent="0">
              <a:buNone/>
            </a:pPr>
            <a:r>
              <a:rPr lang="en-US" dirty="0"/>
              <a:t>This method returns index of the found object otherwise raises an exception </a:t>
            </a:r>
            <a:r>
              <a:rPr lang="en-US" dirty="0" smtClean="0"/>
              <a:t>indicating that </a:t>
            </a:r>
            <a:r>
              <a:rPr lang="en-US" dirty="0"/>
              <a:t>the value is not found.</a:t>
            </a:r>
          </a:p>
        </p:txBody>
      </p:sp>
    </p:spTree>
    <p:extLst>
      <p:ext uri="{BB962C8B-B14F-4D97-AF65-F5344CB8AC3E}">
        <p14:creationId xmlns:p14="http://schemas.microsoft.com/office/powerpoint/2010/main" val="1882213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list1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'physics'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'chemistry'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maths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'Index of chemistry'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'chemistry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/>
              <a:t>Index of chemistry 1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'Index of C#'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</a:t>
            </a:r>
            <a:r>
              <a:rPr lang="en-US" sz="3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#'</a:t>
            </a:r>
            <a:r>
              <a:rPr lang="en-US" sz="3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err="1"/>
              <a:t>Traceback</a:t>
            </a:r>
            <a:r>
              <a:rPr lang="en-US" dirty="0"/>
              <a:t> (most recent call last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print ('Index of C#', list1.index('C#'))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ValueError</a:t>
            </a:r>
            <a:r>
              <a:rPr lang="en-US" dirty="0"/>
              <a:t>: 'C#' is not in list</a:t>
            </a:r>
          </a:p>
        </p:txBody>
      </p:sp>
    </p:spTree>
    <p:extLst>
      <p:ext uri="{BB962C8B-B14F-4D97-AF65-F5344CB8AC3E}">
        <p14:creationId xmlns:p14="http://schemas.microsoft.com/office/powerpoint/2010/main" val="265054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insert()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</a:t>
            </a:r>
            <a:r>
              <a:rPr lang="en-US" dirty="0"/>
              <a:t>() method inserts object </a:t>
            </a:r>
            <a:r>
              <a:rPr lang="en-US" dirty="0" err="1"/>
              <a:t>obj</a:t>
            </a:r>
            <a:r>
              <a:rPr lang="en-US" dirty="0"/>
              <a:t> into list at offset index.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 smtClean="0"/>
              <a:t>	insert(index</a:t>
            </a:r>
            <a:r>
              <a:rPr lang="en-US" dirty="0"/>
              <a:t>,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</a:t>
            </a:r>
            <a:r>
              <a:rPr lang="en-US" dirty="0"/>
              <a:t>- This is the Index where the object </a:t>
            </a:r>
            <a:r>
              <a:rPr lang="en-US" dirty="0" err="1"/>
              <a:t>obj</a:t>
            </a:r>
            <a:r>
              <a:rPr lang="en-US" dirty="0"/>
              <a:t> need to be inserted.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/>
              <a:t>- This is the Object to be inserted into the given list.</a:t>
            </a:r>
          </a:p>
          <a:p>
            <a:r>
              <a:rPr lang="en-US" dirty="0"/>
              <a:t>Return Value</a:t>
            </a:r>
          </a:p>
          <a:p>
            <a:pPr marL="365760" lvl="1" indent="0">
              <a:buNone/>
            </a:pPr>
            <a:r>
              <a:rPr lang="en-US" dirty="0"/>
              <a:t>This method does not return any value but it inserts the given element at the given index.</a:t>
            </a:r>
          </a:p>
        </p:txBody>
      </p:sp>
    </p:spTree>
    <p:extLst>
      <p:ext uri="{BB962C8B-B14F-4D97-AF65-F5344CB8AC3E}">
        <p14:creationId xmlns:p14="http://schemas.microsoft.com/office/powerpoint/2010/main" val="1825996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TS010167125</Template>
  <TotalTime>7340</TotalTime>
  <Words>5510</Words>
  <Application>Microsoft Office PowerPoint</Application>
  <PresentationFormat>Widescreen</PresentationFormat>
  <Paragraphs>1040</Paragraphs>
  <Slides>127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4" baseType="lpstr">
      <vt:lpstr>Calibri</vt:lpstr>
      <vt:lpstr>Consolas</vt:lpstr>
      <vt:lpstr>Courier New</vt:lpstr>
      <vt:lpstr>Tw Cen MT</vt:lpstr>
      <vt:lpstr>Wingdings</vt:lpstr>
      <vt:lpstr>Wingdings 2</vt:lpstr>
      <vt:lpstr>Median</vt:lpstr>
      <vt:lpstr>Python - I</vt:lpstr>
      <vt:lpstr>Credits</vt:lpstr>
      <vt:lpstr>PowerPoint Presentation</vt:lpstr>
      <vt:lpstr>Hello World Program</vt:lpstr>
      <vt:lpstr>Python Identifiers</vt:lpstr>
      <vt:lpstr>Lines and Indentations</vt:lpstr>
      <vt:lpstr>PowerPoint Presentation</vt:lpstr>
      <vt:lpstr>Comments</vt:lpstr>
      <vt:lpstr>Variable Declaration</vt:lpstr>
      <vt:lpstr>Data Types</vt:lpstr>
      <vt:lpstr>Standard Data Types</vt:lpstr>
      <vt:lpstr>PowerPoint Presentation</vt:lpstr>
      <vt:lpstr>PowerPoint Presentation</vt:lpstr>
      <vt:lpstr>Strings</vt:lpstr>
      <vt:lpstr>PowerPoint Presentation</vt:lpstr>
      <vt:lpstr>Lists</vt:lpstr>
      <vt:lpstr>PowerPoint Presentation</vt:lpstr>
      <vt:lpstr>PowerPoint Presentation</vt:lpstr>
      <vt:lpstr>Slice operator ‘:’</vt:lpstr>
      <vt:lpstr>PowerPoint Presentation</vt:lpstr>
      <vt:lpstr>PowerPoint Presentation</vt:lpstr>
      <vt:lpstr>Deep Copy</vt:lpstr>
      <vt:lpstr>PowerPoint Presentation</vt:lpstr>
      <vt:lpstr>Comparing Lists</vt:lpstr>
      <vt:lpstr>Tuple</vt:lpstr>
      <vt:lpstr>PowerPoint Presentation</vt:lpstr>
      <vt:lpstr>Tuples are read-only</vt:lpstr>
      <vt:lpstr>Dictionaries</vt:lpstr>
      <vt:lpstr>PowerPoint Presentation</vt:lpstr>
      <vt:lpstr>Data Type Conversion</vt:lpstr>
      <vt:lpstr>PowerPoint Presentation</vt:lpstr>
      <vt:lpstr>Basic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Operators</vt:lpstr>
      <vt:lpstr>PowerPoint Presentation</vt:lpstr>
      <vt:lpstr>Membership Operators</vt:lpstr>
      <vt:lpstr>PowerPoint Presentation</vt:lpstr>
      <vt:lpstr>Identity Operators</vt:lpstr>
      <vt:lpstr>PowerPoint Presentation</vt:lpstr>
      <vt:lpstr>Python Operator Precedence</vt:lpstr>
      <vt:lpstr>PowerPoint Presentation</vt:lpstr>
      <vt:lpstr>PowerPoint Presentation</vt:lpstr>
      <vt:lpstr>Decision Making</vt:lpstr>
      <vt:lpstr>if statement</vt:lpstr>
      <vt:lpstr>if else statement</vt:lpstr>
      <vt:lpstr>elif statement (Just like ‘else if’ in C/C++)</vt:lpstr>
      <vt:lpstr>elif statement (Just like ‘else if’ in C/C++)</vt:lpstr>
      <vt:lpstr>elif statement (Just like ‘else if’ in C/C++)</vt:lpstr>
      <vt:lpstr>Reading Input</vt:lpstr>
      <vt:lpstr>Looping Constructs</vt:lpstr>
      <vt:lpstr>while loop</vt:lpstr>
      <vt:lpstr>Using else with while loop</vt:lpstr>
      <vt:lpstr>range() function</vt:lpstr>
      <vt:lpstr>for loop</vt:lpstr>
      <vt:lpstr>for loop</vt:lpstr>
      <vt:lpstr>for loop iteration by sequence index</vt:lpstr>
      <vt:lpstr>Else statement with Loops</vt:lpstr>
      <vt:lpstr>PowerPoint Presentation</vt:lpstr>
      <vt:lpstr>Loop Control Statements</vt:lpstr>
      <vt:lpstr>break statement</vt:lpstr>
      <vt:lpstr>continue statement</vt:lpstr>
      <vt:lpstr>Working with Lists</vt:lpstr>
      <vt:lpstr>Lists</vt:lpstr>
      <vt:lpstr>Accessing Values in Lists</vt:lpstr>
      <vt:lpstr>Lists – updating single element</vt:lpstr>
      <vt:lpstr>Lists – updating multiple elements using “:”</vt:lpstr>
      <vt:lpstr>List: deleting an element using del</vt:lpstr>
      <vt:lpstr>Basic List Operations</vt:lpstr>
      <vt:lpstr>Indexing and Slicing</vt:lpstr>
      <vt:lpstr>Built-in List Functions</vt:lpstr>
      <vt:lpstr>List len() Method</vt:lpstr>
      <vt:lpstr>PowerPoint Presentation</vt:lpstr>
      <vt:lpstr>List max() Method</vt:lpstr>
      <vt:lpstr>PowerPoint Presentation</vt:lpstr>
      <vt:lpstr>List min() Method</vt:lpstr>
      <vt:lpstr>PowerPoint Presentation</vt:lpstr>
      <vt:lpstr>List list() Method</vt:lpstr>
      <vt:lpstr>PowerPoint Presentation</vt:lpstr>
      <vt:lpstr>list Methods</vt:lpstr>
      <vt:lpstr>List append() Method</vt:lpstr>
      <vt:lpstr>PowerPoint Presentation</vt:lpstr>
      <vt:lpstr>List count() Method</vt:lpstr>
      <vt:lpstr>PowerPoint Presentation</vt:lpstr>
      <vt:lpstr>List extend() Method</vt:lpstr>
      <vt:lpstr>PowerPoint Presentation</vt:lpstr>
      <vt:lpstr>List index() Method</vt:lpstr>
      <vt:lpstr>PowerPoint Presentation</vt:lpstr>
      <vt:lpstr>List insert() Method</vt:lpstr>
      <vt:lpstr>PowerPoint Presentation</vt:lpstr>
      <vt:lpstr>List pop() Method</vt:lpstr>
      <vt:lpstr>PowerPoint Presentation</vt:lpstr>
      <vt:lpstr>List remove() Method</vt:lpstr>
      <vt:lpstr>PowerPoint Presentation</vt:lpstr>
      <vt:lpstr>List reverse() Method</vt:lpstr>
      <vt:lpstr>PowerPoint Presentation</vt:lpstr>
      <vt:lpstr>List sort() Method</vt:lpstr>
      <vt:lpstr>PowerPoint Presentation</vt:lpstr>
      <vt:lpstr>Importing Modules</vt:lpstr>
      <vt:lpstr>Writing and Importing Code</vt:lpstr>
      <vt:lpstr>PowerPoint Presentation</vt:lpstr>
      <vt:lpstr>PowerPoint Presentation</vt:lpstr>
      <vt:lpstr>Random Library</vt:lpstr>
      <vt:lpstr>random: Generate pseudo-random numbers</vt:lpstr>
      <vt:lpstr>choice()</vt:lpstr>
      <vt:lpstr>PowerPoint Presentation</vt:lpstr>
      <vt:lpstr>randrange()</vt:lpstr>
      <vt:lpstr>PowerPoint Presentation</vt:lpstr>
      <vt:lpstr>random()</vt:lpstr>
      <vt:lpstr>PowerPoint Presentation</vt:lpstr>
      <vt:lpstr>seed() method</vt:lpstr>
      <vt:lpstr>PowerPoint Presentation</vt:lpstr>
      <vt:lpstr>shuffle()</vt:lpstr>
      <vt:lpstr>PowerPoint Presentation</vt:lpstr>
      <vt:lpstr>uniform()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</dc:creator>
  <cp:lastModifiedBy>akshay deepak</cp:lastModifiedBy>
  <cp:revision>1189</cp:revision>
  <dcterms:created xsi:type="dcterms:W3CDTF">2014-12-11T06:53:39Z</dcterms:created>
  <dcterms:modified xsi:type="dcterms:W3CDTF">2018-07-27T04:10:27Z</dcterms:modified>
</cp:coreProperties>
</file>