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3"/>
  </p:notesMasterIdLst>
  <p:sldIdLst>
    <p:sldId id="256" r:id="rId2"/>
    <p:sldId id="323" r:id="rId3"/>
    <p:sldId id="418" r:id="rId4"/>
    <p:sldId id="419" r:id="rId5"/>
    <p:sldId id="420" r:id="rId6"/>
    <p:sldId id="421" r:id="rId7"/>
    <p:sldId id="423" r:id="rId8"/>
    <p:sldId id="424" r:id="rId9"/>
    <p:sldId id="425" r:id="rId10"/>
    <p:sldId id="426" r:id="rId11"/>
    <p:sldId id="427" r:id="rId12"/>
    <p:sldId id="428" r:id="rId13"/>
    <p:sldId id="430" r:id="rId14"/>
    <p:sldId id="431" r:id="rId15"/>
    <p:sldId id="432" r:id="rId16"/>
    <p:sldId id="433" r:id="rId17"/>
    <p:sldId id="434" r:id="rId18"/>
    <p:sldId id="435" r:id="rId19"/>
    <p:sldId id="436" r:id="rId20"/>
    <p:sldId id="437" r:id="rId21"/>
    <p:sldId id="438" r:id="rId22"/>
    <p:sldId id="439" r:id="rId23"/>
    <p:sldId id="440" r:id="rId24"/>
    <p:sldId id="441" r:id="rId25"/>
    <p:sldId id="443" r:id="rId26"/>
    <p:sldId id="442" r:id="rId27"/>
    <p:sldId id="444" r:id="rId28"/>
    <p:sldId id="445" r:id="rId29"/>
    <p:sldId id="446" r:id="rId30"/>
    <p:sldId id="447" r:id="rId31"/>
    <p:sldId id="449" r:id="rId32"/>
    <p:sldId id="451" r:id="rId33"/>
    <p:sldId id="452" r:id="rId34"/>
    <p:sldId id="453" r:id="rId35"/>
    <p:sldId id="454" r:id="rId36"/>
    <p:sldId id="448" r:id="rId37"/>
    <p:sldId id="455" r:id="rId38"/>
    <p:sldId id="456" r:id="rId39"/>
    <p:sldId id="457" r:id="rId40"/>
    <p:sldId id="458" r:id="rId41"/>
    <p:sldId id="459" r:id="rId42"/>
    <p:sldId id="460" r:id="rId43"/>
    <p:sldId id="461" r:id="rId44"/>
    <p:sldId id="462" r:id="rId45"/>
    <p:sldId id="463" r:id="rId46"/>
    <p:sldId id="464" r:id="rId47"/>
    <p:sldId id="465" r:id="rId48"/>
    <p:sldId id="467" r:id="rId49"/>
    <p:sldId id="466" r:id="rId50"/>
    <p:sldId id="468" r:id="rId51"/>
    <p:sldId id="469" r:id="rId52"/>
    <p:sldId id="470" r:id="rId53"/>
    <p:sldId id="471" r:id="rId54"/>
    <p:sldId id="472" r:id="rId55"/>
    <p:sldId id="473" r:id="rId56"/>
    <p:sldId id="474" r:id="rId57"/>
    <p:sldId id="475" r:id="rId58"/>
    <p:sldId id="476" r:id="rId59"/>
    <p:sldId id="477" r:id="rId60"/>
    <p:sldId id="478" r:id="rId61"/>
    <p:sldId id="479" r:id="rId62"/>
    <p:sldId id="480" r:id="rId63"/>
    <p:sldId id="481" r:id="rId64"/>
    <p:sldId id="482" r:id="rId65"/>
    <p:sldId id="483" r:id="rId66"/>
    <p:sldId id="484" r:id="rId67"/>
    <p:sldId id="485" r:id="rId68"/>
    <p:sldId id="486" r:id="rId69"/>
    <p:sldId id="487" r:id="rId70"/>
    <p:sldId id="488" r:id="rId71"/>
    <p:sldId id="489" r:id="rId72"/>
    <p:sldId id="490" r:id="rId73"/>
    <p:sldId id="491" r:id="rId74"/>
    <p:sldId id="492" r:id="rId75"/>
    <p:sldId id="493" r:id="rId76"/>
    <p:sldId id="494" r:id="rId77"/>
    <p:sldId id="495" r:id="rId78"/>
    <p:sldId id="496" r:id="rId79"/>
    <p:sldId id="497" r:id="rId80"/>
    <p:sldId id="498" r:id="rId81"/>
    <p:sldId id="499" r:id="rId82"/>
    <p:sldId id="500" r:id="rId83"/>
    <p:sldId id="501" r:id="rId84"/>
    <p:sldId id="502" r:id="rId85"/>
    <p:sldId id="503" r:id="rId86"/>
    <p:sldId id="504" r:id="rId87"/>
    <p:sldId id="505" r:id="rId88"/>
    <p:sldId id="506" r:id="rId89"/>
    <p:sldId id="507" r:id="rId90"/>
    <p:sldId id="508" r:id="rId91"/>
    <p:sldId id="509" r:id="rId92"/>
    <p:sldId id="510" r:id="rId93"/>
    <p:sldId id="511" r:id="rId94"/>
    <p:sldId id="512" r:id="rId95"/>
    <p:sldId id="513" r:id="rId96"/>
    <p:sldId id="514" r:id="rId97"/>
    <p:sldId id="515" r:id="rId98"/>
    <p:sldId id="516" r:id="rId99"/>
    <p:sldId id="517" r:id="rId100"/>
    <p:sldId id="518" r:id="rId101"/>
    <p:sldId id="519" r:id="rId102"/>
    <p:sldId id="520" r:id="rId103"/>
    <p:sldId id="521" r:id="rId104"/>
    <p:sldId id="522" r:id="rId105"/>
    <p:sldId id="523" r:id="rId106"/>
    <p:sldId id="524" r:id="rId107"/>
    <p:sldId id="525" r:id="rId108"/>
    <p:sldId id="527" r:id="rId109"/>
    <p:sldId id="528" r:id="rId110"/>
    <p:sldId id="529" r:id="rId111"/>
    <p:sldId id="530" r:id="rId112"/>
    <p:sldId id="531" r:id="rId113"/>
    <p:sldId id="532" r:id="rId114"/>
    <p:sldId id="533" r:id="rId115"/>
    <p:sldId id="534" r:id="rId116"/>
    <p:sldId id="535" r:id="rId117"/>
    <p:sldId id="536" r:id="rId118"/>
    <p:sldId id="537" r:id="rId119"/>
    <p:sldId id="538" r:id="rId120"/>
    <p:sldId id="539" r:id="rId121"/>
    <p:sldId id="540" r:id="rId122"/>
    <p:sldId id="541" r:id="rId123"/>
    <p:sldId id="542" r:id="rId124"/>
    <p:sldId id="543" r:id="rId125"/>
    <p:sldId id="545" r:id="rId126"/>
    <p:sldId id="546" r:id="rId127"/>
    <p:sldId id="547" r:id="rId128"/>
    <p:sldId id="548" r:id="rId129"/>
    <p:sldId id="549" r:id="rId130"/>
    <p:sldId id="550" r:id="rId131"/>
    <p:sldId id="551" r:id="rId132"/>
    <p:sldId id="552" r:id="rId133"/>
    <p:sldId id="553" r:id="rId134"/>
    <p:sldId id="556" r:id="rId135"/>
    <p:sldId id="555" r:id="rId136"/>
    <p:sldId id="557" r:id="rId137"/>
    <p:sldId id="554" r:id="rId138"/>
    <p:sldId id="558" r:id="rId139"/>
    <p:sldId id="559" r:id="rId140"/>
    <p:sldId id="560" r:id="rId141"/>
    <p:sldId id="561" r:id="rId142"/>
    <p:sldId id="563" r:id="rId143"/>
    <p:sldId id="526" r:id="rId144"/>
    <p:sldId id="366" r:id="rId145"/>
    <p:sldId id="566" r:id="rId146"/>
    <p:sldId id="367" r:id="rId147"/>
    <p:sldId id="368" r:id="rId148"/>
    <p:sldId id="369" r:id="rId149"/>
    <p:sldId id="564" r:id="rId150"/>
    <p:sldId id="370" r:id="rId151"/>
    <p:sldId id="371" r:id="rId152"/>
    <p:sldId id="567" r:id="rId153"/>
    <p:sldId id="568" r:id="rId154"/>
    <p:sldId id="569" r:id="rId155"/>
    <p:sldId id="570" r:id="rId156"/>
    <p:sldId id="571" r:id="rId157"/>
    <p:sldId id="572" r:id="rId158"/>
    <p:sldId id="372" r:id="rId159"/>
    <p:sldId id="373" r:id="rId160"/>
    <p:sldId id="374" r:id="rId161"/>
    <p:sldId id="375" r:id="rId162"/>
    <p:sldId id="376" r:id="rId163"/>
    <p:sldId id="379" r:id="rId164"/>
    <p:sldId id="380" r:id="rId165"/>
    <p:sldId id="381" r:id="rId166"/>
    <p:sldId id="382" r:id="rId167"/>
    <p:sldId id="383" r:id="rId168"/>
    <p:sldId id="384" r:id="rId169"/>
    <p:sldId id="385" r:id="rId170"/>
    <p:sldId id="386" r:id="rId171"/>
    <p:sldId id="565" r:id="rId1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FFDD"/>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89269" autoAdjust="0"/>
  </p:normalViewPr>
  <p:slideViewPr>
    <p:cSldViewPr snapToGrid="0">
      <p:cViewPr varScale="1">
        <p:scale>
          <a:sx n="77" d="100"/>
          <a:sy n="77" d="100"/>
        </p:scale>
        <p:origin x="7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ableStyles" Target="tableStyle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657EB-7D06-40BF-BD66-D558E383C4BA}" type="datetimeFigureOut">
              <a:rPr lang="en-US" smtClean="0"/>
              <a:t>7/27/2018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FA4DC-D336-4B06-8288-B358BFD94B8F}" type="slidenum">
              <a:rPr lang="en-US" smtClean="0"/>
              <a:t>‹#›</a:t>
            </a:fld>
            <a:endParaRPr lang="en-US"/>
          </a:p>
        </p:txBody>
      </p:sp>
    </p:spTree>
    <p:extLst>
      <p:ext uri="{BB962C8B-B14F-4D97-AF65-F5344CB8AC3E}">
        <p14:creationId xmlns:p14="http://schemas.microsoft.com/office/powerpoint/2010/main" val="2186417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CFA4DC-D336-4B06-8288-B358BFD94B8F}" type="slidenum">
              <a:rPr lang="en-US" smtClean="0"/>
              <a:t>1</a:t>
            </a:fld>
            <a:endParaRPr lang="en-US" dirty="0"/>
          </a:p>
        </p:txBody>
      </p:sp>
    </p:spTree>
    <p:extLst>
      <p:ext uri="{BB962C8B-B14F-4D97-AF65-F5344CB8AC3E}">
        <p14:creationId xmlns:p14="http://schemas.microsoft.com/office/powerpoint/2010/main" val="3357204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Closing of file</a:t>
            </a:r>
            <a:r>
              <a:rPr lang="en-US" sz="1200" kern="1200" baseline="0" dirty="0" smtClean="0">
                <a:solidFill>
                  <a:schemeClr val="tx1"/>
                </a:solidFill>
                <a:effectLst/>
                <a:latin typeface="+mn-lt"/>
                <a:ea typeface="+mn-ea"/>
                <a:cs typeface="+mn-cs"/>
              </a:rPr>
              <a:t> object is defined in tis </a:t>
            </a:r>
            <a:r>
              <a:rPr lang="en-US" sz="1200" kern="1200" dirty="0" smtClean="0">
                <a:solidFill>
                  <a:schemeClr val="tx1"/>
                </a:solidFill>
                <a:effectLst/>
                <a:latin typeface="+mn-lt"/>
                <a:ea typeface="+mn-ea"/>
                <a:cs typeface="+mn-cs"/>
              </a:rPr>
              <a:t>__exit__ method, which gets called when</a:t>
            </a:r>
            <a:r>
              <a:rPr lang="en-US" sz="1200" kern="1200" baseline="0" dirty="0" smtClean="0">
                <a:solidFill>
                  <a:schemeClr val="tx1"/>
                </a:solidFill>
                <a:effectLst/>
                <a:latin typeface="+mn-lt"/>
                <a:ea typeface="+mn-ea"/>
                <a:cs typeface="+mn-cs"/>
              </a:rPr>
              <a:t> used with “with” construct</a:t>
            </a:r>
            <a:endParaRPr lang="en-US" dirty="0" smtClean="0"/>
          </a:p>
          <a:p>
            <a:endParaRPr lang="en-US" dirty="0"/>
          </a:p>
        </p:txBody>
      </p:sp>
      <p:sp>
        <p:nvSpPr>
          <p:cNvPr id="4" name="Slide Number Placeholder 3"/>
          <p:cNvSpPr>
            <a:spLocks noGrp="1"/>
          </p:cNvSpPr>
          <p:nvPr>
            <p:ph type="sldNum" sz="quarter" idx="10"/>
          </p:nvPr>
        </p:nvSpPr>
        <p:spPr/>
        <p:txBody>
          <a:bodyPr/>
          <a:lstStyle/>
          <a:p>
            <a:fld id="{2ECFA4DC-D336-4B06-8288-B358BFD94B8F}" type="slidenum">
              <a:rPr lang="en-US" smtClean="0"/>
              <a:t>110</a:t>
            </a:fld>
            <a:endParaRPr lang="en-US"/>
          </a:p>
        </p:txBody>
      </p:sp>
    </p:spTree>
    <p:extLst>
      <p:ext uri="{BB962C8B-B14F-4D97-AF65-F5344CB8AC3E}">
        <p14:creationId xmlns:p14="http://schemas.microsoft.com/office/powerpoint/2010/main" val="4147642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CFA4DC-D336-4B06-8288-B358BFD94B8F}" type="slidenum">
              <a:rPr lang="en-US" smtClean="0"/>
              <a:t>111</a:t>
            </a:fld>
            <a:endParaRPr lang="en-US"/>
          </a:p>
        </p:txBody>
      </p:sp>
    </p:spTree>
    <p:extLst>
      <p:ext uri="{BB962C8B-B14F-4D97-AF65-F5344CB8AC3E}">
        <p14:creationId xmlns:p14="http://schemas.microsoft.com/office/powerpoint/2010/main" val="2856131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 tripe quoted string are used for multiline comments. It is also called </a:t>
            </a:r>
            <a:r>
              <a:rPr lang="en-IN" dirty="0" err="1" smtClean="0"/>
              <a:t>docstring</a:t>
            </a:r>
            <a:endParaRPr lang="en-US" dirty="0"/>
          </a:p>
        </p:txBody>
      </p:sp>
      <p:sp>
        <p:nvSpPr>
          <p:cNvPr id="4" name="Slide Number Placeholder 3"/>
          <p:cNvSpPr>
            <a:spLocks noGrp="1"/>
          </p:cNvSpPr>
          <p:nvPr>
            <p:ph type="sldNum" sz="quarter" idx="10"/>
          </p:nvPr>
        </p:nvSpPr>
        <p:spPr/>
        <p:txBody>
          <a:bodyPr/>
          <a:lstStyle/>
          <a:p>
            <a:fld id="{2ECFA4DC-D336-4B06-8288-B358BFD94B8F}" type="slidenum">
              <a:rPr lang="en-US" smtClean="0"/>
              <a:t>125</a:t>
            </a:fld>
            <a:endParaRPr lang="en-US"/>
          </a:p>
        </p:txBody>
      </p:sp>
    </p:spTree>
    <p:extLst>
      <p:ext uri="{BB962C8B-B14F-4D97-AF65-F5344CB8AC3E}">
        <p14:creationId xmlns:p14="http://schemas.microsoft.com/office/powerpoint/2010/main" val="2651772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 return statement without</a:t>
            </a:r>
            <a:r>
              <a:rPr lang="en-IN" baseline="0" dirty="0" smtClean="0"/>
              <a:t> any value</a:t>
            </a:r>
            <a:endParaRPr lang="en-US" dirty="0"/>
          </a:p>
        </p:txBody>
      </p:sp>
      <p:sp>
        <p:nvSpPr>
          <p:cNvPr id="4" name="Slide Number Placeholder 3"/>
          <p:cNvSpPr>
            <a:spLocks noGrp="1"/>
          </p:cNvSpPr>
          <p:nvPr>
            <p:ph type="sldNum" sz="quarter" idx="10"/>
          </p:nvPr>
        </p:nvSpPr>
        <p:spPr/>
        <p:txBody>
          <a:bodyPr/>
          <a:lstStyle/>
          <a:p>
            <a:fld id="{2ECFA4DC-D336-4B06-8288-B358BFD94B8F}" type="slidenum">
              <a:rPr lang="en-US" smtClean="0"/>
              <a:t>132</a:t>
            </a:fld>
            <a:endParaRPr lang="en-US"/>
          </a:p>
        </p:txBody>
      </p:sp>
    </p:spTree>
    <p:extLst>
      <p:ext uri="{BB962C8B-B14F-4D97-AF65-F5344CB8AC3E}">
        <p14:creationId xmlns:p14="http://schemas.microsoft.com/office/powerpoint/2010/main" val="389341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Note difference between </a:t>
            </a:r>
            <a:r>
              <a:rPr lang="en-US" dirty="0" smtClean="0"/>
              <a:t> </a:t>
            </a:r>
            <a:r>
              <a:rPr lang="en-US" dirty="0" err="1" smtClean="0"/>
              <a:t>self.salary</a:t>
            </a:r>
            <a:r>
              <a:rPr lang="en-US" dirty="0" smtClean="0"/>
              <a:t> (behaves as instance variable) </a:t>
            </a:r>
            <a:r>
              <a:rPr lang="en-IN" dirty="0" smtClean="0"/>
              <a:t>and </a:t>
            </a:r>
            <a:r>
              <a:rPr lang="en-US" dirty="0" err="1" smtClean="0"/>
              <a:t>Employee.empCount</a:t>
            </a:r>
            <a:r>
              <a:rPr lang="en-US" dirty="0" smtClean="0"/>
              <a:t> (behaves as static variable)</a:t>
            </a:r>
            <a:endParaRPr lang="en-US" dirty="0"/>
          </a:p>
        </p:txBody>
      </p:sp>
      <p:sp>
        <p:nvSpPr>
          <p:cNvPr id="4" name="Slide Number Placeholder 3"/>
          <p:cNvSpPr>
            <a:spLocks noGrp="1"/>
          </p:cNvSpPr>
          <p:nvPr>
            <p:ph type="sldNum" sz="quarter" idx="10"/>
          </p:nvPr>
        </p:nvSpPr>
        <p:spPr/>
        <p:txBody>
          <a:bodyPr/>
          <a:lstStyle/>
          <a:p>
            <a:fld id="{2ECFA4DC-D336-4B06-8288-B358BFD94B8F}" type="slidenum">
              <a:rPr lang="en-US" smtClean="0"/>
              <a:t>147</a:t>
            </a:fld>
            <a:endParaRPr lang="en-US"/>
          </a:p>
        </p:txBody>
      </p:sp>
    </p:spTree>
    <p:extLst>
      <p:ext uri="{BB962C8B-B14F-4D97-AF65-F5344CB8AC3E}">
        <p14:creationId xmlns:p14="http://schemas.microsoft.com/office/powerpoint/2010/main" val="990009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mybigarray</a:t>
            </a:r>
            <a:r>
              <a:rPr lang="en-US" dirty="0" smtClean="0"/>
              <a:t> is a</a:t>
            </a:r>
            <a:r>
              <a:rPr lang="en-US" baseline="0" dirty="0" smtClean="0"/>
              <a:t> multidimensional array</a:t>
            </a:r>
            <a:endParaRPr lang="en-US" dirty="0"/>
          </a:p>
        </p:txBody>
      </p:sp>
      <p:sp>
        <p:nvSpPr>
          <p:cNvPr id="4" name="Slide Number Placeholder 3"/>
          <p:cNvSpPr>
            <a:spLocks noGrp="1"/>
          </p:cNvSpPr>
          <p:nvPr>
            <p:ph type="sldNum" sz="quarter" idx="10"/>
          </p:nvPr>
        </p:nvSpPr>
        <p:spPr/>
        <p:txBody>
          <a:bodyPr/>
          <a:lstStyle/>
          <a:p>
            <a:fld id="{2ECFA4DC-D336-4B06-8288-B358BFD94B8F}" type="slidenum">
              <a:rPr lang="en-US" smtClean="0"/>
              <a:t>151</a:t>
            </a:fld>
            <a:endParaRPr lang="en-US"/>
          </a:p>
        </p:txBody>
      </p:sp>
    </p:spTree>
    <p:extLst>
      <p:ext uri="{BB962C8B-B14F-4D97-AF65-F5344CB8AC3E}">
        <p14:creationId xmlns:p14="http://schemas.microsoft.com/office/powerpoint/2010/main" val="2505452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‘age’ is the name of the attribute, np.int8</a:t>
            </a:r>
            <a:r>
              <a:rPr lang="en-IN" baseline="0" dirty="0" smtClean="0"/>
              <a:t> is the type</a:t>
            </a:r>
            <a:endParaRPr lang="en-US" dirty="0"/>
          </a:p>
        </p:txBody>
      </p:sp>
      <p:sp>
        <p:nvSpPr>
          <p:cNvPr id="4" name="Slide Number Placeholder 3"/>
          <p:cNvSpPr>
            <a:spLocks noGrp="1"/>
          </p:cNvSpPr>
          <p:nvPr>
            <p:ph type="sldNum" sz="quarter" idx="10"/>
          </p:nvPr>
        </p:nvSpPr>
        <p:spPr/>
        <p:txBody>
          <a:bodyPr/>
          <a:lstStyle/>
          <a:p>
            <a:fld id="{2ECFA4DC-D336-4B06-8288-B358BFD94B8F}" type="slidenum">
              <a:rPr lang="en-US" smtClean="0"/>
              <a:t>156</a:t>
            </a:fld>
            <a:endParaRPr lang="en-US"/>
          </a:p>
        </p:txBody>
      </p:sp>
    </p:spTree>
    <p:extLst>
      <p:ext uri="{BB962C8B-B14F-4D97-AF65-F5344CB8AC3E}">
        <p14:creationId xmlns:p14="http://schemas.microsoft.com/office/powerpoint/2010/main" val="229319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Explain the two placeholders w.r.t.</a:t>
            </a:r>
            <a:r>
              <a:rPr lang="en-IN" sz="1200" b="0" i="0" kern="1200" baseline="0" dirty="0" smtClean="0">
                <a:solidFill>
                  <a:schemeClr val="tx1"/>
                </a:solidFill>
                <a:effectLst/>
                <a:latin typeface="+mn-lt"/>
                <a:ea typeface="+mn-ea"/>
                <a:cs typeface="+mn-cs"/>
              </a:rPr>
              <a:t> the general syntax</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 the left side of the "string modulo operator" is the so-called format string and on the right side is a tuple with the content, which is </a:t>
            </a:r>
            <a:r>
              <a:rPr lang="en-US" sz="1200" b="0" i="0" u="sng" kern="1200" dirty="0" smtClean="0">
                <a:solidFill>
                  <a:schemeClr val="tx1"/>
                </a:solidFill>
                <a:effectLst/>
                <a:latin typeface="+mn-lt"/>
                <a:ea typeface="+mn-ea"/>
                <a:cs typeface="+mn-cs"/>
              </a:rPr>
              <a:t>interpolated</a:t>
            </a:r>
            <a:r>
              <a:rPr lang="en-US" sz="1200" b="0" i="0" kern="1200" dirty="0" smtClean="0">
                <a:solidFill>
                  <a:schemeClr val="tx1"/>
                </a:solidFill>
                <a:effectLst/>
                <a:latin typeface="+mn-lt"/>
                <a:ea typeface="+mn-ea"/>
                <a:cs typeface="+mn-cs"/>
              </a:rPr>
              <a:t> in the format string. </a:t>
            </a:r>
          </a:p>
          <a:p>
            <a:r>
              <a:rPr lang="en-US" sz="1200" b="0" i="0" kern="1200" dirty="0" smtClean="0">
                <a:solidFill>
                  <a:schemeClr val="tx1"/>
                </a:solidFill>
                <a:effectLst/>
                <a:latin typeface="+mn-lt"/>
                <a:ea typeface="+mn-ea"/>
                <a:cs typeface="+mn-cs"/>
              </a:rPr>
              <a:t>The values can be literals, variables or arbitrary arithmetic expressions.</a:t>
            </a:r>
          </a:p>
          <a:p>
            <a:endParaRPr lang="en-US" dirty="0"/>
          </a:p>
        </p:txBody>
      </p:sp>
      <p:sp>
        <p:nvSpPr>
          <p:cNvPr id="4" name="Slide Number Placeholder 3"/>
          <p:cNvSpPr>
            <a:spLocks noGrp="1"/>
          </p:cNvSpPr>
          <p:nvPr>
            <p:ph type="sldNum" sz="quarter" idx="10"/>
          </p:nvPr>
        </p:nvSpPr>
        <p:spPr/>
        <p:txBody>
          <a:bodyPr/>
          <a:lstStyle/>
          <a:p>
            <a:fld id="{2ECFA4DC-D336-4B06-8288-B358BFD94B8F}" type="slidenum">
              <a:rPr lang="en-US" smtClean="0"/>
              <a:t>6</a:t>
            </a:fld>
            <a:endParaRPr lang="en-US"/>
          </a:p>
        </p:txBody>
      </p:sp>
    </p:spTree>
    <p:extLst>
      <p:ext uri="{BB962C8B-B14F-4D97-AF65-F5344CB8AC3E}">
        <p14:creationId xmlns:p14="http://schemas.microsoft.com/office/powerpoint/2010/main" val="317504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short __</a:t>
            </a:r>
            <a:r>
              <a:rPr lang="en-US" sz="1200" b="0" i="0" kern="1200" dirty="0" err="1" smtClean="0">
                <a:solidFill>
                  <a:schemeClr val="tx1"/>
                </a:solidFill>
                <a:effectLst/>
                <a:latin typeface="+mn-lt"/>
                <a:ea typeface="+mn-ea"/>
                <a:cs typeface="+mn-cs"/>
              </a:rPr>
              <a:t>repr</a:t>
            </a:r>
            <a:r>
              <a:rPr lang="en-US" sz="1200" b="0" i="0" kern="1200" dirty="0" smtClean="0">
                <a:solidFill>
                  <a:schemeClr val="tx1"/>
                </a:solidFill>
                <a:effectLst/>
                <a:latin typeface="+mn-lt"/>
                <a:ea typeface="+mn-ea"/>
                <a:cs typeface="+mn-cs"/>
              </a:rPr>
              <a:t>__ (official string representation) goal is to be </a:t>
            </a:r>
            <a:r>
              <a:rPr lang="en-US" sz="1200" b="0" i="0" kern="1200" dirty="0" err="1" smtClean="0">
                <a:solidFill>
                  <a:schemeClr val="tx1"/>
                </a:solidFill>
                <a:effectLst/>
                <a:latin typeface="+mn-lt"/>
                <a:ea typeface="+mn-ea"/>
                <a:cs typeface="+mn-cs"/>
              </a:rPr>
              <a:t>unambigous</a:t>
            </a:r>
            <a:r>
              <a:rPr lang="en-US" sz="1200" b="0" i="0" kern="1200" dirty="0" smtClean="0">
                <a:solidFill>
                  <a:schemeClr val="tx1"/>
                </a:solidFill>
                <a:effectLst/>
                <a:latin typeface="+mn-lt"/>
                <a:ea typeface="+mn-ea"/>
                <a:cs typeface="+mn-cs"/>
              </a:rPr>
              <a:t> and __</a:t>
            </a:r>
            <a:r>
              <a:rPr lang="en-US" sz="1200" b="0" i="0" kern="1200" dirty="0" err="1" smtClean="0">
                <a:solidFill>
                  <a:schemeClr val="tx1"/>
                </a:solidFill>
                <a:effectLst/>
                <a:latin typeface="+mn-lt"/>
                <a:ea typeface="+mn-ea"/>
                <a:cs typeface="+mn-cs"/>
              </a:rPr>
              <a:t>str</a:t>
            </a:r>
            <a:r>
              <a:rPr lang="en-US" sz="1200" b="0" i="0" kern="1200" dirty="0" smtClean="0">
                <a:solidFill>
                  <a:schemeClr val="tx1"/>
                </a:solidFill>
                <a:effectLst/>
                <a:latin typeface="+mn-lt"/>
                <a:ea typeface="+mn-ea"/>
                <a:cs typeface="+mn-cs"/>
              </a:rPr>
              <a:t>__ (informal readable</a:t>
            </a:r>
            <a:r>
              <a:rPr lang="en-US" sz="1200" b="0" i="0" kern="1200" baseline="0" dirty="0" smtClean="0">
                <a:solidFill>
                  <a:schemeClr val="tx1"/>
                </a:solidFill>
                <a:effectLst/>
                <a:latin typeface="+mn-lt"/>
                <a:ea typeface="+mn-ea"/>
                <a:cs typeface="+mn-cs"/>
              </a:rPr>
              <a:t> string representation)</a:t>
            </a:r>
            <a:r>
              <a:rPr lang="en-US" sz="1200" b="0" i="0" kern="1200" dirty="0" smtClean="0">
                <a:solidFill>
                  <a:schemeClr val="tx1"/>
                </a:solidFill>
                <a:effectLst/>
                <a:latin typeface="+mn-lt"/>
                <a:ea typeface="+mn-ea"/>
                <a:cs typeface="+mn-cs"/>
              </a:rPr>
              <a:t> is to be readable.</a:t>
            </a:r>
          </a:p>
          <a:p>
            <a:r>
              <a:rPr lang="en-US" sz="1200" b="0" i="0" kern="1200" dirty="0" smtClean="0">
                <a:solidFill>
                  <a:schemeClr val="tx1"/>
                </a:solidFill>
                <a:effectLst/>
                <a:latin typeface="+mn-lt"/>
                <a:ea typeface="+mn-ea"/>
                <a:cs typeface="+mn-cs"/>
              </a:rPr>
              <a:t>The </a:t>
            </a:r>
            <a:r>
              <a:rPr lang="en-US" dirty="0" smtClean="0"/>
              <a:t>print</a:t>
            </a:r>
            <a:r>
              <a:rPr lang="en-US" sz="1200" b="0" i="0" kern="1200" dirty="0" smtClean="0">
                <a:solidFill>
                  <a:schemeClr val="tx1"/>
                </a:solidFill>
                <a:effectLst/>
                <a:latin typeface="+mn-lt"/>
                <a:ea typeface="+mn-ea"/>
                <a:cs typeface="+mn-cs"/>
              </a:rPr>
              <a:t> statement and </a:t>
            </a:r>
            <a:r>
              <a:rPr lang="en-US" dirty="0" err="1" smtClean="0"/>
              <a:t>str</a:t>
            </a:r>
            <a:r>
              <a:rPr lang="en-US" dirty="0" smtClean="0"/>
              <a:t>()</a:t>
            </a:r>
            <a:r>
              <a:rPr lang="en-US" sz="1200" b="0" i="0" kern="1200" dirty="0" smtClean="0">
                <a:solidFill>
                  <a:schemeClr val="tx1"/>
                </a:solidFill>
                <a:effectLst/>
                <a:latin typeface="+mn-lt"/>
                <a:ea typeface="+mn-ea"/>
                <a:cs typeface="+mn-cs"/>
              </a:rPr>
              <a:t> built-in function uses </a:t>
            </a:r>
            <a:r>
              <a:rPr lang="en-US" dirty="0" smtClean="0"/>
              <a:t>__</a:t>
            </a:r>
            <a:r>
              <a:rPr lang="en-US" dirty="0" err="1" smtClean="0"/>
              <a:t>str</a:t>
            </a:r>
            <a:r>
              <a:rPr lang="en-US" dirty="0" smtClean="0"/>
              <a:t>__</a:t>
            </a:r>
            <a:r>
              <a:rPr lang="en-US" sz="1200" b="0" i="0" kern="1200" dirty="0" smtClean="0">
                <a:solidFill>
                  <a:schemeClr val="tx1"/>
                </a:solidFill>
                <a:effectLst/>
                <a:latin typeface="+mn-lt"/>
                <a:ea typeface="+mn-ea"/>
                <a:cs typeface="+mn-cs"/>
              </a:rPr>
              <a:t> to display the string representation of the object while the </a:t>
            </a:r>
            <a:r>
              <a:rPr lang="en-US" dirty="0" err="1" smtClean="0"/>
              <a:t>repr</a:t>
            </a:r>
            <a:r>
              <a:rPr lang="en-US" dirty="0" smtClean="0"/>
              <a:t>()</a:t>
            </a:r>
            <a:r>
              <a:rPr lang="en-US" sz="1200" b="0" i="0" kern="1200" dirty="0" smtClean="0">
                <a:solidFill>
                  <a:schemeClr val="tx1"/>
                </a:solidFill>
                <a:effectLst/>
                <a:latin typeface="+mn-lt"/>
                <a:ea typeface="+mn-ea"/>
                <a:cs typeface="+mn-cs"/>
              </a:rPr>
              <a:t> built-in function uses </a:t>
            </a:r>
            <a:r>
              <a:rPr lang="en-US" dirty="0" smtClean="0"/>
              <a:t>__</a:t>
            </a:r>
            <a:r>
              <a:rPr lang="en-US" dirty="0" err="1" smtClean="0"/>
              <a:t>repr</a:t>
            </a:r>
            <a:r>
              <a:rPr lang="en-US" dirty="0" smtClean="0"/>
              <a:t>__</a:t>
            </a:r>
            <a:r>
              <a:rPr lang="en-US" sz="1200" b="0" i="0" kern="1200" dirty="0" smtClean="0">
                <a:solidFill>
                  <a:schemeClr val="tx1"/>
                </a:solidFill>
                <a:effectLst/>
                <a:latin typeface="+mn-lt"/>
                <a:ea typeface="+mn-ea"/>
                <a:cs typeface="+mn-cs"/>
              </a:rPr>
              <a:t> to display the object. </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ECFA4DC-D336-4B06-8288-B358BFD94B8F}" type="slidenum">
              <a:rPr lang="en-US" smtClean="0"/>
              <a:t>8</a:t>
            </a:fld>
            <a:endParaRPr lang="en-US"/>
          </a:p>
        </p:txBody>
      </p:sp>
    </p:spTree>
    <p:extLst>
      <p:ext uri="{BB962C8B-B14F-4D97-AF65-F5344CB8AC3E}">
        <p14:creationId xmlns:p14="http://schemas.microsoft.com/office/powerpoint/2010/main" val="3070112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Notice the </a:t>
            </a:r>
            <a:r>
              <a:rPr lang="en-IN" dirty="0" err="1" smtClean="0"/>
              <a:t>alighments</a:t>
            </a:r>
            <a:endParaRPr lang="en-US" dirty="0"/>
          </a:p>
        </p:txBody>
      </p:sp>
      <p:sp>
        <p:nvSpPr>
          <p:cNvPr id="4" name="Slide Number Placeholder 3"/>
          <p:cNvSpPr>
            <a:spLocks noGrp="1"/>
          </p:cNvSpPr>
          <p:nvPr>
            <p:ph type="sldNum" sz="quarter" idx="10"/>
          </p:nvPr>
        </p:nvSpPr>
        <p:spPr/>
        <p:txBody>
          <a:bodyPr/>
          <a:lstStyle/>
          <a:p>
            <a:fld id="{2ECFA4DC-D336-4B06-8288-B358BFD94B8F}" type="slidenum">
              <a:rPr lang="en-US" smtClean="0"/>
              <a:t>9</a:t>
            </a:fld>
            <a:endParaRPr lang="en-US"/>
          </a:p>
        </p:txBody>
      </p:sp>
    </p:spTree>
    <p:extLst>
      <p:ext uri="{BB962C8B-B14F-4D97-AF65-F5344CB8AC3E}">
        <p14:creationId xmlns:p14="http://schemas.microsoft.com/office/powerpoint/2010/main" val="1502332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CFA4DC-D336-4B06-8288-B358BFD94B8F}" type="slidenum">
              <a:rPr lang="en-US" smtClean="0"/>
              <a:t>17</a:t>
            </a:fld>
            <a:endParaRPr lang="en-US"/>
          </a:p>
        </p:txBody>
      </p:sp>
    </p:spTree>
    <p:extLst>
      <p:ext uri="{BB962C8B-B14F-4D97-AF65-F5344CB8AC3E}">
        <p14:creationId xmlns:p14="http://schemas.microsoft.com/office/powerpoint/2010/main" val="2324479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harmonic mean is a type of average, a measure of the central location of the data. It is often appropriate when averaging quantities which are rates or ratios, for example speeds</a:t>
            </a:r>
            <a:endParaRPr lang="en-US" dirty="0"/>
          </a:p>
        </p:txBody>
      </p:sp>
      <p:sp>
        <p:nvSpPr>
          <p:cNvPr id="4" name="Slide Number Placeholder 3"/>
          <p:cNvSpPr>
            <a:spLocks noGrp="1"/>
          </p:cNvSpPr>
          <p:nvPr>
            <p:ph type="sldNum" sz="quarter" idx="10"/>
          </p:nvPr>
        </p:nvSpPr>
        <p:spPr/>
        <p:txBody>
          <a:bodyPr/>
          <a:lstStyle/>
          <a:p>
            <a:fld id="{2ECFA4DC-D336-4B06-8288-B358BFD94B8F}" type="slidenum">
              <a:rPr lang="en-US" smtClean="0"/>
              <a:t>32</a:t>
            </a:fld>
            <a:endParaRPr lang="en-US"/>
          </a:p>
        </p:txBody>
      </p:sp>
    </p:spTree>
    <p:extLst>
      <p:ext uri="{BB962C8B-B14F-4D97-AF65-F5344CB8AC3E}">
        <p14:creationId xmlns:p14="http://schemas.microsoft.com/office/powerpoint/2010/main" val="4228176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CFA4DC-D336-4B06-8288-B358BFD94B8F}" type="slidenum">
              <a:rPr lang="en-US" smtClean="0"/>
              <a:t>33</a:t>
            </a:fld>
            <a:endParaRPr lang="en-US"/>
          </a:p>
        </p:txBody>
      </p:sp>
    </p:spTree>
    <p:extLst>
      <p:ext uri="{BB962C8B-B14F-4D97-AF65-F5344CB8AC3E}">
        <p14:creationId xmlns:p14="http://schemas.microsoft.com/office/powerpoint/2010/main" val="3308575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Population</a:t>
            </a:r>
            <a:r>
              <a:rPr lang="en-IN" baseline="0" dirty="0" smtClean="0"/>
              <a:t> variance * n = sample variance *n-1</a:t>
            </a:r>
            <a:endParaRPr lang="en-US" dirty="0"/>
          </a:p>
        </p:txBody>
      </p:sp>
      <p:sp>
        <p:nvSpPr>
          <p:cNvPr id="4" name="Slide Number Placeholder 3"/>
          <p:cNvSpPr>
            <a:spLocks noGrp="1"/>
          </p:cNvSpPr>
          <p:nvPr>
            <p:ph type="sldNum" sz="quarter" idx="10"/>
          </p:nvPr>
        </p:nvSpPr>
        <p:spPr/>
        <p:txBody>
          <a:bodyPr/>
          <a:lstStyle/>
          <a:p>
            <a:fld id="{2ECFA4DC-D336-4B06-8288-B358BFD94B8F}" type="slidenum">
              <a:rPr lang="en-US" smtClean="0"/>
              <a:t>40</a:t>
            </a:fld>
            <a:endParaRPr lang="en-US"/>
          </a:p>
        </p:txBody>
      </p:sp>
    </p:spTree>
    <p:extLst>
      <p:ext uri="{BB962C8B-B14F-4D97-AF65-F5344CB8AC3E}">
        <p14:creationId xmlns:p14="http://schemas.microsoft.com/office/powerpoint/2010/main" val="3821555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Behaves just like lists</a:t>
            </a:r>
            <a:endParaRPr lang="en-US" dirty="0"/>
          </a:p>
        </p:txBody>
      </p:sp>
      <p:sp>
        <p:nvSpPr>
          <p:cNvPr id="4" name="Slide Number Placeholder 3"/>
          <p:cNvSpPr>
            <a:spLocks noGrp="1"/>
          </p:cNvSpPr>
          <p:nvPr>
            <p:ph type="sldNum" sz="quarter" idx="10"/>
          </p:nvPr>
        </p:nvSpPr>
        <p:spPr/>
        <p:txBody>
          <a:bodyPr/>
          <a:lstStyle/>
          <a:p>
            <a:fld id="{2ECFA4DC-D336-4B06-8288-B358BFD94B8F}" type="slidenum">
              <a:rPr lang="en-US" smtClean="0"/>
              <a:t>62</a:t>
            </a:fld>
            <a:endParaRPr lang="en-US"/>
          </a:p>
        </p:txBody>
      </p:sp>
    </p:spTree>
    <p:extLst>
      <p:ext uri="{BB962C8B-B14F-4D97-AF65-F5344CB8AC3E}">
        <p14:creationId xmlns:p14="http://schemas.microsoft.com/office/powerpoint/2010/main" val="1422591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8" name="Shape 7"/>
          <p:cNvSpPr>
            <a:spLocks noGrp="1"/>
          </p:cNvSpPr>
          <p:nvPr>
            <p:ph type="ctrTitle"/>
          </p:nvPr>
        </p:nvSpPr>
        <p:spPr>
          <a:xfrm>
            <a:off x="3149600" y="4038600"/>
            <a:ext cx="8636000" cy="1828800"/>
          </a:xfrm>
        </p:spPr>
        <p:txBody>
          <a:bodyPr anchor="b"/>
          <a:lstStyle>
            <a:lvl1pPr>
              <a:defRPr cap="all" baseline="0"/>
            </a:lvl1pPr>
          </a:lstStyle>
          <a:p>
            <a:r>
              <a:rPr lang="en-US" smtClean="0"/>
              <a:t>Click to edit Master title style</a:t>
            </a:r>
            <a:endParaRPr lang="en-US" dirty="0"/>
          </a:p>
        </p:txBody>
      </p:sp>
      <p:sp>
        <p:nvSpPr>
          <p:cNvPr id="9" name="Shap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Shape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04E10323-DFE4-458E-8E31-13732D942F24}" type="datetimeFigureOut">
              <a:rPr lang="en-US" smtClean="0"/>
              <a:t>7/27/2018</a:t>
            </a:fld>
            <a:endParaRPr lang="en-US"/>
          </a:p>
        </p:txBody>
      </p:sp>
      <p:sp>
        <p:nvSpPr>
          <p:cNvPr id="17" name="Shape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hape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26EF3193-D4DC-4DA2-9CAA-B5EE64DBBFF4}" type="slidenum">
              <a:rPr lang="en-US" smtClean="0"/>
              <a:t>‹#›</a:t>
            </a:fld>
            <a:endParaRPr lang="en-US"/>
          </a:p>
        </p:txBody>
      </p:sp>
    </p:spTree>
    <p:extLst>
      <p:ext uri="{BB962C8B-B14F-4D97-AF65-F5344CB8AC3E}">
        <p14:creationId xmlns:p14="http://schemas.microsoft.com/office/powerpoint/2010/main" val="35700624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smtClean="0"/>
              <a:t>Click to edit Master title style</a:t>
            </a:r>
            <a:endParaRPr lang="en-US"/>
          </a:p>
        </p:txBody>
      </p:sp>
      <p:sp>
        <p:nvSpPr>
          <p:cNvPr id="3" name="Shape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hape 3"/>
          <p:cNvSpPr>
            <a:spLocks noGrp="1"/>
          </p:cNvSpPr>
          <p:nvPr>
            <p:ph type="dt" sz="half" idx="10"/>
          </p:nvPr>
        </p:nvSpPr>
        <p:spPr/>
        <p:txBody>
          <a:bodyPr/>
          <a:lstStyle/>
          <a:p>
            <a:fld id="{04E10323-DFE4-458E-8E31-13732D942F24}" type="datetimeFigureOut">
              <a:rPr lang="en-US" smtClean="0"/>
              <a:t>7/27/2018</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26EF3193-D4DC-4DA2-9CAA-B5EE64DBBFF4}" type="slidenum">
              <a:rPr lang="en-US" smtClean="0"/>
              <a:t>‹#›</a:t>
            </a:fld>
            <a:endParaRPr lang="en-US"/>
          </a:p>
        </p:txBody>
      </p:sp>
    </p:spTree>
    <p:extLst>
      <p:ext uri="{BB962C8B-B14F-4D97-AF65-F5344CB8AC3E}">
        <p14:creationId xmlns:p14="http://schemas.microsoft.com/office/powerpoint/2010/main" val="264569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Shape 1"/>
          <p:cNvSpPr>
            <a:spLocks noGrp="1"/>
          </p:cNvSpPr>
          <p:nvPr>
            <p:ph type="title" orient="vert"/>
          </p:nvPr>
        </p:nvSpPr>
        <p:spPr>
          <a:xfrm>
            <a:off x="8737600" y="609601"/>
            <a:ext cx="2743200" cy="5516563"/>
          </a:xfrm>
        </p:spPr>
        <p:txBody>
          <a:bodyPr vert="eaVert"/>
          <a:lstStyle/>
          <a:p>
            <a:r>
              <a:rPr lang="en-US" smtClean="0"/>
              <a:t>Click to edit Master title style</a:t>
            </a:r>
            <a:endParaRPr lang="en-US" dirty="0"/>
          </a:p>
        </p:txBody>
      </p:sp>
      <p:sp>
        <p:nvSpPr>
          <p:cNvPr id="3" name="Shape 2"/>
          <p:cNvSpPr>
            <a:spLocks noGrp="1"/>
          </p:cNvSpPr>
          <p:nvPr>
            <p:ph type="body" orient="vert" idx="1"/>
          </p:nvPr>
        </p:nvSpPr>
        <p:spPr>
          <a:xfrm>
            <a:off x="609600" y="609600"/>
            <a:ext cx="74168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hape 3"/>
          <p:cNvSpPr>
            <a:spLocks noGrp="1"/>
          </p:cNvSpPr>
          <p:nvPr>
            <p:ph type="dt" sz="half" idx="10"/>
          </p:nvPr>
        </p:nvSpPr>
        <p:spPr>
          <a:xfrm>
            <a:off x="8737600" y="6248403"/>
            <a:ext cx="2946400" cy="365125"/>
          </a:xfrm>
        </p:spPr>
        <p:txBody>
          <a:bodyPr/>
          <a:lstStyle/>
          <a:p>
            <a:fld id="{04E10323-DFE4-458E-8E31-13732D942F24}" type="datetimeFigureOut">
              <a:rPr lang="en-US" smtClean="0"/>
              <a:t>7/27/2018</a:t>
            </a:fld>
            <a:endParaRPr lang="en-US"/>
          </a:p>
        </p:txBody>
      </p:sp>
      <p:sp>
        <p:nvSpPr>
          <p:cNvPr id="5" name="Shape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hape 5"/>
          <p:cNvSpPr>
            <a:spLocks noGrp="1"/>
          </p:cNvSpPr>
          <p:nvPr>
            <p:ph type="sldNum" sz="quarter" idx="12"/>
          </p:nvPr>
        </p:nvSpPr>
        <p:spPr>
          <a:xfrm rot="5400000">
            <a:off x="8075084" y="103716"/>
            <a:ext cx="533400" cy="325968"/>
          </a:xfrm>
        </p:spPr>
        <p:txBody>
          <a:bodyPr/>
          <a:lstStyle/>
          <a:p>
            <a:fld id="{26EF3193-D4DC-4DA2-9CAA-B5EE64DBBFF4}" type="slidenum">
              <a:rPr lang="en-US" smtClean="0"/>
              <a:t>‹#›</a:t>
            </a:fld>
            <a:endParaRPr lang="en-US"/>
          </a:p>
        </p:txBody>
      </p:sp>
    </p:spTree>
    <p:extLst>
      <p:ext uri="{BB962C8B-B14F-4D97-AF65-F5344CB8AC3E}">
        <p14:creationId xmlns:p14="http://schemas.microsoft.com/office/powerpoint/2010/main" val="230373179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hape 1"/>
          <p:cNvSpPr>
            <a:spLocks noGrp="1"/>
          </p:cNvSpPr>
          <p:nvPr>
            <p:ph type="title"/>
          </p:nvPr>
        </p:nvSpPr>
        <p:spPr>
          <a:xfrm>
            <a:off x="816864" y="228600"/>
            <a:ext cx="10871200" cy="990600"/>
          </a:xfrm>
        </p:spPr>
        <p:txBody>
          <a:bodyPr/>
          <a:lstStyle/>
          <a:p>
            <a:r>
              <a:rPr lang="en-US" smtClean="0"/>
              <a:t>Click to edit Master title style</a:t>
            </a:r>
            <a:endParaRPr lang="en-US" dirty="0"/>
          </a:p>
        </p:txBody>
      </p:sp>
      <p:sp>
        <p:nvSpPr>
          <p:cNvPr id="4" name="Shape 3"/>
          <p:cNvSpPr>
            <a:spLocks noGrp="1"/>
          </p:cNvSpPr>
          <p:nvPr>
            <p:ph type="dt" sz="half" idx="10"/>
          </p:nvPr>
        </p:nvSpPr>
        <p:spPr/>
        <p:txBody>
          <a:bodyPr/>
          <a:lstStyle/>
          <a:p>
            <a:fld id="{04E10323-DFE4-458E-8E31-13732D942F24}" type="datetimeFigureOut">
              <a:rPr lang="en-US" smtClean="0"/>
              <a:t>7/27/2018</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lvl1pPr>
              <a:defRPr>
                <a:solidFill>
                  <a:srgbClr val="FFFFFF"/>
                </a:solidFill>
              </a:defRPr>
            </a:lvl1pPr>
          </a:lstStyle>
          <a:p>
            <a:fld id="{26EF3193-D4DC-4DA2-9CAA-B5EE64DBBFF4}" type="slidenum">
              <a:rPr lang="en-US" smtClean="0"/>
              <a:t>‹#›</a:t>
            </a:fld>
            <a:endParaRPr lang="en-US"/>
          </a:p>
        </p:txBody>
      </p:sp>
      <p:sp>
        <p:nvSpPr>
          <p:cNvPr id="8" name="Shape 7"/>
          <p:cNvSpPr>
            <a:spLocks noGrp="1"/>
          </p:cNvSpPr>
          <p:nvPr>
            <p:ph sz="quarter" idx="1"/>
          </p:nvPr>
        </p:nvSpPr>
        <p:spPr>
          <a:xfrm>
            <a:off x="816864" y="1600200"/>
            <a:ext cx="108712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395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Shape 2"/>
          <p:cNvSpPr>
            <a:spLocks noGrp="1"/>
          </p:cNvSpPr>
          <p:nvPr>
            <p:ph type="body" idx="1"/>
          </p:nvPr>
        </p:nvSpPr>
        <p:spPr>
          <a:xfrm>
            <a:off x="1828801" y="2743200"/>
            <a:ext cx="9497484"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 name="Shap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Shape 11"/>
          <p:cNvSpPr>
            <a:spLocks noGrp="1"/>
          </p:cNvSpPr>
          <p:nvPr>
            <p:ph type="dt" sz="half" idx="10"/>
          </p:nvPr>
        </p:nvSpPr>
        <p:spPr/>
        <p:txBody>
          <a:bodyPr/>
          <a:lstStyle/>
          <a:p>
            <a:fld id="{04E10323-DFE4-458E-8E31-13732D942F24}" type="datetimeFigureOut">
              <a:rPr lang="en-US" smtClean="0"/>
              <a:t>7/27/2018</a:t>
            </a:fld>
            <a:endParaRPr lang="en-US"/>
          </a:p>
        </p:txBody>
      </p:sp>
      <p:sp>
        <p:nvSpPr>
          <p:cNvPr id="13" name="Shape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26EF3193-D4DC-4DA2-9CAA-B5EE64DBBFF4}" type="slidenum">
              <a:rPr lang="en-US" smtClean="0"/>
              <a:t>‹#›</a:t>
            </a:fld>
            <a:endParaRPr lang="en-US"/>
          </a:p>
        </p:txBody>
      </p:sp>
      <p:sp>
        <p:nvSpPr>
          <p:cNvPr id="14" name="Shape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2643519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smtClean="0"/>
              <a:t>Click to edit Master title style</a:t>
            </a:r>
            <a:endParaRPr lang="en-US"/>
          </a:p>
        </p:txBody>
      </p:sp>
      <p:sp>
        <p:nvSpPr>
          <p:cNvPr id="9" name="Shape 8"/>
          <p:cNvSpPr>
            <a:spLocks noGrp="1"/>
          </p:cNvSpPr>
          <p:nvPr>
            <p:ph sz="quarter" idx="1"/>
          </p:nvPr>
        </p:nvSpPr>
        <p:spPr>
          <a:xfrm>
            <a:off x="812800" y="1589567"/>
            <a:ext cx="5181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hape 10"/>
          <p:cNvSpPr>
            <a:spLocks noGrp="1"/>
          </p:cNvSpPr>
          <p:nvPr>
            <p:ph sz="quarter" idx="2"/>
          </p:nvPr>
        </p:nvSpPr>
        <p:spPr>
          <a:xfrm>
            <a:off x="6459868" y="1589567"/>
            <a:ext cx="5181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hape 7"/>
          <p:cNvSpPr>
            <a:spLocks noGrp="1"/>
          </p:cNvSpPr>
          <p:nvPr>
            <p:ph type="dt" sz="half" idx="15"/>
          </p:nvPr>
        </p:nvSpPr>
        <p:spPr/>
        <p:txBody>
          <a:bodyPr rtlCol="0"/>
          <a:lstStyle/>
          <a:p>
            <a:fld id="{04E10323-DFE4-458E-8E31-13732D942F24}" type="datetimeFigureOut">
              <a:rPr lang="en-US" smtClean="0"/>
              <a:t>7/27/2018</a:t>
            </a:fld>
            <a:endParaRPr lang="en-US"/>
          </a:p>
        </p:txBody>
      </p:sp>
      <p:sp>
        <p:nvSpPr>
          <p:cNvPr id="10" name="Shape 9"/>
          <p:cNvSpPr>
            <a:spLocks noGrp="1"/>
          </p:cNvSpPr>
          <p:nvPr>
            <p:ph type="sldNum" sz="quarter" idx="16"/>
          </p:nvPr>
        </p:nvSpPr>
        <p:spPr/>
        <p:txBody>
          <a:bodyPr rtlCol="0"/>
          <a:lstStyle/>
          <a:p>
            <a:fld id="{26EF3193-D4DC-4DA2-9CAA-B5EE64DBBFF4}" type="slidenum">
              <a:rPr lang="en-US" smtClean="0"/>
              <a:t>‹#›</a:t>
            </a:fld>
            <a:endParaRPr lang="en-US"/>
          </a:p>
        </p:txBody>
      </p:sp>
      <p:sp>
        <p:nvSpPr>
          <p:cNvPr id="12" name="Shape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3313836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Shape 1"/>
          <p:cNvSpPr>
            <a:spLocks noGrp="1"/>
          </p:cNvSpPr>
          <p:nvPr>
            <p:ph type="title"/>
          </p:nvPr>
        </p:nvSpPr>
        <p:spPr>
          <a:xfrm>
            <a:off x="711200" y="273050"/>
            <a:ext cx="10871200" cy="869950"/>
          </a:xfrm>
        </p:spPr>
        <p:txBody>
          <a:bodyPr anchor="ctr"/>
          <a:lstStyle>
            <a:lvl1pPr>
              <a:defRPr/>
            </a:lvl1pPr>
          </a:lstStyle>
          <a:p>
            <a:r>
              <a:rPr lang="en-US" smtClean="0"/>
              <a:t>Click to edit Master title style</a:t>
            </a:r>
            <a:endParaRPr lang="en-US" dirty="0"/>
          </a:p>
        </p:txBody>
      </p:sp>
      <p:sp>
        <p:nvSpPr>
          <p:cNvPr id="11" name="Shape 10"/>
          <p:cNvSpPr>
            <a:spLocks noGrp="1"/>
          </p:cNvSpPr>
          <p:nvPr>
            <p:ph sz="quarter" idx="2"/>
          </p:nvPr>
        </p:nvSpPr>
        <p:spPr>
          <a:xfrm>
            <a:off x="812800" y="2438400"/>
            <a:ext cx="51816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Shape 12"/>
          <p:cNvSpPr>
            <a:spLocks noGrp="1"/>
          </p:cNvSpPr>
          <p:nvPr>
            <p:ph sz="quarter" idx="4"/>
          </p:nvPr>
        </p:nvSpPr>
        <p:spPr>
          <a:xfrm>
            <a:off x="6400800" y="2438400"/>
            <a:ext cx="51816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hape 9"/>
          <p:cNvSpPr>
            <a:spLocks noGrp="1"/>
          </p:cNvSpPr>
          <p:nvPr>
            <p:ph type="dt" sz="half" idx="15"/>
          </p:nvPr>
        </p:nvSpPr>
        <p:spPr/>
        <p:txBody>
          <a:bodyPr rtlCol="0"/>
          <a:lstStyle/>
          <a:p>
            <a:fld id="{04E10323-DFE4-458E-8E31-13732D942F24}" type="datetimeFigureOut">
              <a:rPr lang="en-US" smtClean="0"/>
              <a:t>7/27/2018</a:t>
            </a:fld>
            <a:endParaRPr lang="en-US"/>
          </a:p>
        </p:txBody>
      </p:sp>
      <p:sp>
        <p:nvSpPr>
          <p:cNvPr id="12" name="Shape 11"/>
          <p:cNvSpPr>
            <a:spLocks noGrp="1"/>
          </p:cNvSpPr>
          <p:nvPr>
            <p:ph type="sldNum" sz="quarter" idx="16"/>
          </p:nvPr>
        </p:nvSpPr>
        <p:spPr/>
        <p:txBody>
          <a:bodyPr rtlCol="0"/>
          <a:lstStyle/>
          <a:p>
            <a:fld id="{26EF3193-D4DC-4DA2-9CAA-B5EE64DBBFF4}" type="slidenum">
              <a:rPr lang="en-US" smtClean="0"/>
              <a:t>‹#›</a:t>
            </a:fld>
            <a:endParaRPr lang="en-US"/>
          </a:p>
        </p:txBody>
      </p:sp>
      <p:sp>
        <p:nvSpPr>
          <p:cNvPr id="14" name="Shape 13"/>
          <p:cNvSpPr>
            <a:spLocks noGrp="1"/>
          </p:cNvSpPr>
          <p:nvPr>
            <p:ph type="ftr" sz="quarter" idx="17"/>
          </p:nvPr>
        </p:nvSpPr>
        <p:spPr/>
        <p:txBody>
          <a:bodyPr rtlCol="0"/>
          <a:lstStyle/>
          <a:p>
            <a:endParaRPr lang="en-US"/>
          </a:p>
        </p:txBody>
      </p:sp>
      <p:sp>
        <p:nvSpPr>
          <p:cNvPr id="16" name="Shape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Shape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extLst>
      <p:ext uri="{BB962C8B-B14F-4D97-AF65-F5344CB8AC3E}">
        <p14:creationId xmlns:p14="http://schemas.microsoft.com/office/powerpoint/2010/main" val="176055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lang="en-US" smtClean="0"/>
              <a:t>Click to edit Master title style</a:t>
            </a:r>
            <a:endParaRPr lang="en-US"/>
          </a:p>
        </p:txBody>
      </p:sp>
      <p:sp>
        <p:nvSpPr>
          <p:cNvPr id="3" name="Shape 2"/>
          <p:cNvSpPr>
            <a:spLocks noGrp="1"/>
          </p:cNvSpPr>
          <p:nvPr>
            <p:ph type="dt" sz="half" idx="10"/>
          </p:nvPr>
        </p:nvSpPr>
        <p:spPr/>
        <p:txBody>
          <a:bodyPr/>
          <a:lstStyle/>
          <a:p>
            <a:fld id="{04E10323-DFE4-458E-8E31-13732D942F24}" type="datetimeFigureOut">
              <a:rPr lang="en-US" smtClean="0"/>
              <a:t>7/27/2018</a:t>
            </a:fld>
            <a:endParaRPr lang="en-US"/>
          </a:p>
        </p:txBody>
      </p:sp>
      <p:sp>
        <p:nvSpPr>
          <p:cNvPr id="4" name="Shape 3"/>
          <p:cNvSpPr>
            <a:spLocks noGrp="1"/>
          </p:cNvSpPr>
          <p:nvPr>
            <p:ph type="ftr" sz="quarter" idx="11"/>
          </p:nvPr>
        </p:nvSpPr>
        <p:spPr/>
        <p:txBody>
          <a:bodyPr/>
          <a:lstStyle/>
          <a:p>
            <a:endParaRPr lang="en-US"/>
          </a:p>
        </p:txBody>
      </p:sp>
      <p:sp>
        <p:nvSpPr>
          <p:cNvPr id="5" name="Shape 4"/>
          <p:cNvSpPr>
            <a:spLocks noGrp="1"/>
          </p:cNvSpPr>
          <p:nvPr>
            <p:ph type="sldNum" sz="quarter" idx="12"/>
          </p:nvPr>
        </p:nvSpPr>
        <p:spPr/>
        <p:txBody>
          <a:bodyPr/>
          <a:lstStyle>
            <a:lvl1pPr>
              <a:defRPr>
                <a:solidFill>
                  <a:srgbClr val="FFFFFF"/>
                </a:solidFill>
              </a:defRPr>
            </a:lvl1pPr>
          </a:lstStyle>
          <a:p>
            <a:fld id="{26EF3193-D4DC-4DA2-9CAA-B5EE64DBBFF4}" type="slidenum">
              <a:rPr lang="en-US" smtClean="0"/>
              <a:t>‹#›</a:t>
            </a:fld>
            <a:endParaRPr lang="en-US"/>
          </a:p>
        </p:txBody>
      </p:sp>
    </p:spTree>
    <p:extLst>
      <p:ext uri="{BB962C8B-B14F-4D97-AF65-F5344CB8AC3E}">
        <p14:creationId xmlns:p14="http://schemas.microsoft.com/office/powerpoint/2010/main" val="114786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04E10323-DFE4-458E-8E31-13732D942F24}" type="datetimeFigureOut">
              <a:rPr lang="en-US" smtClean="0"/>
              <a:t>7/27/2018</a:t>
            </a:fld>
            <a:endParaRPr lang="en-US"/>
          </a:p>
        </p:txBody>
      </p:sp>
      <p:sp>
        <p:nvSpPr>
          <p:cNvPr id="3" name="Shape 2"/>
          <p:cNvSpPr>
            <a:spLocks noGrp="1"/>
          </p:cNvSpPr>
          <p:nvPr>
            <p:ph type="ftr" sz="quarter" idx="11"/>
          </p:nvPr>
        </p:nvSpPr>
        <p:spPr/>
        <p:txBody>
          <a:bodyPr/>
          <a:lstStyle/>
          <a:p>
            <a:endParaRPr lang="en-US"/>
          </a:p>
        </p:txBody>
      </p:sp>
      <p:sp>
        <p:nvSpPr>
          <p:cNvPr id="4" name="Shape 3"/>
          <p:cNvSpPr>
            <a:spLocks noGrp="1"/>
          </p:cNvSpPr>
          <p:nvPr>
            <p:ph type="sldNum" sz="quarter" idx="12"/>
          </p:nvPr>
        </p:nvSpPr>
        <p:spPr>
          <a:xfrm>
            <a:off x="0" y="6248400"/>
            <a:ext cx="711200" cy="381000"/>
          </a:xfrm>
        </p:spPr>
        <p:txBody>
          <a:bodyPr/>
          <a:lstStyle>
            <a:lvl1pPr>
              <a:defRPr>
                <a:solidFill>
                  <a:schemeClr val="tx2"/>
                </a:solidFill>
              </a:defRPr>
            </a:lvl1pPr>
          </a:lstStyle>
          <a:p>
            <a:fld id="{26EF3193-D4DC-4DA2-9CAA-B5EE64DBBFF4}" type="slidenum">
              <a:rPr lang="en-US" smtClean="0"/>
              <a:t>‹#›</a:t>
            </a:fld>
            <a:endParaRPr lang="en-US"/>
          </a:p>
        </p:txBody>
      </p:sp>
    </p:spTree>
    <p:extLst>
      <p:ext uri="{BB962C8B-B14F-4D97-AF65-F5344CB8AC3E}">
        <p14:creationId xmlns:p14="http://schemas.microsoft.com/office/powerpoint/2010/main" val="368546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Shape 1"/>
          <p:cNvSpPr>
            <a:spLocks noGrp="1"/>
          </p:cNvSpPr>
          <p:nvPr>
            <p:ph type="title"/>
          </p:nvPr>
        </p:nvSpPr>
        <p:spPr>
          <a:xfrm>
            <a:off x="812800" y="273050"/>
            <a:ext cx="10769600" cy="869950"/>
          </a:xfrm>
        </p:spPr>
        <p:txBody>
          <a:bodyPr anchor="ctr"/>
          <a:lstStyle>
            <a:lvl1pPr algn="l">
              <a:buNone/>
              <a:defRPr sz="4400" b="0"/>
            </a:lvl1pPr>
          </a:lstStyle>
          <a:p>
            <a:r>
              <a:rPr lang="en-US" smtClean="0"/>
              <a:t>Click to edit Master title style</a:t>
            </a:r>
            <a:endParaRPr lang="en-US" dirty="0"/>
          </a:p>
        </p:txBody>
      </p:sp>
      <p:sp>
        <p:nvSpPr>
          <p:cNvPr id="5" name="Shape 4"/>
          <p:cNvSpPr>
            <a:spLocks noGrp="1"/>
          </p:cNvSpPr>
          <p:nvPr>
            <p:ph type="dt" sz="half" idx="10"/>
          </p:nvPr>
        </p:nvSpPr>
        <p:spPr/>
        <p:txBody>
          <a:bodyPr/>
          <a:lstStyle/>
          <a:p>
            <a:fld id="{04E10323-DFE4-458E-8E31-13732D942F24}" type="datetimeFigureOut">
              <a:rPr lang="en-US" smtClean="0"/>
              <a:t>7/27/2018</a:t>
            </a:fld>
            <a:endParaRPr lang="en-US"/>
          </a:p>
        </p:txBody>
      </p:sp>
      <p:sp>
        <p:nvSpPr>
          <p:cNvPr id="6" name="Shape 5"/>
          <p:cNvSpPr>
            <a:spLocks noGrp="1"/>
          </p:cNvSpPr>
          <p:nvPr>
            <p:ph type="ftr" sz="quarter" idx="11"/>
          </p:nvPr>
        </p:nvSpPr>
        <p:spPr/>
        <p:txBody>
          <a:bodyPr/>
          <a:lstStyle/>
          <a:p>
            <a:endParaRPr lang="en-US"/>
          </a:p>
        </p:txBody>
      </p:sp>
      <p:sp>
        <p:nvSpPr>
          <p:cNvPr id="7" name="Shape 6"/>
          <p:cNvSpPr>
            <a:spLocks noGrp="1"/>
          </p:cNvSpPr>
          <p:nvPr>
            <p:ph type="sldNum" sz="quarter" idx="12"/>
          </p:nvPr>
        </p:nvSpPr>
        <p:spPr/>
        <p:txBody>
          <a:bodyPr/>
          <a:lstStyle>
            <a:lvl1pPr>
              <a:defRPr>
                <a:solidFill>
                  <a:srgbClr val="FFFFFF"/>
                </a:solidFill>
              </a:defRPr>
            </a:lvl1pPr>
          </a:lstStyle>
          <a:p>
            <a:fld id="{26EF3193-D4DC-4DA2-9CAA-B5EE64DBBFF4}" type="slidenum">
              <a:rPr lang="en-US" smtClean="0"/>
              <a:t>‹#›</a:t>
            </a:fld>
            <a:endParaRPr lang="en-US"/>
          </a:p>
        </p:txBody>
      </p:sp>
      <p:sp>
        <p:nvSpPr>
          <p:cNvPr id="3" name="Shape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Shape 8"/>
          <p:cNvSpPr>
            <a:spLocks noGrp="1"/>
          </p:cNvSpPr>
          <p:nvPr>
            <p:ph sz="quarter" idx="1"/>
          </p:nvPr>
        </p:nvSpPr>
        <p:spPr>
          <a:xfrm>
            <a:off x="3149600" y="1752600"/>
            <a:ext cx="85344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306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Shape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 name="Shap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12" name="Shape 11"/>
          <p:cNvSpPr>
            <a:spLocks noGrp="1"/>
          </p:cNvSpPr>
          <p:nvPr>
            <p:ph type="dt" sz="half" idx="10"/>
          </p:nvPr>
        </p:nvSpPr>
        <p:spPr>
          <a:xfrm>
            <a:off x="8331200" y="6248401"/>
            <a:ext cx="3556000" cy="365125"/>
          </a:xfrm>
        </p:spPr>
        <p:txBody>
          <a:bodyPr rtlCol="0"/>
          <a:lstStyle/>
          <a:p>
            <a:fld id="{04E10323-DFE4-458E-8E31-13732D942F24}" type="datetimeFigureOut">
              <a:rPr lang="en-US" smtClean="0"/>
              <a:t>7/27/2018</a:t>
            </a:fld>
            <a:endParaRPr lang="en-US"/>
          </a:p>
        </p:txBody>
      </p:sp>
      <p:sp>
        <p:nvSpPr>
          <p:cNvPr id="13" name="Shape 12"/>
          <p:cNvSpPr>
            <a:spLocks noGrp="1"/>
          </p:cNvSpPr>
          <p:nvPr>
            <p:ph type="sldNum" sz="quarter" idx="11"/>
          </p:nvPr>
        </p:nvSpPr>
        <p:spPr>
          <a:xfrm>
            <a:off x="0" y="4667249"/>
            <a:ext cx="1930400" cy="663578"/>
          </a:xfrm>
        </p:spPr>
        <p:txBody>
          <a:bodyPr rtlCol="0"/>
          <a:lstStyle>
            <a:lvl1pPr>
              <a:defRPr sz="2800"/>
            </a:lvl1pPr>
          </a:lstStyle>
          <a:p>
            <a:fld id="{26EF3193-D4DC-4DA2-9CAA-B5EE64DBBFF4}" type="slidenum">
              <a:rPr lang="en-US" smtClean="0"/>
              <a:t>‹#›</a:t>
            </a:fld>
            <a:endParaRPr lang="en-US"/>
          </a:p>
        </p:txBody>
      </p:sp>
      <p:sp>
        <p:nvSpPr>
          <p:cNvPr id="14" name="Shape 13"/>
          <p:cNvSpPr>
            <a:spLocks noGrp="1"/>
          </p:cNvSpPr>
          <p:nvPr>
            <p:ph type="ftr" sz="quarter" idx="12"/>
          </p:nvPr>
        </p:nvSpPr>
        <p:spPr>
          <a:xfrm>
            <a:off x="2133600" y="6248207"/>
            <a:ext cx="6096000" cy="365125"/>
          </a:xfrm>
        </p:spPr>
        <p:txBody>
          <a:bodyPr rtlCol="0"/>
          <a:lstStyle/>
          <a:p>
            <a:endParaRPr lang="en-US"/>
          </a:p>
        </p:txBody>
      </p:sp>
      <p:sp>
        <p:nvSpPr>
          <p:cNvPr id="3" name="Shape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extLst>
      <p:ext uri="{BB962C8B-B14F-4D97-AF65-F5344CB8AC3E}">
        <p14:creationId xmlns:p14="http://schemas.microsoft.com/office/powerpoint/2010/main" val="242986794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a:defRPr sz="1400">
                <a:solidFill>
                  <a:schemeClr val="tx2"/>
                </a:solidFill>
              </a:defRPr>
            </a:lvl1pPr>
          </a:lstStyle>
          <a:p>
            <a:fld id="{04E10323-DFE4-458E-8E31-13732D942F24}" type="datetimeFigureOut">
              <a:rPr lang="en-US" smtClean="0"/>
              <a:t>7/27/2018</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a:defRPr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a:defRPr sz="1400" b="1">
                <a:solidFill>
                  <a:srgbClr val="FFFFFF"/>
                </a:solidFill>
              </a:defRPr>
            </a:lvl1pPr>
          </a:lstStyle>
          <a:p>
            <a:fld id="{26EF3193-D4DC-4DA2-9CAA-B5EE64DBBFF4}" type="slidenum">
              <a:rPr lang="en-US" smtClean="0"/>
              <a:t>‹#›</a:t>
            </a:fld>
            <a:endParaRPr lang="en-US"/>
          </a:p>
        </p:txBody>
      </p:sp>
    </p:spTree>
    <p:extLst>
      <p:ext uri="{BB962C8B-B14F-4D97-AF65-F5344CB8AC3E}">
        <p14:creationId xmlns:p14="http://schemas.microsoft.com/office/powerpoint/2010/main" val="3306820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s://docs.python.org/3.6/library/csv.html"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python-course.eu/python3_formatted_output.php"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www.python-course.eu/python3_formatted_output.php" TargetMode="Externa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zetcode.com/python/csv/" TargetMode="External"/><Relationship Id="rId3" Type="http://schemas.openxmlformats.org/officeDocument/2006/relationships/hyperlink" Target="https://docs.python.org/3.6/" TargetMode="External"/><Relationship Id="rId7" Type="http://schemas.openxmlformats.org/officeDocument/2006/relationships/hyperlink" Target="https://www.python-course.eu/python3_file_management.php" TargetMode="External"/><Relationship Id="rId2" Type="http://schemas.openxmlformats.org/officeDocument/2006/relationships/hyperlink" Target="https://www.tutorialspoint.com/python3/" TargetMode="External"/><Relationship Id="rId1" Type="http://schemas.openxmlformats.org/officeDocument/2006/relationships/slideLayout" Target="../slideLayouts/slideLayout2.xml"/><Relationship Id="rId6" Type="http://schemas.openxmlformats.org/officeDocument/2006/relationships/hyperlink" Target="https://docs.python.org/3/library/statistics.html" TargetMode="External"/><Relationship Id="rId5" Type="http://schemas.openxmlformats.org/officeDocument/2006/relationships/hyperlink" Target="https://www.python-course.eu/python3_formatted_output.php" TargetMode="External"/><Relationship Id="rId10" Type="http://schemas.openxmlformats.org/officeDocument/2006/relationships/hyperlink" Target="https://www.tutorialspoint.com/numpy" TargetMode="External"/><Relationship Id="rId4" Type="http://schemas.openxmlformats.org/officeDocument/2006/relationships/hyperlink" Target="https://docs.python.org/3/library/string.html#string-formatting" TargetMode="External"/><Relationship Id="rId9" Type="http://schemas.openxmlformats.org/officeDocument/2006/relationships/hyperlink" Target="http://www.thegeekstuff.com/2014/06/python-sorte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docs.python.org/3.6/library/string.html#string-formatt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www.python-course.eu/python3_formatted_output.php"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python-course.eu/python3_formatted_output.php"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 II</a:t>
            </a:r>
            <a:endParaRPr lang="en-US" dirty="0"/>
          </a:p>
        </p:txBody>
      </p:sp>
      <p:sp>
        <p:nvSpPr>
          <p:cNvPr id="3" name="Subtitle 2"/>
          <p:cNvSpPr>
            <a:spLocks noGrp="1"/>
          </p:cNvSpPr>
          <p:nvPr>
            <p:ph type="subTitle" idx="1"/>
          </p:nvPr>
        </p:nvSpPr>
        <p:spPr/>
        <p:txBody>
          <a:bodyPr>
            <a:normAutofit/>
          </a:bodyPr>
          <a:lstStyle/>
          <a:p>
            <a:r>
              <a:rPr lang="en-US" dirty="0"/>
              <a:t>CS159 Machine Learning</a:t>
            </a:r>
            <a:endParaRPr lang="en-US" dirty="0"/>
          </a:p>
        </p:txBody>
      </p:sp>
      <p:sp>
        <p:nvSpPr>
          <p:cNvPr id="4" name="TextBox 3"/>
          <p:cNvSpPr txBox="1"/>
          <p:nvPr/>
        </p:nvSpPr>
        <p:spPr>
          <a:xfrm>
            <a:off x="0" y="6102334"/>
            <a:ext cx="2983832" cy="892552"/>
          </a:xfrm>
          <a:prstGeom prst="rect">
            <a:avLst/>
          </a:prstGeom>
          <a:noFill/>
        </p:spPr>
        <p:txBody>
          <a:bodyPr wrap="square" rtlCol="0">
            <a:normAutofit/>
          </a:bodyPr>
          <a:lstStyle/>
          <a:p>
            <a:pPr lvl="0" algn="ctr"/>
            <a:r>
              <a:rPr lang="en-US" sz="2600" smtClean="0">
                <a:solidFill>
                  <a:srgbClr val="FFFFFF"/>
                </a:solidFill>
              </a:rPr>
              <a:t>Fall 2018</a:t>
            </a:r>
            <a:endParaRPr lang="en-US" sz="2600" dirty="0">
              <a:solidFill>
                <a:srgbClr val="FFFFFF"/>
              </a:solidFill>
            </a:endParaRPr>
          </a:p>
        </p:txBody>
      </p:sp>
    </p:spTree>
    <p:extLst>
      <p:ext uri="{BB962C8B-B14F-4D97-AF65-F5344CB8AC3E}">
        <p14:creationId xmlns:p14="http://schemas.microsoft.com/office/powerpoint/2010/main" val="3781712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Flags</a:t>
            </a:r>
            <a:endParaRPr lang="en-US" dirty="0"/>
          </a:p>
        </p:txBody>
      </p:sp>
      <p:sp>
        <p:nvSpPr>
          <p:cNvPr id="4" name="Content Placeholder 2"/>
          <p:cNvSpPr txBox="1">
            <a:spLocks noGrp="1"/>
          </p:cNvSpPr>
          <p:nvPr>
            <p:ph sz="quarter" idx="1"/>
          </p:nvPr>
        </p:nvSpPr>
        <p:spPr>
          <a:xfrm>
            <a:off x="816864" y="1549958"/>
            <a:ext cx="10871200" cy="449580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dirty="0"/>
              <a:t>The general syntax for a format placeholder </a:t>
            </a:r>
            <a:r>
              <a:rPr lang="en-US" dirty="0" smtClean="0"/>
              <a:t>is</a:t>
            </a:r>
            <a:endParaRPr lang="en-IN" dirty="0" smtClean="0"/>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flags][width][.precision]type </a:t>
            </a:r>
          </a:p>
        </p:txBody>
      </p:sp>
      <p:graphicFrame>
        <p:nvGraphicFramePr>
          <p:cNvPr id="5" name="Table 4"/>
          <p:cNvGraphicFramePr>
            <a:graphicFrameLocks noGrp="1"/>
          </p:cNvGraphicFramePr>
          <p:nvPr>
            <p:extLst>
              <p:ext uri="{D42A27DB-BD31-4B8C-83A1-F6EECF244321}">
                <p14:modId xmlns:p14="http://schemas.microsoft.com/office/powerpoint/2010/main" val="2689270556"/>
              </p:ext>
            </p:extLst>
          </p:nvPr>
        </p:nvGraphicFramePr>
        <p:xfrm>
          <a:off x="130629" y="2533199"/>
          <a:ext cx="11963939" cy="4153978"/>
        </p:xfrm>
        <a:graphic>
          <a:graphicData uri="http://schemas.openxmlformats.org/drawingml/2006/table">
            <a:tbl>
              <a:tblPr firstRow="1" firstCol="1" bandRow="1">
                <a:tableStyleId>{5C22544A-7EE6-4342-B048-85BDC9FD1C3A}</a:tableStyleId>
              </a:tblPr>
              <a:tblGrid>
                <a:gridCol w="1252765"/>
                <a:gridCol w="10711174"/>
              </a:tblGrid>
              <a:tr h="535294">
                <a:tc>
                  <a:txBody>
                    <a:bodyPr/>
                    <a:lstStyle/>
                    <a:p>
                      <a:pPr marL="0" marR="0" algn="ctr">
                        <a:lnSpc>
                          <a:spcPct val="107000"/>
                        </a:lnSpc>
                        <a:spcBef>
                          <a:spcPts val="0"/>
                        </a:spcBef>
                        <a:spcAft>
                          <a:spcPts val="800"/>
                        </a:spcAft>
                      </a:pPr>
                      <a:r>
                        <a:rPr lang="en-US" sz="2400" dirty="0">
                          <a:effectLst/>
                        </a:rPr>
                        <a:t>Flag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nSpc>
                          <a:spcPct val="107000"/>
                        </a:lnSpc>
                        <a:spcBef>
                          <a:spcPts val="0"/>
                        </a:spcBef>
                        <a:spcAft>
                          <a:spcPts val="800"/>
                        </a:spcAft>
                      </a:pPr>
                      <a:r>
                        <a:rPr lang="en-US" sz="2400" dirty="0">
                          <a:effectLst/>
                        </a:rPr>
                        <a:t>Meaning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ctr"/>
                </a:tc>
              </a:tr>
              <a:tr h="985857">
                <a:tc>
                  <a:txBody>
                    <a:bodyPr/>
                    <a:lstStyle/>
                    <a:p>
                      <a:pPr marL="0" marR="0" algn="ctr">
                        <a:lnSpc>
                          <a:spcPct val="107000"/>
                        </a:lnSpc>
                        <a:spcBef>
                          <a:spcPts val="0"/>
                        </a:spcBef>
                        <a:spcAft>
                          <a:spcPts val="800"/>
                        </a:spcAft>
                      </a:pPr>
                      <a:r>
                        <a:rPr lang="en-US" sz="2400">
                          <a:effectLst/>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nSpc>
                          <a:spcPct val="107000"/>
                        </a:lnSpc>
                        <a:spcBef>
                          <a:spcPts val="0"/>
                        </a:spcBef>
                        <a:spcAft>
                          <a:spcPts val="800"/>
                        </a:spcAft>
                      </a:pPr>
                      <a:r>
                        <a:rPr lang="en-US" sz="2400" dirty="0">
                          <a:effectLst/>
                        </a:rPr>
                        <a:t>Used with </a:t>
                      </a:r>
                      <a:r>
                        <a:rPr lang="en-US" sz="2400" dirty="0" smtClean="0">
                          <a:effectLst/>
                        </a:rPr>
                        <a:t>o, x </a:t>
                      </a:r>
                      <a:r>
                        <a:rPr lang="en-US" sz="2400" dirty="0">
                          <a:effectLst/>
                        </a:rPr>
                        <a:t>or X specifiers the value is preceded with </a:t>
                      </a:r>
                      <a:r>
                        <a:rPr lang="en-US" sz="2400" dirty="0" smtClean="0">
                          <a:effectLst/>
                        </a:rPr>
                        <a:t>0o</a:t>
                      </a:r>
                      <a:r>
                        <a:rPr lang="en-US" sz="2400" dirty="0">
                          <a:effectLst/>
                        </a:rPr>
                        <a:t>, </a:t>
                      </a:r>
                      <a:r>
                        <a:rPr lang="en-US" sz="2400" dirty="0" smtClean="0">
                          <a:effectLst/>
                        </a:rPr>
                        <a:t>0x </a:t>
                      </a:r>
                      <a:r>
                        <a:rPr lang="en-US" sz="2400" dirty="0">
                          <a:effectLst/>
                        </a:rPr>
                        <a:t>or 0X respectively.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ctr"/>
                </a:tc>
              </a:tr>
              <a:tr h="535294">
                <a:tc>
                  <a:txBody>
                    <a:bodyPr/>
                    <a:lstStyle/>
                    <a:p>
                      <a:pPr marL="0" marR="0" algn="ctr">
                        <a:lnSpc>
                          <a:spcPct val="107000"/>
                        </a:lnSpc>
                        <a:spcBef>
                          <a:spcPts val="0"/>
                        </a:spcBef>
                        <a:spcAft>
                          <a:spcPts val="800"/>
                        </a:spcAft>
                      </a:pPr>
                      <a:r>
                        <a:rPr lang="en-US" sz="2400" dirty="0">
                          <a:effectLst/>
                        </a:rPr>
                        <a:t>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nSpc>
                          <a:spcPct val="107000"/>
                        </a:lnSpc>
                        <a:spcBef>
                          <a:spcPts val="0"/>
                        </a:spcBef>
                        <a:spcAft>
                          <a:spcPts val="800"/>
                        </a:spcAft>
                      </a:pPr>
                      <a:r>
                        <a:rPr lang="en-US" sz="2400" dirty="0">
                          <a:effectLst/>
                        </a:rPr>
                        <a:t>The conversion result will be zero padded for numeric values.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ctr"/>
                </a:tc>
              </a:tr>
              <a:tr h="555838">
                <a:tc>
                  <a:txBody>
                    <a:bodyPr/>
                    <a:lstStyle/>
                    <a:p>
                      <a:pPr marL="0" marR="0" algn="ctr">
                        <a:lnSpc>
                          <a:spcPct val="107000"/>
                        </a:lnSpc>
                        <a:spcBef>
                          <a:spcPts val="0"/>
                        </a:spcBef>
                        <a:spcAft>
                          <a:spcPts val="800"/>
                        </a:spcAft>
                      </a:pP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nSpc>
                          <a:spcPct val="107000"/>
                        </a:lnSpc>
                        <a:spcBef>
                          <a:spcPts val="0"/>
                        </a:spcBef>
                        <a:spcAft>
                          <a:spcPts val="800"/>
                        </a:spcAft>
                      </a:pPr>
                      <a:r>
                        <a:rPr lang="en-US" sz="2400" dirty="0">
                          <a:effectLst/>
                        </a:rPr>
                        <a:t>The converted value is left adjusted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ctr"/>
                </a:tc>
              </a:tr>
              <a:tr h="985857">
                <a:tc>
                  <a:txBody>
                    <a:bodyPr/>
                    <a:lstStyle/>
                    <a:p>
                      <a:pPr marL="0" marR="0" algn="ctr">
                        <a:lnSpc>
                          <a:spcPct val="107000"/>
                        </a:lnSpc>
                        <a:spcBef>
                          <a:spcPts val="0"/>
                        </a:spcBef>
                        <a:spcAft>
                          <a:spcPts val="800"/>
                        </a:spcAft>
                      </a:pPr>
                      <a:r>
                        <a:rPr lang="en-US" sz="24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nSpc>
                          <a:spcPct val="107000"/>
                        </a:lnSpc>
                        <a:spcBef>
                          <a:spcPts val="0"/>
                        </a:spcBef>
                        <a:spcAft>
                          <a:spcPts val="800"/>
                        </a:spcAft>
                      </a:pPr>
                      <a:r>
                        <a:rPr lang="en-US" sz="2400" dirty="0">
                          <a:effectLst/>
                        </a:rPr>
                        <a:t>If no sign (minus sign e.g.) is going to be written, a blank space is inserted before the 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ctr"/>
                </a:tc>
              </a:tr>
              <a:tr h="555838">
                <a:tc>
                  <a:txBody>
                    <a:bodyPr/>
                    <a:lstStyle/>
                    <a:p>
                      <a:pPr marL="0" marR="0" algn="ctr">
                        <a:lnSpc>
                          <a:spcPct val="107000"/>
                        </a:lnSpc>
                        <a:spcBef>
                          <a:spcPts val="0"/>
                        </a:spcBef>
                        <a:spcAft>
                          <a:spcPts val="800"/>
                        </a:spcAft>
                      </a:pPr>
                      <a:r>
                        <a:rPr lang="en-US" sz="2400" dirty="0">
                          <a:effectLst/>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tc>
                <a:tc>
                  <a:txBody>
                    <a:bodyPr/>
                    <a:lstStyle/>
                    <a:p>
                      <a:pPr marL="0" marR="0">
                        <a:lnSpc>
                          <a:spcPct val="107000"/>
                        </a:lnSpc>
                        <a:spcBef>
                          <a:spcPts val="0"/>
                        </a:spcBef>
                        <a:spcAft>
                          <a:spcPts val="800"/>
                        </a:spcAft>
                      </a:pPr>
                      <a:r>
                        <a:rPr lang="en-US" sz="2400" dirty="0">
                          <a:effectLst/>
                        </a:rPr>
                        <a:t>A sign character ("+" or "-") will precede the conversion (overrides a "space" flag).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ctr"/>
                </a:tc>
              </a:tr>
            </a:tbl>
          </a:graphicData>
        </a:graphic>
      </p:graphicFrame>
    </p:spTree>
    <p:extLst>
      <p:ext uri="{BB962C8B-B14F-4D97-AF65-F5344CB8AC3E}">
        <p14:creationId xmlns:p14="http://schemas.microsoft.com/office/powerpoint/2010/main" val="5729475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keys() Method</a:t>
            </a:r>
          </a:p>
        </p:txBody>
      </p:sp>
      <p:sp>
        <p:nvSpPr>
          <p:cNvPr id="3" name="Content Placeholder 2"/>
          <p:cNvSpPr>
            <a:spLocks noGrp="1"/>
          </p:cNvSpPr>
          <p:nvPr>
            <p:ph sz="quarter" idx="1"/>
          </p:nvPr>
        </p:nvSpPr>
        <p:spPr/>
        <p:txBody>
          <a:bodyPr>
            <a:normAutofit/>
          </a:bodyPr>
          <a:lstStyle/>
          <a:p>
            <a:r>
              <a:rPr lang="en-US" dirty="0"/>
              <a:t>Description</a:t>
            </a:r>
          </a:p>
          <a:p>
            <a:pPr marL="365760" lvl="1" indent="0">
              <a:buNone/>
            </a:pPr>
            <a:r>
              <a:rPr lang="en-US" dirty="0"/>
              <a:t>The method keys() returns a list of all the available keys in the dictionary.</a:t>
            </a:r>
          </a:p>
          <a:p>
            <a:r>
              <a:rPr lang="en-US" dirty="0"/>
              <a:t>Syntax</a:t>
            </a:r>
          </a:p>
          <a:p>
            <a:pPr marL="365760" lvl="1" indent="0">
              <a:buNone/>
            </a:pPr>
            <a:r>
              <a:rPr lang="en-US" dirty="0" err="1" smtClean="0"/>
              <a:t>dict.keys</a:t>
            </a:r>
            <a:r>
              <a:rPr lang="en-US" dirty="0"/>
              <a:t>()</a:t>
            </a:r>
          </a:p>
          <a:p>
            <a:r>
              <a:rPr lang="en-US" dirty="0"/>
              <a:t>Parameters</a:t>
            </a:r>
          </a:p>
          <a:p>
            <a:pPr marL="365760" lvl="1" indent="0">
              <a:buNone/>
            </a:pPr>
            <a:r>
              <a:rPr lang="en-US" dirty="0"/>
              <a:t>NA</a:t>
            </a:r>
          </a:p>
          <a:p>
            <a:r>
              <a:rPr lang="en-US" dirty="0"/>
              <a:t>Return Value</a:t>
            </a:r>
          </a:p>
          <a:p>
            <a:pPr marL="365760" lvl="1" indent="0">
              <a:buNone/>
            </a:pPr>
            <a:r>
              <a:rPr lang="en-US" dirty="0"/>
              <a:t>This method returns a list of all the available keys in the dictionary</a:t>
            </a:r>
            <a:r>
              <a:rPr lang="en-US" dirty="0" smtClean="0"/>
              <a:t>.</a:t>
            </a:r>
            <a:endParaRPr lang="en-US" dirty="0"/>
          </a:p>
        </p:txBody>
      </p:sp>
    </p:spTree>
    <p:extLst>
      <p:ext uri="{BB962C8B-B14F-4D97-AF65-F5344CB8AC3E}">
        <p14:creationId xmlns:p14="http://schemas.microsoft.com/office/powerpoint/2010/main" val="138553932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'Zara'</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"Value : %s"</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err="1">
                <a:solidFill>
                  <a:srgbClr val="000080"/>
                </a:solidFill>
                <a:highlight>
                  <a:srgbClr val="FFFFFF"/>
                </a:highlight>
              </a:rPr>
              <a:t>.</a:t>
            </a:r>
            <a:r>
              <a:rPr lang="en-US" sz="3200" dirty="0" err="1">
                <a:solidFill>
                  <a:srgbClr val="000000"/>
                </a:solidFill>
                <a:highlight>
                  <a:srgbClr val="FFFFFF"/>
                </a:highlight>
              </a:rPr>
              <a:t>keys</a:t>
            </a:r>
            <a:r>
              <a:rPr lang="en-US" sz="3200" b="1" dirty="0" smtClean="0">
                <a:solidFill>
                  <a:srgbClr val="000080"/>
                </a:solidFill>
                <a:highlight>
                  <a:srgbClr val="FFFFFF"/>
                </a:highlight>
              </a:rPr>
              <a:t>())</a:t>
            </a:r>
          </a:p>
          <a:p>
            <a:pPr marL="0" indent="0">
              <a:buNone/>
            </a:pPr>
            <a:r>
              <a:rPr lang="en-US" dirty="0"/>
              <a:t>Value : </a:t>
            </a:r>
            <a:r>
              <a:rPr lang="en-US" dirty="0" err="1"/>
              <a:t>dict_keys</a:t>
            </a:r>
            <a:r>
              <a:rPr lang="en-US" dirty="0"/>
              <a:t>(['Name', 'Age'])</a:t>
            </a:r>
          </a:p>
        </p:txBody>
      </p:sp>
    </p:spTree>
    <p:extLst>
      <p:ext uri="{BB962C8B-B14F-4D97-AF65-F5344CB8AC3E}">
        <p14:creationId xmlns:p14="http://schemas.microsoft.com/office/powerpoint/2010/main" val="166993185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a:t>
            </a:r>
            <a:r>
              <a:rPr lang="en-US" dirty="0" err="1"/>
              <a:t>setdefault</a:t>
            </a:r>
            <a:r>
              <a:rPr lang="en-US" dirty="0"/>
              <a:t>() Method</a:t>
            </a:r>
          </a:p>
        </p:txBody>
      </p:sp>
      <p:sp>
        <p:nvSpPr>
          <p:cNvPr id="3" name="Content Placeholder 2"/>
          <p:cNvSpPr>
            <a:spLocks noGrp="1"/>
          </p:cNvSpPr>
          <p:nvPr>
            <p:ph sz="quarter" idx="1"/>
          </p:nvPr>
        </p:nvSpPr>
        <p:spPr/>
        <p:txBody>
          <a:bodyPr>
            <a:normAutofit fontScale="92500" lnSpcReduction="20000"/>
          </a:bodyPr>
          <a:lstStyle/>
          <a:p>
            <a:r>
              <a:rPr lang="en-US" dirty="0" smtClean="0"/>
              <a:t>Description</a:t>
            </a:r>
          </a:p>
          <a:p>
            <a:pPr marL="365760" lvl="1" indent="0">
              <a:buNone/>
            </a:pPr>
            <a:r>
              <a:rPr lang="en-US" dirty="0"/>
              <a:t>The method </a:t>
            </a:r>
            <a:r>
              <a:rPr lang="en-US" dirty="0" err="1"/>
              <a:t>setdefault</a:t>
            </a:r>
            <a:r>
              <a:rPr lang="en-US" dirty="0"/>
              <a:t>() is similar to get(), but will set </a:t>
            </a:r>
            <a:r>
              <a:rPr lang="en-US" dirty="0" err="1"/>
              <a:t>dict</a:t>
            </a:r>
            <a:r>
              <a:rPr lang="en-US" dirty="0"/>
              <a:t>[key]=default if the key is </a:t>
            </a:r>
            <a:r>
              <a:rPr lang="en-US" dirty="0" smtClean="0"/>
              <a:t>not already </a:t>
            </a:r>
            <a:r>
              <a:rPr lang="en-US" dirty="0"/>
              <a:t>in dict.</a:t>
            </a:r>
          </a:p>
          <a:p>
            <a:r>
              <a:rPr lang="en-US" dirty="0"/>
              <a:t>Syntax</a:t>
            </a:r>
          </a:p>
          <a:p>
            <a:pPr marL="365760" lvl="1" indent="0">
              <a:buNone/>
            </a:pPr>
            <a:r>
              <a:rPr lang="en-US" dirty="0" err="1" smtClean="0"/>
              <a:t>dict.setdefault</a:t>
            </a:r>
            <a:r>
              <a:rPr lang="en-US" dirty="0" smtClean="0"/>
              <a:t>(key</a:t>
            </a:r>
            <a:r>
              <a:rPr lang="en-US" dirty="0"/>
              <a:t>, default=None)</a:t>
            </a:r>
          </a:p>
          <a:p>
            <a:r>
              <a:rPr lang="en-US" dirty="0"/>
              <a:t>Parameters</a:t>
            </a:r>
          </a:p>
          <a:p>
            <a:pPr lvl="1"/>
            <a:r>
              <a:rPr lang="en-US" dirty="0" smtClean="0"/>
              <a:t>key </a:t>
            </a:r>
            <a:r>
              <a:rPr lang="en-US" dirty="0"/>
              <a:t>- This is the key to be searched.</a:t>
            </a:r>
          </a:p>
          <a:p>
            <a:pPr lvl="1"/>
            <a:r>
              <a:rPr lang="en-US" dirty="0" smtClean="0"/>
              <a:t>default </a:t>
            </a:r>
            <a:r>
              <a:rPr lang="en-US" dirty="0"/>
              <a:t>- This is the Value to be returned in case key is not found.</a:t>
            </a:r>
          </a:p>
          <a:p>
            <a:r>
              <a:rPr lang="en-US" dirty="0"/>
              <a:t>Return Value</a:t>
            </a:r>
          </a:p>
          <a:p>
            <a:pPr marL="365760" lvl="1" indent="0">
              <a:buNone/>
            </a:pPr>
            <a:r>
              <a:rPr lang="en-US" dirty="0"/>
              <a:t>This method returns the key value available in the dictionary and if given key is </a:t>
            </a:r>
            <a:r>
              <a:rPr lang="en-US" dirty="0" smtClean="0"/>
              <a:t>not available </a:t>
            </a:r>
            <a:r>
              <a:rPr lang="en-US" dirty="0"/>
              <a:t>then it will return provided default value.</a:t>
            </a:r>
          </a:p>
        </p:txBody>
      </p:sp>
    </p:spTree>
    <p:extLst>
      <p:ext uri="{BB962C8B-B14F-4D97-AF65-F5344CB8AC3E}">
        <p14:creationId xmlns:p14="http://schemas.microsoft.com/office/powerpoint/2010/main" val="298569493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816864" y="1600200"/>
            <a:ext cx="10871200" cy="5021664"/>
          </a:xfrm>
        </p:spPr>
        <p:txBody>
          <a:bodyPr>
            <a:normAutofit lnSpcReduction="10000"/>
          </a:bodyPr>
          <a:lstStyle/>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'Zara'</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"Value : %s"</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err="1">
                <a:solidFill>
                  <a:srgbClr val="000080"/>
                </a:solidFill>
                <a:highlight>
                  <a:srgbClr val="FFFFFF"/>
                </a:highlight>
              </a:rPr>
              <a:t>.</a:t>
            </a:r>
            <a:r>
              <a:rPr lang="en-US" sz="3200" dirty="0" err="1">
                <a:solidFill>
                  <a:srgbClr val="000000"/>
                </a:solidFill>
                <a:highlight>
                  <a:srgbClr val="FFFFFF"/>
                </a:highlight>
              </a:rPr>
              <a:t>setdefault</a:t>
            </a:r>
            <a:r>
              <a:rPr lang="en-US" sz="3200" b="1" dirty="0">
                <a:solidFill>
                  <a:srgbClr val="000080"/>
                </a:solidFill>
                <a:highlight>
                  <a:srgbClr val="FFFFFF"/>
                </a:highlight>
              </a:rPr>
              <a:t>(</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FF"/>
                </a:solidFill>
                <a:highlight>
                  <a:srgbClr val="FFFFFF"/>
                </a:highlight>
              </a:rPr>
              <a:t>None</a:t>
            </a:r>
            <a:r>
              <a:rPr lang="en-US" sz="3200" b="1" dirty="0" smtClean="0">
                <a:solidFill>
                  <a:srgbClr val="000080"/>
                </a:solidFill>
                <a:highlight>
                  <a:srgbClr val="FFFFFF"/>
                </a:highlight>
              </a:rPr>
              <a:t>))</a:t>
            </a:r>
          </a:p>
          <a:p>
            <a:pPr marL="0" indent="0">
              <a:buNone/>
            </a:pPr>
            <a:r>
              <a:rPr lang="en-US" sz="3200" dirty="0">
                <a:solidFill>
                  <a:srgbClr val="000000"/>
                </a:solidFill>
                <a:highlight>
                  <a:srgbClr val="FFFFFF"/>
                </a:highlight>
              </a:rPr>
              <a:t>Value : </a:t>
            </a:r>
            <a:r>
              <a:rPr lang="en-US" sz="3200" dirty="0" smtClean="0">
                <a:solidFill>
                  <a:srgbClr val="000000"/>
                </a:solidFill>
                <a:highlight>
                  <a:srgbClr val="FFFFFF"/>
                </a:highlight>
              </a:rPr>
              <a:t>7</a:t>
            </a:r>
          </a:p>
          <a:p>
            <a:pPr marL="0" indent="0">
              <a:buNone/>
            </a:pP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"Value : %s"</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err="1">
                <a:solidFill>
                  <a:srgbClr val="000080"/>
                </a:solidFill>
                <a:highlight>
                  <a:srgbClr val="FFFFFF"/>
                </a:highlight>
              </a:rPr>
              <a:t>.</a:t>
            </a:r>
            <a:r>
              <a:rPr lang="en-US" sz="3200" dirty="0" err="1">
                <a:solidFill>
                  <a:srgbClr val="000000"/>
                </a:solidFill>
                <a:highlight>
                  <a:srgbClr val="FFFFFF"/>
                </a:highlight>
              </a:rPr>
              <a:t>setdefault</a:t>
            </a:r>
            <a:r>
              <a:rPr lang="en-US" sz="3200" b="1" dirty="0">
                <a:solidFill>
                  <a:srgbClr val="000080"/>
                </a:solidFill>
                <a:highlight>
                  <a:srgbClr val="FFFFFF"/>
                </a:highlight>
              </a:rPr>
              <a:t>(</a:t>
            </a:r>
            <a:r>
              <a:rPr lang="en-US" sz="3200" dirty="0">
                <a:solidFill>
                  <a:srgbClr val="808080"/>
                </a:solidFill>
                <a:highlight>
                  <a:srgbClr val="FFFFFF"/>
                </a:highlight>
              </a:rPr>
              <a:t>'Sex'</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FF"/>
                </a:solidFill>
                <a:highlight>
                  <a:srgbClr val="FFFFFF"/>
                </a:highlight>
              </a:rPr>
              <a:t>None</a:t>
            </a:r>
            <a:r>
              <a:rPr lang="en-US" sz="3200" b="1" dirty="0" smtClean="0">
                <a:solidFill>
                  <a:srgbClr val="000080"/>
                </a:solidFill>
                <a:highlight>
                  <a:srgbClr val="FFFFFF"/>
                </a:highlight>
              </a:rPr>
              <a:t>))</a:t>
            </a:r>
          </a:p>
          <a:p>
            <a:pPr marL="0" indent="0">
              <a:buNone/>
            </a:pPr>
            <a:r>
              <a:rPr lang="en-US" sz="3200" dirty="0">
                <a:solidFill>
                  <a:srgbClr val="000000"/>
                </a:solidFill>
                <a:highlight>
                  <a:srgbClr val="FFFFFF"/>
                </a:highlight>
              </a:rPr>
              <a:t>Value : </a:t>
            </a:r>
            <a:r>
              <a:rPr lang="en-US" sz="3200" dirty="0" smtClean="0">
                <a:solidFill>
                  <a:srgbClr val="000000"/>
                </a:solidFill>
                <a:highlight>
                  <a:srgbClr val="FFFFFF"/>
                </a:highlight>
              </a:rPr>
              <a:t>None</a:t>
            </a:r>
          </a:p>
          <a:p>
            <a:pPr marL="0" indent="0">
              <a:buNone/>
            </a:pP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err="1">
                <a:solidFill>
                  <a:srgbClr val="000000"/>
                </a:solidFill>
                <a:highlight>
                  <a:srgbClr val="FFFFFF"/>
                </a:highlight>
              </a:rPr>
              <a:t>dict</a:t>
            </a:r>
            <a:r>
              <a:rPr lang="en-US" sz="3200" b="1" dirty="0" smtClean="0">
                <a:solidFill>
                  <a:srgbClr val="000080"/>
                </a:solidFill>
                <a:highlight>
                  <a:srgbClr val="FFFFFF"/>
                </a:highlight>
              </a:rPr>
              <a:t>)</a:t>
            </a:r>
          </a:p>
          <a:p>
            <a:pPr marL="0" indent="0">
              <a:buNone/>
            </a:pPr>
            <a:r>
              <a:rPr lang="en-US" dirty="0"/>
              <a:t>{'Name': 'Zara', 'Age': 7, 'Sex': None}</a:t>
            </a:r>
          </a:p>
        </p:txBody>
      </p:sp>
    </p:spTree>
    <p:extLst>
      <p:ext uri="{BB962C8B-B14F-4D97-AF65-F5344CB8AC3E}">
        <p14:creationId xmlns:p14="http://schemas.microsoft.com/office/powerpoint/2010/main" val="186046779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update() Method</a:t>
            </a:r>
          </a:p>
        </p:txBody>
      </p:sp>
      <p:sp>
        <p:nvSpPr>
          <p:cNvPr id="3" name="Content Placeholder 2"/>
          <p:cNvSpPr>
            <a:spLocks noGrp="1"/>
          </p:cNvSpPr>
          <p:nvPr>
            <p:ph sz="quarter" idx="1"/>
          </p:nvPr>
        </p:nvSpPr>
        <p:spPr/>
        <p:txBody>
          <a:bodyPr>
            <a:normAutofit/>
          </a:bodyPr>
          <a:lstStyle/>
          <a:p>
            <a:r>
              <a:rPr lang="en-US" dirty="0"/>
              <a:t>Description</a:t>
            </a:r>
          </a:p>
          <a:p>
            <a:pPr marL="365760" lvl="1" indent="0">
              <a:buNone/>
            </a:pPr>
            <a:r>
              <a:rPr lang="en-US" dirty="0"/>
              <a:t>The method update() adds dictionary dict2's key-values pairs in to dict. </a:t>
            </a:r>
          </a:p>
          <a:p>
            <a:r>
              <a:rPr lang="en-US" dirty="0"/>
              <a:t>Syntax</a:t>
            </a:r>
          </a:p>
          <a:p>
            <a:pPr marL="365760" lvl="1" indent="0">
              <a:buNone/>
            </a:pPr>
            <a:r>
              <a:rPr lang="en-US" dirty="0" err="1" smtClean="0"/>
              <a:t>dict.update</a:t>
            </a:r>
            <a:r>
              <a:rPr lang="en-US" dirty="0" smtClean="0"/>
              <a:t>(dict2)</a:t>
            </a:r>
          </a:p>
          <a:p>
            <a:r>
              <a:rPr lang="en-US" dirty="0"/>
              <a:t>Parameters</a:t>
            </a:r>
          </a:p>
          <a:p>
            <a:pPr lvl="1"/>
            <a:r>
              <a:rPr lang="en-US" dirty="0"/>
              <a:t>dict2 - This is the dictionary to be added into dict.</a:t>
            </a:r>
          </a:p>
          <a:p>
            <a:r>
              <a:rPr lang="en-US" dirty="0"/>
              <a:t>Return Value</a:t>
            </a:r>
          </a:p>
          <a:p>
            <a:pPr marL="365760" lvl="1" indent="0">
              <a:buNone/>
            </a:pPr>
            <a:r>
              <a:rPr lang="en-US" dirty="0"/>
              <a:t>This method does not return any value.</a:t>
            </a:r>
          </a:p>
        </p:txBody>
      </p:sp>
    </p:spTree>
    <p:extLst>
      <p:ext uri="{BB962C8B-B14F-4D97-AF65-F5344CB8AC3E}">
        <p14:creationId xmlns:p14="http://schemas.microsoft.com/office/powerpoint/2010/main" val="4789348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'Zara'</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dict2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'Sex'</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'female'</a:t>
            </a:r>
            <a:r>
              <a:rPr lang="en-US" sz="3200" dirty="0">
                <a:solidFill>
                  <a:srgbClr val="000000"/>
                </a:solidFill>
                <a:highlight>
                  <a:srgbClr val="FFFFFF"/>
                </a:highlight>
              </a:rPr>
              <a:t>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dict</a:t>
            </a:r>
            <a:r>
              <a:rPr lang="en-US" sz="3200" b="1" dirty="0" err="1">
                <a:solidFill>
                  <a:srgbClr val="000080"/>
                </a:solidFill>
                <a:highlight>
                  <a:srgbClr val="FFFFFF"/>
                </a:highlight>
              </a:rPr>
              <a:t>.</a:t>
            </a:r>
            <a:r>
              <a:rPr lang="en-US" sz="3200" dirty="0" err="1">
                <a:solidFill>
                  <a:srgbClr val="000000"/>
                </a:solidFill>
                <a:highlight>
                  <a:srgbClr val="FFFFFF"/>
                </a:highlight>
              </a:rPr>
              <a:t>update</a:t>
            </a:r>
            <a:r>
              <a:rPr lang="en-US" sz="3200" b="1" dirty="0">
                <a:solidFill>
                  <a:srgbClr val="000080"/>
                </a:solidFill>
                <a:highlight>
                  <a:srgbClr val="FFFFFF"/>
                </a:highlight>
              </a:rPr>
              <a:t>(</a:t>
            </a:r>
            <a:r>
              <a:rPr lang="en-US" sz="3200" dirty="0">
                <a:solidFill>
                  <a:srgbClr val="000000"/>
                </a:solidFill>
                <a:highlight>
                  <a:srgbClr val="FFFFFF"/>
                </a:highlight>
              </a:rPr>
              <a:t>dict2</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"updated </a:t>
            </a:r>
            <a:r>
              <a:rPr lang="en-US" sz="3200" dirty="0" err="1">
                <a:solidFill>
                  <a:srgbClr val="808080"/>
                </a:solidFill>
                <a:highlight>
                  <a:srgbClr val="FFFFFF"/>
                </a:highlight>
              </a:rPr>
              <a:t>dict</a:t>
            </a:r>
            <a:r>
              <a:rPr lang="en-US" sz="3200" dirty="0">
                <a:solidFill>
                  <a:srgbClr val="808080"/>
                </a:solidFill>
                <a:highlight>
                  <a:srgbClr val="FFFFFF"/>
                </a:highlight>
              </a:rPr>
              <a:t> :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smtClean="0">
                <a:solidFill>
                  <a:srgbClr val="000080"/>
                </a:solidFill>
                <a:highlight>
                  <a:srgbClr val="FFFFFF"/>
                </a:highlight>
              </a:rPr>
              <a:t>)</a:t>
            </a:r>
          </a:p>
          <a:p>
            <a:pPr marL="0" indent="0">
              <a:buNone/>
            </a:pPr>
            <a:r>
              <a:rPr lang="en-US" dirty="0"/>
              <a:t>updated </a:t>
            </a:r>
            <a:r>
              <a:rPr lang="en-US" dirty="0" err="1"/>
              <a:t>dict</a:t>
            </a:r>
            <a:r>
              <a:rPr lang="en-US" dirty="0"/>
              <a:t> :  {'Name': 'Zara', 'Age': 7, 'Sex': 'female'}</a:t>
            </a:r>
          </a:p>
        </p:txBody>
      </p:sp>
    </p:spTree>
    <p:extLst>
      <p:ext uri="{BB962C8B-B14F-4D97-AF65-F5344CB8AC3E}">
        <p14:creationId xmlns:p14="http://schemas.microsoft.com/office/powerpoint/2010/main" val="5818242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values() Method</a:t>
            </a:r>
          </a:p>
        </p:txBody>
      </p:sp>
      <p:sp>
        <p:nvSpPr>
          <p:cNvPr id="3" name="Content Placeholder 2"/>
          <p:cNvSpPr>
            <a:spLocks noGrp="1"/>
          </p:cNvSpPr>
          <p:nvPr>
            <p:ph sz="quarter" idx="1"/>
          </p:nvPr>
        </p:nvSpPr>
        <p:spPr/>
        <p:txBody>
          <a:bodyPr>
            <a:normAutofit/>
          </a:bodyPr>
          <a:lstStyle/>
          <a:p>
            <a:r>
              <a:rPr lang="en-US" dirty="0"/>
              <a:t>Description</a:t>
            </a:r>
          </a:p>
          <a:p>
            <a:pPr marL="365760" lvl="1" indent="0">
              <a:buNone/>
            </a:pPr>
            <a:r>
              <a:rPr lang="en-US" dirty="0"/>
              <a:t>The method values() returns a list of all the values available in a given dictionary.</a:t>
            </a:r>
          </a:p>
          <a:p>
            <a:r>
              <a:rPr lang="en-US" dirty="0"/>
              <a:t>Syntax</a:t>
            </a:r>
          </a:p>
          <a:p>
            <a:pPr marL="365760" lvl="1" indent="0">
              <a:buNone/>
            </a:pPr>
            <a:r>
              <a:rPr lang="en-US" dirty="0" err="1" smtClean="0"/>
              <a:t>dict.values</a:t>
            </a:r>
            <a:r>
              <a:rPr lang="en-US" dirty="0"/>
              <a:t>()</a:t>
            </a:r>
          </a:p>
          <a:p>
            <a:r>
              <a:rPr lang="en-US" dirty="0"/>
              <a:t>Parameters</a:t>
            </a:r>
          </a:p>
          <a:p>
            <a:pPr marL="365760" lvl="1" indent="0">
              <a:buNone/>
            </a:pPr>
            <a:r>
              <a:rPr lang="en-US" dirty="0"/>
              <a:t>NA</a:t>
            </a:r>
          </a:p>
          <a:p>
            <a:r>
              <a:rPr lang="en-US" dirty="0"/>
              <a:t>Return Value</a:t>
            </a:r>
          </a:p>
          <a:p>
            <a:pPr marL="365760" lvl="1" indent="0">
              <a:buNone/>
            </a:pPr>
            <a:r>
              <a:rPr lang="en-US" dirty="0"/>
              <a:t>This method returns a list of all the values available in a given dictionary.</a:t>
            </a:r>
          </a:p>
        </p:txBody>
      </p:sp>
    </p:spTree>
    <p:extLst>
      <p:ext uri="{BB962C8B-B14F-4D97-AF65-F5344CB8AC3E}">
        <p14:creationId xmlns:p14="http://schemas.microsoft.com/office/powerpoint/2010/main" val="142337303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'Sex'</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'female'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'Zara'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"Values : "</a:t>
            </a:r>
            <a:r>
              <a:rPr lang="en-US" sz="3200" b="1" dirty="0">
                <a:solidFill>
                  <a:srgbClr val="000080"/>
                </a:solidFill>
                <a:highlight>
                  <a:srgbClr val="FFFFFF"/>
                </a:highlight>
              </a:rPr>
              <a:t>,</a:t>
            </a:r>
            <a:r>
              <a:rPr lang="en-US" sz="3200" dirty="0">
                <a:solidFill>
                  <a:srgbClr val="000000"/>
                </a:solidFill>
                <a:highlight>
                  <a:srgbClr val="FFFFFF"/>
                </a:highlight>
              </a:rPr>
              <a:t> list</a:t>
            </a:r>
            <a:r>
              <a:rPr lang="en-US" sz="3200" b="1" dirty="0">
                <a:solidFill>
                  <a:srgbClr val="000080"/>
                </a:solidFill>
                <a:highlight>
                  <a:srgbClr val="FFFFFF"/>
                </a:highlight>
              </a:rPr>
              <a:t>(</a:t>
            </a:r>
            <a:r>
              <a:rPr lang="en-US" sz="3200" dirty="0" err="1">
                <a:solidFill>
                  <a:srgbClr val="000000"/>
                </a:solidFill>
                <a:highlight>
                  <a:srgbClr val="FFFFFF"/>
                </a:highlight>
              </a:rPr>
              <a:t>dict</a:t>
            </a:r>
            <a:r>
              <a:rPr lang="en-US" sz="3200" b="1" dirty="0" err="1">
                <a:solidFill>
                  <a:srgbClr val="000080"/>
                </a:solidFill>
                <a:highlight>
                  <a:srgbClr val="FFFFFF"/>
                </a:highlight>
              </a:rPr>
              <a:t>.</a:t>
            </a:r>
            <a:r>
              <a:rPr lang="en-US" sz="3200" dirty="0" err="1">
                <a:solidFill>
                  <a:srgbClr val="000000"/>
                </a:solidFill>
                <a:highlight>
                  <a:srgbClr val="FFFFFF"/>
                </a:highlight>
              </a:rPr>
              <a:t>values</a:t>
            </a:r>
            <a:r>
              <a:rPr lang="en-US" sz="3200" b="1" dirty="0" smtClean="0">
                <a:solidFill>
                  <a:srgbClr val="000080"/>
                </a:solidFill>
                <a:highlight>
                  <a:srgbClr val="FFFFFF"/>
                </a:highlight>
              </a:rPr>
              <a:t>()))</a:t>
            </a:r>
          </a:p>
          <a:p>
            <a:pPr marL="0" indent="0">
              <a:buNone/>
            </a:pPr>
            <a:r>
              <a:rPr lang="en-US" dirty="0"/>
              <a:t>Values :  ['female', 7, 'Zara']</a:t>
            </a:r>
          </a:p>
        </p:txBody>
      </p:sp>
    </p:spTree>
    <p:extLst>
      <p:ext uri="{BB962C8B-B14F-4D97-AF65-F5344CB8AC3E}">
        <p14:creationId xmlns:p14="http://schemas.microsoft.com/office/powerpoint/2010/main" val="271620528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IN" dirty="0" smtClean="0"/>
              <a:t>Text and CSV Files</a:t>
            </a:r>
            <a:endParaRPr lang="en-US" dirty="0"/>
          </a:p>
        </p:txBody>
      </p:sp>
    </p:spTree>
    <p:extLst>
      <p:ext uri="{BB962C8B-B14F-4D97-AF65-F5344CB8AC3E}">
        <p14:creationId xmlns:p14="http://schemas.microsoft.com/office/powerpoint/2010/main" val="22417549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Reading and Writing Files in </a:t>
            </a:r>
            <a:r>
              <a:rPr lang="en-US" dirty="0" smtClean="0"/>
              <a:t>Python</a:t>
            </a:r>
            <a:endParaRPr lang="en-US" dirty="0"/>
          </a:p>
        </p:txBody>
      </p:sp>
      <p:sp>
        <p:nvSpPr>
          <p:cNvPr id="5" name="Content Placeholder 4"/>
          <p:cNvSpPr>
            <a:spLocks noGrp="1"/>
          </p:cNvSpPr>
          <p:nvPr>
            <p:ph sz="quarter" idx="1"/>
          </p:nvPr>
        </p:nvSpPr>
        <p:spPr/>
        <p:txBody>
          <a:bodyPr/>
          <a:lstStyle/>
          <a:p>
            <a:r>
              <a:rPr lang="en-IN" dirty="0" smtClean="0"/>
              <a:t>Opening a file in “read” mode</a:t>
            </a:r>
          </a:p>
          <a:p>
            <a:pPr marL="0" indent="0">
              <a:buNone/>
            </a:pPr>
            <a:r>
              <a:rPr lang="en-US" sz="3200" dirty="0" err="1">
                <a:solidFill>
                  <a:srgbClr val="000000"/>
                </a:solidFill>
                <a:highlight>
                  <a:srgbClr val="FFFFFF"/>
                </a:highlight>
              </a:rPr>
              <a:t>fobj</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open</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poem.txt"</a:t>
            </a:r>
            <a:r>
              <a:rPr lang="en-US" sz="3200" b="1" dirty="0" err="1">
                <a:solidFill>
                  <a:srgbClr val="000080"/>
                </a:solidFill>
                <a:highlight>
                  <a:srgbClr val="FFFFFF"/>
                </a:highlight>
              </a:rPr>
              <a:t>,</a:t>
            </a:r>
            <a:r>
              <a:rPr lang="en-US" sz="3200" dirty="0" err="1">
                <a:solidFill>
                  <a:srgbClr val="808080"/>
                </a:solidFill>
                <a:highlight>
                  <a:srgbClr val="FFFFFF"/>
                </a:highlight>
              </a:rPr>
              <a:t>"r</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8000"/>
                </a:solidFill>
                <a:highlight>
                  <a:srgbClr val="FFFFFF"/>
                </a:highlight>
              </a:rPr>
              <a:t>#read is the default mode</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for</a:t>
            </a:r>
            <a:r>
              <a:rPr lang="en-US" sz="3200" dirty="0">
                <a:solidFill>
                  <a:srgbClr val="000000"/>
                </a:solidFill>
                <a:highlight>
                  <a:srgbClr val="FFFFFF"/>
                </a:highlight>
              </a:rPr>
              <a:t> line </a:t>
            </a:r>
            <a:r>
              <a:rPr lang="en-US" sz="3200" b="1" dirty="0">
                <a:solidFill>
                  <a:srgbClr val="0000FF"/>
                </a:solidFill>
                <a:highlight>
                  <a:srgbClr val="FFFFFF"/>
                </a:highlight>
              </a:rPr>
              <a:t>in</a:t>
            </a:r>
            <a:r>
              <a:rPr lang="en-US" sz="3200" dirty="0">
                <a:solidFill>
                  <a:srgbClr val="000000"/>
                </a:solidFill>
                <a:highlight>
                  <a:srgbClr val="FFFFFF"/>
                </a:highlight>
              </a:rPr>
              <a:t> </a:t>
            </a:r>
            <a:r>
              <a:rPr lang="en-US" sz="3200" dirty="0" err="1">
                <a:solidFill>
                  <a:srgbClr val="000000"/>
                </a:solidFill>
                <a:highlight>
                  <a:srgbClr val="FFFFFF"/>
                </a:highlight>
              </a:rPr>
              <a:t>fobj</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line</a:t>
            </a:r>
            <a:r>
              <a:rPr lang="en-US" sz="3200" b="1" dirty="0" err="1">
                <a:solidFill>
                  <a:srgbClr val="000080"/>
                </a:solidFill>
                <a:highlight>
                  <a:srgbClr val="FFFFFF"/>
                </a:highlight>
              </a:rPr>
              <a:t>.</a:t>
            </a:r>
            <a:r>
              <a:rPr lang="en-US" sz="3200" dirty="0" err="1">
                <a:solidFill>
                  <a:srgbClr val="000000"/>
                </a:solidFill>
                <a:highlight>
                  <a:srgbClr val="FFFFFF"/>
                </a:highlight>
              </a:rPr>
              <a:t>rstrip</a:t>
            </a:r>
            <a:r>
              <a:rPr lang="en-US" sz="3200" b="1" dirty="0">
                <a:solidFill>
                  <a:srgbClr val="000080"/>
                </a:solidFill>
                <a:highlight>
                  <a:srgbClr val="FFFFFF"/>
                </a:highlight>
              </a:rPr>
              <a:t>())</a:t>
            </a:r>
            <a:r>
              <a:rPr lang="en-US" sz="3200" dirty="0">
                <a:solidFill>
                  <a:srgbClr val="008000"/>
                </a:solidFill>
                <a:highlight>
                  <a:srgbClr val="FFFFFF"/>
                </a:highlight>
              </a:rPr>
              <a:t>#to strip trailing white spaces including new line</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fobj</a:t>
            </a:r>
            <a:r>
              <a:rPr lang="en-US" sz="3200" b="1" dirty="0" err="1">
                <a:solidFill>
                  <a:srgbClr val="000080"/>
                </a:solidFill>
                <a:highlight>
                  <a:srgbClr val="FFFFFF"/>
                </a:highlight>
              </a:rPr>
              <a:t>.</a:t>
            </a:r>
            <a:r>
              <a:rPr lang="en-US" sz="3200" dirty="0" err="1">
                <a:solidFill>
                  <a:srgbClr val="000000"/>
                </a:solidFill>
                <a:highlight>
                  <a:srgbClr val="FFFFFF"/>
                </a:highlight>
              </a:rPr>
              <a:t>close</a:t>
            </a:r>
            <a:r>
              <a:rPr lang="en-US" sz="3200" b="1" dirty="0" smtClean="0">
                <a:solidFill>
                  <a:srgbClr val="000080"/>
                </a:solidFill>
                <a:highlight>
                  <a:srgbClr val="FFFFFF"/>
                </a:highlight>
              </a:rPr>
              <a:t>()</a:t>
            </a:r>
          </a:p>
          <a:p>
            <a:pPr marL="0" indent="0">
              <a:buNone/>
            </a:pPr>
            <a:r>
              <a:rPr lang="en-US" dirty="0"/>
              <a:t>Roses are red, sky is blue</a:t>
            </a:r>
          </a:p>
          <a:p>
            <a:pPr marL="0" indent="0">
              <a:buNone/>
            </a:pPr>
            <a:r>
              <a:rPr lang="en-US" dirty="0"/>
              <a:t>Sugar is sweet, and so are you</a:t>
            </a:r>
          </a:p>
        </p:txBody>
      </p:sp>
    </p:spTree>
    <p:extLst>
      <p:ext uri="{BB962C8B-B14F-4D97-AF65-F5344CB8AC3E}">
        <p14:creationId xmlns:p14="http://schemas.microsoft.com/office/powerpoint/2010/main" val="4175301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716402" y="391885"/>
            <a:ext cx="6096000" cy="6196568"/>
          </a:xfrm>
          <a:prstGeom prst="rect">
            <a:avLst/>
          </a:prstGeom>
          <a:solidFill>
            <a:srgbClr val="DDFFDD"/>
          </a:solidFill>
        </p:spPr>
        <p:txBody>
          <a:bodyPr>
            <a:spAutoFit/>
          </a:bodyPr>
          <a:lstStyle/>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endParaRPr>
          </a:p>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print("%#5X"% (47))</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0X2F</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print("%5X"% (47))</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2F</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print("%#5.4X"% (47))</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0X002F</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print("%#5o"% (25))</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0o31</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print("%+d"% (42))</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+42</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print("% d"% (42))</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42</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print("%+2d"% (42))</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+42</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print("% 2d"% (42))</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42</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ts val="1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print("%2d"% (42))</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ts val="1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42</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916700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Writing to a file</a:t>
            </a:r>
            <a:endParaRPr lang="en-US" dirty="0"/>
          </a:p>
        </p:txBody>
      </p:sp>
      <p:sp>
        <p:nvSpPr>
          <p:cNvPr id="3" name="Content Placeholder 2"/>
          <p:cNvSpPr>
            <a:spLocks noGrp="1"/>
          </p:cNvSpPr>
          <p:nvPr>
            <p:ph sz="quarter" idx="1"/>
          </p:nvPr>
        </p:nvSpPr>
        <p:spPr/>
        <p:txBody>
          <a:bodyPr/>
          <a:lstStyle/>
          <a:p>
            <a:pPr marL="0" indent="0">
              <a:buNone/>
            </a:pPr>
            <a:r>
              <a:rPr lang="en-US" sz="3200" dirty="0" err="1">
                <a:solidFill>
                  <a:srgbClr val="000000"/>
                </a:solidFill>
                <a:highlight>
                  <a:srgbClr val="FFFFFF"/>
                </a:highlight>
              </a:rPr>
              <a:t>fh</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open</a:t>
            </a:r>
            <a:r>
              <a:rPr lang="en-US" sz="3200" b="1" dirty="0">
                <a:solidFill>
                  <a:srgbClr val="000080"/>
                </a:solidFill>
                <a:highlight>
                  <a:srgbClr val="FFFFFF"/>
                </a:highlight>
              </a:rPr>
              <a:t>(</a:t>
            </a:r>
            <a:r>
              <a:rPr lang="en-US" sz="3200" dirty="0">
                <a:solidFill>
                  <a:srgbClr val="808080"/>
                </a:solidFill>
                <a:highlight>
                  <a:srgbClr val="FFFFFF"/>
                </a:highlight>
              </a:rPr>
              <a:t>"example.txt"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"w"</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fh</a:t>
            </a:r>
            <a:r>
              <a:rPr lang="en-US" sz="3200" b="1" dirty="0" err="1">
                <a:solidFill>
                  <a:srgbClr val="000080"/>
                </a:solidFill>
                <a:highlight>
                  <a:srgbClr val="FFFFFF"/>
                </a:highlight>
              </a:rPr>
              <a:t>.</a:t>
            </a:r>
            <a:r>
              <a:rPr lang="en-US" sz="3200" dirty="0" err="1">
                <a:solidFill>
                  <a:srgbClr val="000000"/>
                </a:solidFill>
                <a:highlight>
                  <a:srgbClr val="FFFFFF"/>
                </a:highlight>
              </a:rPr>
              <a:t>write</a:t>
            </a:r>
            <a:r>
              <a:rPr lang="en-US" sz="3200" b="1" dirty="0">
                <a:solidFill>
                  <a:srgbClr val="000080"/>
                </a:solidFill>
                <a:highlight>
                  <a:srgbClr val="FFFFFF"/>
                </a:highlight>
              </a:rPr>
              <a:t>(</a:t>
            </a:r>
            <a:r>
              <a:rPr lang="en-US" sz="3200" dirty="0">
                <a:solidFill>
                  <a:srgbClr val="808080"/>
                </a:solidFill>
                <a:highlight>
                  <a:srgbClr val="FFFFFF"/>
                </a:highlight>
              </a:rPr>
              <a:t>"To write or not to write\</a:t>
            </a:r>
            <a:r>
              <a:rPr lang="en-US" sz="3200" dirty="0" err="1">
                <a:solidFill>
                  <a:srgbClr val="808080"/>
                </a:solidFill>
                <a:highlight>
                  <a:srgbClr val="FFFFFF"/>
                </a:highlight>
              </a:rPr>
              <a:t>nthat</a:t>
            </a:r>
            <a:r>
              <a:rPr lang="en-US" sz="3200" dirty="0">
                <a:solidFill>
                  <a:srgbClr val="808080"/>
                </a:solidFill>
                <a:highlight>
                  <a:srgbClr val="FFFFFF"/>
                </a:highlight>
              </a:rPr>
              <a:t> is the question!\n"</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fh</a:t>
            </a:r>
            <a:r>
              <a:rPr lang="en-US" sz="3200" b="1" dirty="0" err="1">
                <a:solidFill>
                  <a:srgbClr val="000080"/>
                </a:solidFill>
                <a:highlight>
                  <a:srgbClr val="FFFFFF"/>
                </a:highlight>
              </a:rPr>
              <a:t>.</a:t>
            </a:r>
            <a:r>
              <a:rPr lang="en-US" sz="3200" dirty="0" err="1">
                <a:solidFill>
                  <a:srgbClr val="000000"/>
                </a:solidFill>
                <a:highlight>
                  <a:srgbClr val="FFFFFF"/>
                </a:highlight>
              </a:rPr>
              <a:t>close</a:t>
            </a:r>
            <a:r>
              <a:rPr lang="en-US" sz="3200" b="1" dirty="0">
                <a:solidFill>
                  <a:srgbClr val="000080"/>
                </a:solidFill>
                <a:highlight>
                  <a:srgbClr val="FFFFFF"/>
                </a:highlight>
              </a:rPr>
              <a:t>()</a:t>
            </a:r>
            <a:r>
              <a:rPr lang="en-US" sz="3200" dirty="0">
                <a:solidFill>
                  <a:srgbClr val="008000"/>
                </a:solidFill>
                <a:highlight>
                  <a:srgbClr val="FFFFFF"/>
                </a:highlight>
              </a:rPr>
              <a:t>#always remember to close once you are done </a:t>
            </a:r>
            <a:r>
              <a:rPr lang="en-US" sz="3200" dirty="0" smtClean="0">
                <a:solidFill>
                  <a:srgbClr val="008000"/>
                </a:solidFill>
                <a:highlight>
                  <a:srgbClr val="FFFFFF"/>
                </a:highlight>
              </a:rPr>
              <a:t>writing</a:t>
            </a:r>
          </a:p>
          <a:p>
            <a:r>
              <a:rPr lang="en-IN" sz="3200" dirty="0" smtClean="0">
                <a:highlight>
                  <a:srgbClr val="FFFFFF"/>
                </a:highlight>
              </a:rPr>
              <a:t>Even better would be</a:t>
            </a:r>
            <a:endParaRPr lang="en-IN" sz="3200" dirty="0">
              <a:highlight>
                <a:srgbClr val="FFFFFF"/>
              </a:highlight>
            </a:endParaRPr>
          </a:p>
          <a:p>
            <a:pPr marL="0" indent="0">
              <a:buNone/>
            </a:pPr>
            <a:r>
              <a:rPr lang="en-US" sz="3200" b="1" dirty="0">
                <a:solidFill>
                  <a:srgbClr val="0000FF"/>
                </a:solidFill>
                <a:highlight>
                  <a:srgbClr val="FFFFFF"/>
                </a:highlight>
              </a:rPr>
              <a:t>with</a:t>
            </a:r>
            <a:r>
              <a:rPr lang="en-US" sz="3200" dirty="0">
                <a:solidFill>
                  <a:srgbClr val="000000"/>
                </a:solidFill>
                <a:highlight>
                  <a:srgbClr val="FFFFFF"/>
                </a:highlight>
              </a:rPr>
              <a:t> open</a:t>
            </a:r>
            <a:r>
              <a:rPr lang="en-US" sz="3200" b="1" dirty="0">
                <a:solidFill>
                  <a:srgbClr val="000080"/>
                </a:solidFill>
                <a:highlight>
                  <a:srgbClr val="FFFFFF"/>
                </a:highlight>
              </a:rPr>
              <a:t>(</a:t>
            </a:r>
            <a:r>
              <a:rPr lang="en-US" sz="3200" dirty="0">
                <a:solidFill>
                  <a:srgbClr val="808080"/>
                </a:solidFill>
                <a:highlight>
                  <a:srgbClr val="FFFFFF"/>
                </a:highlight>
              </a:rPr>
              <a:t>"example.txt"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"w"</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FF"/>
                </a:solidFill>
                <a:highlight>
                  <a:srgbClr val="FFFFFF"/>
                </a:highlight>
              </a:rPr>
              <a:t>as</a:t>
            </a:r>
            <a:r>
              <a:rPr lang="en-US" sz="3200" dirty="0">
                <a:solidFill>
                  <a:srgbClr val="000000"/>
                </a:solidFill>
                <a:highlight>
                  <a:srgbClr val="FFFFFF"/>
                </a:highlight>
              </a:rPr>
              <a:t> </a:t>
            </a:r>
            <a:r>
              <a:rPr lang="en-US" sz="3200" dirty="0" err="1">
                <a:solidFill>
                  <a:srgbClr val="000000"/>
                </a:solidFill>
                <a:highlight>
                  <a:srgbClr val="FFFFFF"/>
                </a:highlight>
              </a:rPr>
              <a:t>fh</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err="1">
                <a:solidFill>
                  <a:srgbClr val="000000"/>
                </a:solidFill>
                <a:highlight>
                  <a:srgbClr val="FFFFFF"/>
                </a:highlight>
              </a:rPr>
              <a:t>fh</a:t>
            </a:r>
            <a:r>
              <a:rPr lang="en-US" sz="3200" b="1" dirty="0" err="1">
                <a:solidFill>
                  <a:srgbClr val="000080"/>
                </a:solidFill>
                <a:highlight>
                  <a:srgbClr val="FFFFFF"/>
                </a:highlight>
              </a:rPr>
              <a:t>.</a:t>
            </a:r>
            <a:r>
              <a:rPr lang="en-US" sz="3200" dirty="0" err="1">
                <a:solidFill>
                  <a:srgbClr val="000000"/>
                </a:solidFill>
                <a:highlight>
                  <a:srgbClr val="FFFFFF"/>
                </a:highlight>
              </a:rPr>
              <a:t>write</a:t>
            </a:r>
            <a:r>
              <a:rPr lang="en-US" sz="3200" b="1" dirty="0">
                <a:solidFill>
                  <a:srgbClr val="000080"/>
                </a:solidFill>
                <a:highlight>
                  <a:srgbClr val="FFFFFF"/>
                </a:highlight>
              </a:rPr>
              <a:t>(</a:t>
            </a:r>
            <a:r>
              <a:rPr lang="en-US" sz="3200" dirty="0">
                <a:solidFill>
                  <a:srgbClr val="808080"/>
                </a:solidFill>
                <a:highlight>
                  <a:srgbClr val="FFFFFF"/>
                </a:highlight>
              </a:rPr>
              <a:t>"To write or not to write\</a:t>
            </a:r>
            <a:r>
              <a:rPr lang="en-US" sz="3200" dirty="0" err="1">
                <a:solidFill>
                  <a:srgbClr val="808080"/>
                </a:solidFill>
                <a:highlight>
                  <a:srgbClr val="FFFFFF"/>
                </a:highlight>
              </a:rPr>
              <a:t>nthat</a:t>
            </a:r>
            <a:r>
              <a:rPr lang="en-US" sz="3200" dirty="0">
                <a:solidFill>
                  <a:srgbClr val="808080"/>
                </a:solidFill>
                <a:highlight>
                  <a:srgbClr val="FFFFFF"/>
                </a:highlight>
              </a:rPr>
              <a:t> is the question!\n"</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#exit from with block automatically closes the file</a:t>
            </a:r>
            <a:endParaRPr lang="en-US" dirty="0"/>
          </a:p>
        </p:txBody>
      </p:sp>
    </p:spTree>
    <p:extLst>
      <p:ext uri="{BB962C8B-B14F-4D97-AF65-F5344CB8AC3E}">
        <p14:creationId xmlns:p14="http://schemas.microsoft.com/office/powerpoint/2010/main" val="408014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IN" dirty="0" smtClean="0"/>
              <a:t>The file read example can be also be rewritten as:</a:t>
            </a:r>
          </a:p>
          <a:p>
            <a:pPr marL="0" indent="0">
              <a:buNone/>
            </a:pPr>
            <a:r>
              <a:rPr lang="en-US" sz="3200" b="1" dirty="0">
                <a:solidFill>
                  <a:srgbClr val="0000FF"/>
                </a:solidFill>
                <a:highlight>
                  <a:srgbClr val="FFFFFF"/>
                </a:highlight>
              </a:rPr>
              <a:t>with</a:t>
            </a:r>
            <a:r>
              <a:rPr lang="en-US" sz="3200" dirty="0">
                <a:solidFill>
                  <a:srgbClr val="000000"/>
                </a:solidFill>
                <a:highlight>
                  <a:srgbClr val="FFFFFF"/>
                </a:highlight>
              </a:rPr>
              <a:t> open</a:t>
            </a:r>
            <a:r>
              <a:rPr lang="en-US" sz="3200" b="1" dirty="0" smtClean="0">
                <a:solidFill>
                  <a:srgbClr val="000080"/>
                </a:solidFill>
                <a:highlight>
                  <a:srgbClr val="FFFFFF"/>
                </a:highlight>
              </a:rPr>
              <a:t>(</a:t>
            </a:r>
            <a:r>
              <a:rPr lang="en-US" sz="3200" dirty="0" smtClean="0">
                <a:solidFill>
                  <a:srgbClr val="808080"/>
                </a:solidFill>
                <a:highlight>
                  <a:srgbClr val="FFFFFF"/>
                </a:highlight>
              </a:rPr>
              <a:t>“poem.txt</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FF"/>
                </a:solidFill>
                <a:highlight>
                  <a:srgbClr val="FFFFFF"/>
                </a:highlight>
              </a:rPr>
              <a:t>as</a:t>
            </a:r>
            <a:r>
              <a:rPr lang="en-US" sz="3200" dirty="0">
                <a:solidFill>
                  <a:srgbClr val="000000"/>
                </a:solidFill>
                <a:highlight>
                  <a:srgbClr val="FFFFFF"/>
                </a:highlight>
              </a:rPr>
              <a:t> </a:t>
            </a:r>
            <a:r>
              <a:rPr lang="en-US" sz="3200" dirty="0" err="1">
                <a:solidFill>
                  <a:srgbClr val="000000"/>
                </a:solidFill>
                <a:highlight>
                  <a:srgbClr val="FFFFFF"/>
                </a:highlight>
              </a:rPr>
              <a:t>fobj</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for</a:t>
            </a:r>
            <a:r>
              <a:rPr lang="en-US" sz="3200" dirty="0">
                <a:solidFill>
                  <a:srgbClr val="000000"/>
                </a:solidFill>
                <a:highlight>
                  <a:srgbClr val="FFFFFF"/>
                </a:highlight>
              </a:rPr>
              <a:t> line </a:t>
            </a:r>
            <a:r>
              <a:rPr lang="en-US" sz="3200" b="1" dirty="0">
                <a:solidFill>
                  <a:srgbClr val="0000FF"/>
                </a:solidFill>
                <a:highlight>
                  <a:srgbClr val="FFFFFF"/>
                </a:highlight>
              </a:rPr>
              <a:t>in</a:t>
            </a:r>
            <a:r>
              <a:rPr lang="en-US" sz="3200" dirty="0">
                <a:solidFill>
                  <a:srgbClr val="000000"/>
                </a:solidFill>
                <a:highlight>
                  <a:srgbClr val="FFFFFF"/>
                </a:highlight>
              </a:rPr>
              <a:t> </a:t>
            </a:r>
            <a:r>
              <a:rPr lang="en-US" sz="3200" dirty="0" err="1">
                <a:solidFill>
                  <a:srgbClr val="000000"/>
                </a:solidFill>
                <a:highlight>
                  <a:srgbClr val="FFFFFF"/>
                </a:highlight>
              </a:rPr>
              <a:t>fobj</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line</a:t>
            </a:r>
            <a:r>
              <a:rPr lang="en-US" sz="3200" b="1" dirty="0" err="1">
                <a:solidFill>
                  <a:srgbClr val="000080"/>
                </a:solidFill>
                <a:highlight>
                  <a:srgbClr val="FFFFFF"/>
                </a:highlight>
              </a:rPr>
              <a:t>.</a:t>
            </a:r>
            <a:r>
              <a:rPr lang="en-US" sz="3200" dirty="0" err="1">
                <a:solidFill>
                  <a:srgbClr val="000000"/>
                </a:solidFill>
                <a:highlight>
                  <a:srgbClr val="FFFFFF"/>
                </a:highlight>
              </a:rPr>
              <a:t>rstrip</a:t>
            </a:r>
            <a:r>
              <a:rPr lang="en-US" sz="3200" b="1" dirty="0">
                <a:solidFill>
                  <a:srgbClr val="000080"/>
                </a:solidFill>
                <a:highlight>
                  <a:srgbClr val="FFFFFF"/>
                </a:highlight>
              </a:rPr>
              <a:t>())</a:t>
            </a:r>
            <a:endParaRPr lang="en-US" dirty="0"/>
          </a:p>
        </p:txBody>
      </p:sp>
    </p:spTree>
    <p:extLst>
      <p:ext uri="{BB962C8B-B14F-4D97-AF65-F5344CB8AC3E}">
        <p14:creationId xmlns:p14="http://schemas.microsoft.com/office/powerpoint/2010/main" val="122710572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Simultaneous Read and Write</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sz="3200" dirty="0" err="1">
                <a:solidFill>
                  <a:srgbClr val="000000"/>
                </a:solidFill>
                <a:highlight>
                  <a:srgbClr val="FFFFFF"/>
                </a:highlight>
              </a:rPr>
              <a:t>fobj_in</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open</a:t>
            </a:r>
            <a:r>
              <a:rPr lang="en-US" sz="3200" b="1" dirty="0">
                <a:solidFill>
                  <a:srgbClr val="000080"/>
                </a:solidFill>
                <a:highlight>
                  <a:srgbClr val="FFFFFF"/>
                </a:highlight>
              </a:rPr>
              <a:t>(</a:t>
            </a:r>
            <a:r>
              <a:rPr lang="en-US" sz="3200" dirty="0">
                <a:solidFill>
                  <a:srgbClr val="808080"/>
                </a:solidFill>
                <a:highlight>
                  <a:srgbClr val="FFFFFF"/>
                </a:highlight>
              </a:rPr>
              <a:t>"poem.txt"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fobj_out </a:t>
            </a:r>
            <a:r>
              <a:rPr lang="en-US" sz="3200" b="1" dirty="0">
                <a:solidFill>
                  <a:srgbClr val="000080"/>
                </a:solidFill>
                <a:highlight>
                  <a:srgbClr val="FFFFFF"/>
                </a:highlight>
              </a:rPr>
              <a:t>=</a:t>
            </a:r>
            <a:r>
              <a:rPr lang="en-US" sz="3200" dirty="0">
                <a:solidFill>
                  <a:srgbClr val="000000"/>
                </a:solidFill>
                <a:highlight>
                  <a:srgbClr val="FFFFFF"/>
                </a:highlight>
              </a:rPr>
              <a:t> open</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poem_copy.txt"</a:t>
            </a:r>
            <a:r>
              <a:rPr lang="en-US" sz="3200" b="1" dirty="0" err="1">
                <a:solidFill>
                  <a:srgbClr val="000080"/>
                </a:solidFill>
                <a:highlight>
                  <a:srgbClr val="FFFFFF"/>
                </a:highlight>
              </a:rPr>
              <a:t>,</a:t>
            </a:r>
            <a:r>
              <a:rPr lang="en-US" sz="3200" dirty="0" err="1">
                <a:solidFill>
                  <a:srgbClr val="808080"/>
                </a:solidFill>
                <a:highlight>
                  <a:srgbClr val="FFFFFF"/>
                </a:highlight>
              </a:rPr>
              <a:t>"w</a:t>
            </a:r>
            <a:r>
              <a:rPr lang="en-US" sz="3200" dirty="0">
                <a:solidFill>
                  <a:srgbClr val="808080"/>
                </a:solidFill>
                <a:highlight>
                  <a:srgbClr val="FFFFFF"/>
                </a:highlight>
              </a:rPr>
              <a: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i</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1</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for</a:t>
            </a:r>
            <a:r>
              <a:rPr lang="en-US" sz="3200" dirty="0">
                <a:solidFill>
                  <a:srgbClr val="000000"/>
                </a:solidFill>
                <a:highlight>
                  <a:srgbClr val="FFFFFF"/>
                </a:highlight>
              </a:rPr>
              <a:t> line </a:t>
            </a:r>
            <a:r>
              <a:rPr lang="en-US" sz="3200" b="1" dirty="0">
                <a:solidFill>
                  <a:srgbClr val="0000FF"/>
                </a:solidFill>
                <a:highlight>
                  <a:srgbClr val="FFFFFF"/>
                </a:highlight>
              </a:rPr>
              <a:t>in</a:t>
            </a:r>
            <a:r>
              <a:rPr lang="en-US" sz="3200" dirty="0">
                <a:solidFill>
                  <a:srgbClr val="000000"/>
                </a:solidFill>
                <a:highlight>
                  <a:srgbClr val="FFFFFF"/>
                </a:highlight>
              </a:rPr>
              <a:t> </a:t>
            </a:r>
            <a:r>
              <a:rPr lang="en-US" sz="3200" dirty="0" err="1">
                <a:solidFill>
                  <a:srgbClr val="000000"/>
                </a:solidFill>
                <a:highlight>
                  <a:srgbClr val="FFFFFF"/>
                </a:highlight>
              </a:rPr>
              <a:t>fobj_in</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line</a:t>
            </a:r>
            <a:r>
              <a:rPr lang="en-US" sz="3200" b="1" dirty="0" err="1">
                <a:solidFill>
                  <a:srgbClr val="000080"/>
                </a:solidFill>
                <a:highlight>
                  <a:srgbClr val="FFFFFF"/>
                </a:highlight>
              </a:rPr>
              <a:t>.</a:t>
            </a:r>
            <a:r>
              <a:rPr lang="en-US" sz="3200" dirty="0" err="1">
                <a:solidFill>
                  <a:srgbClr val="000000"/>
                </a:solidFill>
                <a:highlight>
                  <a:srgbClr val="FFFFFF"/>
                </a:highlight>
              </a:rPr>
              <a:t>rstrip</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fobj_out</a:t>
            </a:r>
            <a:r>
              <a:rPr lang="en-US" sz="3200" b="1" dirty="0">
                <a:solidFill>
                  <a:srgbClr val="000080"/>
                </a:solidFill>
                <a:highlight>
                  <a:srgbClr val="FFFFFF"/>
                </a:highlight>
              </a:rPr>
              <a:t>.</a:t>
            </a:r>
            <a:r>
              <a:rPr lang="en-US" sz="3200" dirty="0">
                <a:solidFill>
                  <a:srgbClr val="000000"/>
                </a:solidFill>
                <a:highlight>
                  <a:srgbClr val="FFFFFF"/>
                </a:highlight>
              </a:rPr>
              <a:t>write</a:t>
            </a:r>
            <a:r>
              <a:rPr lang="en-US" sz="3200" b="1" dirty="0">
                <a:solidFill>
                  <a:srgbClr val="000080"/>
                </a:solidFill>
                <a:highlight>
                  <a:srgbClr val="FFFFFF"/>
                </a:highlight>
              </a:rPr>
              <a:t>(</a:t>
            </a:r>
            <a:r>
              <a:rPr lang="en-US" sz="3200" dirty="0" err="1">
                <a:solidFill>
                  <a:srgbClr val="000000"/>
                </a:solidFill>
                <a:highlight>
                  <a:srgbClr val="FFFFFF"/>
                </a:highlight>
              </a:rPr>
              <a:t>str</a:t>
            </a:r>
            <a:r>
              <a:rPr lang="en-US" sz="3200" b="1" dirty="0">
                <a:solidFill>
                  <a:srgbClr val="000080"/>
                </a:solidFill>
                <a:highlight>
                  <a:srgbClr val="FFFFFF"/>
                </a:highlight>
              </a:rPr>
              <a:t>(</a:t>
            </a:r>
            <a:r>
              <a:rPr lang="en-US" sz="3200" dirty="0" err="1">
                <a:solidFill>
                  <a:srgbClr val="000000"/>
                </a:solidFill>
                <a:highlight>
                  <a:srgbClr val="FFFFFF"/>
                </a:highlight>
              </a:rPr>
              <a:t>i</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 "</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line</a:t>
            </a:r>
            <a:r>
              <a:rPr lang="en-US" sz="3200" b="1" dirty="0">
                <a:solidFill>
                  <a:srgbClr val="000080"/>
                </a:solidFill>
                <a:highlight>
                  <a:srgbClr val="FFFFFF"/>
                </a:highlight>
              </a:rPr>
              <a:t>)</a:t>
            </a:r>
            <a:r>
              <a:rPr lang="en-US" sz="3200" dirty="0">
                <a:solidFill>
                  <a:srgbClr val="008000"/>
                </a:solidFill>
                <a:highlight>
                  <a:srgbClr val="FFFFFF"/>
                </a:highlight>
              </a:rPr>
              <a:t>#don't </a:t>
            </a:r>
            <a:r>
              <a:rPr lang="en-US" sz="3200" dirty="0" err="1">
                <a:solidFill>
                  <a:srgbClr val="008000"/>
                </a:solidFill>
                <a:highlight>
                  <a:srgbClr val="FFFFFF"/>
                </a:highlight>
              </a:rPr>
              <a:t>rstrip</a:t>
            </a:r>
            <a:r>
              <a:rPr lang="en-US" sz="3200" dirty="0">
                <a:solidFill>
                  <a:srgbClr val="008000"/>
                </a:solidFill>
                <a:highlight>
                  <a:srgbClr val="FFFFFF"/>
                </a:highlight>
              </a:rPr>
              <a:t> line while writing</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err="1">
                <a:solidFill>
                  <a:srgbClr val="000000"/>
                </a:solidFill>
                <a:highlight>
                  <a:srgbClr val="FFFFFF"/>
                </a:highlight>
              </a:rPr>
              <a:t>i</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i</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1</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fobj_in</a:t>
            </a:r>
            <a:r>
              <a:rPr lang="en-US" sz="3200" b="1" dirty="0" err="1">
                <a:solidFill>
                  <a:srgbClr val="000080"/>
                </a:solidFill>
                <a:highlight>
                  <a:srgbClr val="FFFFFF"/>
                </a:highlight>
              </a:rPr>
              <a:t>.</a:t>
            </a:r>
            <a:r>
              <a:rPr lang="en-US" sz="3200" dirty="0" err="1">
                <a:solidFill>
                  <a:srgbClr val="000000"/>
                </a:solidFill>
                <a:highlight>
                  <a:srgbClr val="FFFFFF"/>
                </a:highlight>
              </a:rPr>
              <a:t>close</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fobj_out</a:t>
            </a:r>
            <a:r>
              <a:rPr lang="en-US" sz="3200" b="1" dirty="0" err="1">
                <a:solidFill>
                  <a:srgbClr val="000080"/>
                </a:solidFill>
                <a:highlight>
                  <a:srgbClr val="FFFFFF"/>
                </a:highlight>
              </a:rPr>
              <a:t>.</a:t>
            </a:r>
            <a:r>
              <a:rPr lang="en-US" sz="3200" dirty="0" err="1">
                <a:solidFill>
                  <a:srgbClr val="000000"/>
                </a:solidFill>
                <a:highlight>
                  <a:srgbClr val="FFFFFF"/>
                </a:highlight>
              </a:rPr>
              <a:t>close</a:t>
            </a:r>
            <a:r>
              <a:rPr lang="en-US" sz="3200" b="1" dirty="0">
                <a:solidFill>
                  <a:srgbClr val="000080"/>
                </a:solidFill>
                <a:highlight>
                  <a:srgbClr val="FFFFFF"/>
                </a:highlight>
              </a:rPr>
              <a:t>()</a:t>
            </a:r>
            <a:endParaRPr lang="en-US" sz="3200" dirty="0">
              <a:solidFill>
                <a:srgbClr val="000000"/>
              </a:solidFill>
              <a:highlight>
                <a:srgbClr val="FFFFFF"/>
              </a:highlight>
            </a:endParaRPr>
          </a:p>
        </p:txBody>
      </p:sp>
    </p:spTree>
    <p:extLst>
      <p:ext uri="{BB962C8B-B14F-4D97-AF65-F5344CB8AC3E}">
        <p14:creationId xmlns:p14="http://schemas.microsoft.com/office/powerpoint/2010/main" val="193785558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IN" dirty="0" smtClean="0"/>
              <a:t>“w” removes all contents if the file exists</a:t>
            </a:r>
          </a:p>
          <a:p>
            <a:r>
              <a:rPr lang="en-US" dirty="0"/>
              <a:t>If you want to append something to an existing file, you have to use "a" instead of "w"</a:t>
            </a:r>
          </a:p>
          <a:p>
            <a:endParaRPr lang="en-US" dirty="0"/>
          </a:p>
        </p:txBody>
      </p:sp>
    </p:spTree>
    <p:extLst>
      <p:ext uri="{BB962C8B-B14F-4D97-AF65-F5344CB8AC3E}">
        <p14:creationId xmlns:p14="http://schemas.microsoft.com/office/powerpoint/2010/main" val="315361395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Reading in one </a:t>
            </a:r>
            <a:r>
              <a:rPr lang="en-US" dirty="0" smtClean="0"/>
              <a:t>go</a:t>
            </a:r>
            <a:endParaRPr lang="en-US" dirty="0"/>
          </a:p>
        </p:txBody>
      </p:sp>
      <p:sp>
        <p:nvSpPr>
          <p:cNvPr id="3" name="Content Placeholder 2"/>
          <p:cNvSpPr>
            <a:spLocks noGrp="1"/>
          </p:cNvSpPr>
          <p:nvPr>
            <p:ph sz="quarter" idx="1"/>
          </p:nvPr>
        </p:nvSpPr>
        <p:spPr/>
        <p:txBody>
          <a:bodyPr/>
          <a:lstStyle/>
          <a:p>
            <a:r>
              <a:rPr lang="en-IN" dirty="0" smtClean="0"/>
              <a:t>If the file is not too large it can be read in one go</a:t>
            </a:r>
          </a:p>
          <a:p>
            <a:pPr marL="0" indent="0">
              <a:buNone/>
            </a:pPr>
            <a:r>
              <a:rPr lang="en-US" sz="3200" dirty="0">
                <a:solidFill>
                  <a:srgbClr val="000000"/>
                </a:solidFill>
                <a:highlight>
                  <a:srgbClr val="FFFFFF"/>
                </a:highlight>
              </a:rPr>
              <a:t>poem </a:t>
            </a:r>
            <a:r>
              <a:rPr lang="en-US" sz="3200" b="1" dirty="0">
                <a:solidFill>
                  <a:srgbClr val="000080"/>
                </a:solidFill>
                <a:highlight>
                  <a:srgbClr val="FFFFFF"/>
                </a:highlight>
              </a:rPr>
              <a:t>=</a:t>
            </a:r>
            <a:r>
              <a:rPr lang="en-US" sz="3200" dirty="0">
                <a:solidFill>
                  <a:srgbClr val="000000"/>
                </a:solidFill>
                <a:highlight>
                  <a:srgbClr val="FFFFFF"/>
                </a:highlight>
              </a:rPr>
              <a:t> open</a:t>
            </a:r>
            <a:r>
              <a:rPr lang="en-US" sz="3200" b="1" dirty="0">
                <a:solidFill>
                  <a:srgbClr val="000080"/>
                </a:solidFill>
                <a:highlight>
                  <a:srgbClr val="FFFFFF"/>
                </a:highlight>
              </a:rPr>
              <a:t>(</a:t>
            </a:r>
            <a:r>
              <a:rPr lang="en-US" sz="3200" dirty="0">
                <a:solidFill>
                  <a:srgbClr val="808080"/>
                </a:solidFill>
                <a:highlight>
                  <a:srgbClr val="FFFFFF"/>
                </a:highlight>
              </a:rPr>
              <a:t>"poem.txt"</a:t>
            </a:r>
            <a:r>
              <a:rPr lang="en-US" sz="3200" b="1" dirty="0">
                <a:solidFill>
                  <a:srgbClr val="000080"/>
                </a:solidFill>
                <a:highlight>
                  <a:srgbClr val="FFFFFF"/>
                </a:highlight>
              </a:rPr>
              <a:t>).</a:t>
            </a:r>
            <a:r>
              <a:rPr lang="en-US" sz="3200" dirty="0" err="1">
                <a:solidFill>
                  <a:srgbClr val="000000"/>
                </a:solidFill>
                <a:highlight>
                  <a:srgbClr val="FFFFFF"/>
                </a:highlight>
              </a:rPr>
              <a:t>readlines</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poem</a:t>
            </a:r>
            <a:r>
              <a:rPr lang="en-US" sz="3200" b="1" dirty="0" smtClean="0">
                <a:solidFill>
                  <a:srgbClr val="000080"/>
                </a:solidFill>
                <a:highlight>
                  <a:srgbClr val="FFFFFF"/>
                </a:highlight>
              </a:rPr>
              <a:t>)</a:t>
            </a:r>
          </a:p>
          <a:p>
            <a:pPr marL="0" indent="0">
              <a:buNone/>
            </a:pPr>
            <a:r>
              <a:rPr lang="en-US" sz="3200" dirty="0">
                <a:solidFill>
                  <a:srgbClr val="000000"/>
                </a:solidFill>
                <a:highlight>
                  <a:srgbClr val="FFFFFF"/>
                </a:highlight>
              </a:rPr>
              <a:t>['Roses are red, sky is blue\n', 'Sugar is sweet, and so are you']</a:t>
            </a: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poem</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smtClean="0">
                <a:solidFill>
                  <a:srgbClr val="000080"/>
                </a:solidFill>
                <a:highlight>
                  <a:srgbClr val="FFFFFF"/>
                </a:highlight>
              </a:rPr>
              <a:t>])</a:t>
            </a:r>
          </a:p>
          <a:p>
            <a:pPr marL="0" indent="0">
              <a:buNone/>
            </a:pPr>
            <a:r>
              <a:rPr lang="en-US" dirty="0"/>
              <a:t>Sugar is sweet, and so are you</a:t>
            </a:r>
          </a:p>
        </p:txBody>
      </p:sp>
    </p:spTree>
    <p:extLst>
      <p:ext uri="{BB962C8B-B14F-4D97-AF65-F5344CB8AC3E}">
        <p14:creationId xmlns:p14="http://schemas.microsoft.com/office/powerpoint/2010/main" val="203163689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Reading from Keyboard</a:t>
            </a:r>
            <a:endParaRPr lang="en-US" dirty="0"/>
          </a:p>
        </p:txBody>
      </p:sp>
      <p:sp>
        <p:nvSpPr>
          <p:cNvPr id="3" name="Content Placeholder 2"/>
          <p:cNvSpPr>
            <a:spLocks noGrp="1"/>
          </p:cNvSpPr>
          <p:nvPr>
            <p:ph sz="quarter" idx="1"/>
          </p:nvPr>
        </p:nvSpPr>
        <p:spPr/>
        <p:txBody>
          <a:bodyPr/>
          <a:lstStyle/>
          <a:p>
            <a:pPr marL="0" indent="0">
              <a:buNone/>
            </a:pPr>
            <a:r>
              <a:rPr lang="en-US" sz="3200" dirty="0">
                <a:solidFill>
                  <a:srgbClr val="000000"/>
                </a:solidFill>
                <a:highlight>
                  <a:srgbClr val="FFFFFF"/>
                </a:highlight>
              </a:rPr>
              <a:t>x</a:t>
            </a:r>
            <a:r>
              <a:rPr lang="en-US" sz="3200" b="1" dirty="0">
                <a:solidFill>
                  <a:srgbClr val="000080"/>
                </a:solidFill>
                <a:highlight>
                  <a:srgbClr val="FFFFFF"/>
                </a:highlight>
              </a:rPr>
              <a:t>=</a:t>
            </a:r>
            <a:r>
              <a:rPr lang="en-US" sz="3200" dirty="0">
                <a:solidFill>
                  <a:srgbClr val="000000"/>
                </a:solidFill>
                <a:highlight>
                  <a:srgbClr val="FFFFFF"/>
                </a:highlight>
              </a:rPr>
              <a:t>input</a:t>
            </a:r>
            <a:r>
              <a:rPr lang="en-US" sz="3200" b="1" dirty="0">
                <a:solidFill>
                  <a:srgbClr val="000080"/>
                </a:solidFill>
                <a:highlight>
                  <a:srgbClr val="FFFFFF"/>
                </a:highlight>
              </a:rPr>
              <a:t>(</a:t>
            </a:r>
            <a:r>
              <a:rPr lang="en-US" sz="3200" dirty="0">
                <a:solidFill>
                  <a:srgbClr val="808080"/>
                </a:solidFill>
                <a:highlight>
                  <a:srgbClr val="FFFFFF"/>
                </a:highlight>
              </a:rPr>
              <a:t>"something</a:t>
            </a:r>
            <a:r>
              <a:rPr lang="en-US" sz="3200" dirty="0" smtClean="0">
                <a:solidFill>
                  <a:srgbClr val="808080"/>
                </a:solidFill>
                <a:highlight>
                  <a:srgbClr val="FFFFFF"/>
                </a:highlight>
              </a:rPr>
              <a:t>:"</a:t>
            </a:r>
            <a:r>
              <a:rPr lang="en-US" sz="3200" b="1" dirty="0" smtClean="0">
                <a:solidFill>
                  <a:srgbClr val="000080"/>
                </a:solidFill>
                <a:highlight>
                  <a:srgbClr val="FFFFFF"/>
                </a:highlight>
              </a:rPr>
              <a:t>)</a:t>
            </a:r>
          </a:p>
          <a:p>
            <a:pPr marL="0" indent="0">
              <a:buNone/>
            </a:pPr>
            <a:r>
              <a:rPr lang="en-US" sz="3200" dirty="0" err="1">
                <a:solidFill>
                  <a:srgbClr val="000000"/>
                </a:solidFill>
                <a:highlight>
                  <a:srgbClr val="FFFFFF"/>
                </a:highlight>
              </a:rPr>
              <a:t>something:hello</a:t>
            </a:r>
            <a:r>
              <a:rPr lang="en-US" sz="3200" dirty="0">
                <a:solidFill>
                  <a:srgbClr val="000000"/>
                </a:solidFill>
                <a:highlight>
                  <a:srgbClr val="FFFFFF"/>
                </a:highlight>
              </a:rPr>
              <a:t>, how are you?</a:t>
            </a: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x</a:t>
            </a:r>
            <a:r>
              <a:rPr lang="en-US" sz="3200" b="1" dirty="0" smtClean="0">
                <a:solidFill>
                  <a:srgbClr val="000080"/>
                </a:solidFill>
                <a:highlight>
                  <a:srgbClr val="FFFFFF"/>
                </a:highlight>
              </a:rPr>
              <a:t>)</a:t>
            </a:r>
          </a:p>
          <a:p>
            <a:pPr marL="0" indent="0">
              <a:buNone/>
            </a:pPr>
            <a:r>
              <a:rPr lang="en-US" sz="3200" dirty="0">
                <a:solidFill>
                  <a:srgbClr val="000000"/>
                </a:solidFill>
                <a:highlight>
                  <a:srgbClr val="FFFFFF"/>
                </a:highlight>
              </a:rPr>
              <a:t>hello, how are you?</a:t>
            </a: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type</a:t>
            </a:r>
            <a:r>
              <a:rPr lang="en-US" sz="3200" b="1" dirty="0">
                <a:solidFill>
                  <a:srgbClr val="000080"/>
                </a:solidFill>
                <a:highlight>
                  <a:srgbClr val="FFFFFF"/>
                </a:highlight>
              </a:rPr>
              <a:t>(</a:t>
            </a:r>
            <a:r>
              <a:rPr lang="en-US" sz="3200" dirty="0">
                <a:solidFill>
                  <a:srgbClr val="000000"/>
                </a:solidFill>
                <a:highlight>
                  <a:srgbClr val="FFFFFF"/>
                </a:highlight>
              </a:rPr>
              <a:t>x</a:t>
            </a:r>
            <a:r>
              <a:rPr lang="en-US" sz="3200" b="1" dirty="0">
                <a:solidFill>
                  <a:srgbClr val="000080"/>
                </a:solidFill>
                <a:highlight>
                  <a:srgbClr val="FFFFFF"/>
                </a:highlight>
              </a:rPr>
              <a:t>))</a:t>
            </a:r>
            <a:r>
              <a:rPr lang="en-US" sz="3200" dirty="0">
                <a:solidFill>
                  <a:srgbClr val="008000"/>
                </a:solidFill>
                <a:highlight>
                  <a:srgbClr val="FFFFFF"/>
                </a:highlight>
              </a:rPr>
              <a:t>#entered data is always treated as string</a:t>
            </a:r>
            <a:endParaRPr lang="en-US" sz="3200" dirty="0">
              <a:solidFill>
                <a:srgbClr val="000000"/>
              </a:solidFill>
              <a:highlight>
                <a:srgbClr val="FFFFFF"/>
              </a:highlight>
            </a:endParaRPr>
          </a:p>
          <a:p>
            <a:pPr marL="0" indent="0">
              <a:buNone/>
            </a:pPr>
            <a:r>
              <a:rPr lang="en-US" dirty="0" smtClean="0"/>
              <a:t>&lt;</a:t>
            </a:r>
            <a:r>
              <a:rPr lang="en-US" dirty="0"/>
              <a:t>class '</a:t>
            </a:r>
            <a:r>
              <a:rPr lang="en-US" dirty="0" err="1"/>
              <a:t>str</a:t>
            </a:r>
            <a:r>
              <a:rPr lang="en-US" dirty="0"/>
              <a:t>'&gt;</a:t>
            </a:r>
          </a:p>
        </p:txBody>
      </p:sp>
    </p:spTree>
    <p:extLst>
      <p:ext uri="{BB962C8B-B14F-4D97-AF65-F5344CB8AC3E}">
        <p14:creationId xmlns:p14="http://schemas.microsoft.com/office/powerpoint/2010/main" val="217077235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Handline</a:t>
            </a:r>
            <a:r>
              <a:rPr lang="en-IN" dirty="0" smtClean="0"/>
              <a:t> CSV files</a:t>
            </a:r>
            <a:endParaRPr lang="en-US" dirty="0"/>
          </a:p>
        </p:txBody>
      </p:sp>
      <p:sp>
        <p:nvSpPr>
          <p:cNvPr id="3" name="Content Placeholder 2"/>
          <p:cNvSpPr>
            <a:spLocks noGrp="1"/>
          </p:cNvSpPr>
          <p:nvPr>
            <p:ph sz="quarter" idx="1"/>
          </p:nvPr>
        </p:nvSpPr>
        <p:spPr/>
        <p:txBody>
          <a:bodyPr/>
          <a:lstStyle/>
          <a:p>
            <a:r>
              <a:rPr lang="en-IN" dirty="0" smtClean="0"/>
              <a:t>Comma Separated Values</a:t>
            </a:r>
          </a:p>
          <a:p>
            <a:pPr marL="0" indent="0">
              <a:buNone/>
            </a:pPr>
            <a:r>
              <a:rPr lang="en-IN" dirty="0"/>
              <a:t>1/2/2014,5,8,red</a:t>
            </a:r>
          </a:p>
          <a:p>
            <a:pPr marL="0" indent="0">
              <a:buNone/>
            </a:pPr>
            <a:r>
              <a:rPr lang="en-IN" dirty="0"/>
              <a:t>1/3/2014,5,2,green</a:t>
            </a:r>
          </a:p>
          <a:p>
            <a:pPr marL="0" indent="0">
              <a:buNone/>
            </a:pPr>
            <a:r>
              <a:rPr lang="en-IN" dirty="0"/>
              <a:t>1/4/2014,9,1,blue</a:t>
            </a:r>
            <a:endParaRPr lang="en-IN" dirty="0" smtClean="0"/>
          </a:p>
          <a:p>
            <a:r>
              <a:rPr lang="en-IN" dirty="0" smtClean="0"/>
              <a:t>Not just a comma, but anything (e.g., space, tab) can be a delimiter</a:t>
            </a:r>
          </a:p>
          <a:p>
            <a:r>
              <a:rPr lang="en-IN" dirty="0" smtClean="0"/>
              <a:t>Python has a separate module named csv for handling such files.</a:t>
            </a:r>
            <a:endParaRPr lang="en-US" dirty="0"/>
          </a:p>
        </p:txBody>
      </p:sp>
    </p:spTree>
    <p:extLst>
      <p:ext uri="{BB962C8B-B14F-4D97-AF65-F5344CB8AC3E}">
        <p14:creationId xmlns:p14="http://schemas.microsoft.com/office/powerpoint/2010/main" val="326264214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Reading CSV files</a:t>
            </a:r>
            <a:endParaRPr lang="en-US" dirty="0"/>
          </a:p>
        </p:txBody>
      </p:sp>
      <p:sp>
        <p:nvSpPr>
          <p:cNvPr id="3" name="Content Placeholder 2"/>
          <p:cNvSpPr>
            <a:spLocks noGrp="1"/>
          </p:cNvSpPr>
          <p:nvPr>
            <p:ph sz="quarter" idx="1"/>
          </p:nvPr>
        </p:nvSpPr>
        <p:spPr>
          <a:xfrm>
            <a:off x="816864" y="1600200"/>
            <a:ext cx="11375136" cy="5257800"/>
          </a:xfrm>
        </p:spPr>
        <p:txBody>
          <a:bodyPr>
            <a:normAutofit fontScale="77500" lnSpcReduction="20000"/>
          </a:bodyPr>
          <a:lstStyle/>
          <a:p>
            <a:pPr marL="514350" indent="-514350">
              <a:buFont typeface="+mj-lt"/>
              <a:buAutoNum type="arabicPeriod"/>
            </a:pPr>
            <a:r>
              <a:rPr lang="en-US" sz="3200" b="1" dirty="0">
                <a:solidFill>
                  <a:srgbClr val="0000FF"/>
                </a:solidFill>
                <a:highlight>
                  <a:srgbClr val="FFFFFF"/>
                </a:highlight>
              </a:rPr>
              <a:t>import</a:t>
            </a:r>
            <a:r>
              <a:rPr lang="en-US" sz="3200" dirty="0">
                <a:solidFill>
                  <a:srgbClr val="000000"/>
                </a:solidFill>
                <a:highlight>
                  <a:srgbClr val="FFFFFF"/>
                </a:highlight>
              </a:rPr>
              <a:t> csv</a:t>
            </a:r>
          </a:p>
          <a:p>
            <a:pPr marL="514350" indent="-514350">
              <a:buFont typeface="+mj-lt"/>
              <a:buAutoNum type="arabicPeriod"/>
            </a:pPr>
            <a:r>
              <a:rPr lang="en-US" sz="3200" b="1" dirty="0">
                <a:solidFill>
                  <a:srgbClr val="0000FF"/>
                </a:solidFill>
                <a:highlight>
                  <a:srgbClr val="FFFFFF"/>
                </a:highlight>
              </a:rPr>
              <a:t>with</a:t>
            </a:r>
            <a:r>
              <a:rPr lang="en-US" sz="3200" dirty="0">
                <a:solidFill>
                  <a:srgbClr val="000000"/>
                </a:solidFill>
                <a:highlight>
                  <a:srgbClr val="FFFFFF"/>
                </a:highlight>
              </a:rPr>
              <a:t> open</a:t>
            </a:r>
            <a:r>
              <a:rPr lang="en-US" sz="3200" b="1" dirty="0">
                <a:solidFill>
                  <a:srgbClr val="000080"/>
                </a:solidFill>
                <a:highlight>
                  <a:srgbClr val="FFFFFF"/>
                </a:highlight>
              </a:rPr>
              <a:t>(</a:t>
            </a:r>
            <a:r>
              <a:rPr lang="en-US" sz="3200" dirty="0">
                <a:solidFill>
                  <a:srgbClr val="808080"/>
                </a:solidFill>
                <a:highlight>
                  <a:srgbClr val="FFFFFF"/>
                </a:highlight>
              </a:rPr>
              <a:t>'example.csv'</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FF"/>
                </a:solidFill>
                <a:highlight>
                  <a:srgbClr val="FFFFFF"/>
                </a:highlight>
              </a:rPr>
              <a:t>as</a:t>
            </a:r>
            <a:r>
              <a:rPr lang="en-US" sz="3200" dirty="0">
                <a:solidFill>
                  <a:srgbClr val="000000"/>
                </a:solidFill>
                <a:highlight>
                  <a:srgbClr val="FFFFFF"/>
                </a:highlight>
              </a:rPr>
              <a:t> </a:t>
            </a:r>
            <a:r>
              <a:rPr lang="en-US" sz="3200" dirty="0" err="1">
                <a:solidFill>
                  <a:srgbClr val="000000"/>
                </a:solidFill>
                <a:highlight>
                  <a:srgbClr val="FFFFFF"/>
                </a:highlight>
              </a:rPr>
              <a:t>csvfile</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dirty="0" err="1">
                <a:solidFill>
                  <a:srgbClr val="000000"/>
                </a:solidFill>
                <a:highlight>
                  <a:srgbClr val="FFFFFF"/>
                </a:highlight>
              </a:rPr>
              <a:t>readCSV</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csv</a:t>
            </a:r>
            <a:r>
              <a:rPr lang="en-US" sz="3200" b="1" dirty="0" err="1">
                <a:solidFill>
                  <a:srgbClr val="000080"/>
                </a:solidFill>
                <a:highlight>
                  <a:srgbClr val="FFFFFF"/>
                </a:highlight>
              </a:rPr>
              <a:t>.</a:t>
            </a:r>
            <a:r>
              <a:rPr lang="en-US" sz="3200" dirty="0" err="1">
                <a:solidFill>
                  <a:srgbClr val="000000"/>
                </a:solidFill>
                <a:highlight>
                  <a:srgbClr val="FFFFFF"/>
                </a:highlight>
              </a:rPr>
              <a:t>reader</a:t>
            </a:r>
            <a:r>
              <a:rPr lang="en-US" sz="3200" b="1" dirty="0">
                <a:solidFill>
                  <a:srgbClr val="000080"/>
                </a:solidFill>
                <a:highlight>
                  <a:srgbClr val="FFFFFF"/>
                </a:highlight>
              </a:rPr>
              <a:t>(</a:t>
            </a:r>
            <a:r>
              <a:rPr lang="en-US" sz="3200" dirty="0" err="1">
                <a:solidFill>
                  <a:srgbClr val="000000"/>
                </a:solidFill>
                <a:highlight>
                  <a:srgbClr val="FFFFFF"/>
                </a:highlight>
              </a:rPr>
              <a:t>csvfile</a:t>
            </a:r>
            <a:r>
              <a:rPr lang="en-US" sz="3200" b="1" dirty="0">
                <a:solidFill>
                  <a:srgbClr val="000080"/>
                </a:solidFill>
                <a:highlight>
                  <a:srgbClr val="FFFFFF"/>
                </a:highlight>
              </a:rPr>
              <a:t>,</a:t>
            </a:r>
            <a:r>
              <a:rPr lang="en-US" sz="3200" dirty="0">
                <a:solidFill>
                  <a:srgbClr val="000000"/>
                </a:solidFill>
                <a:highlight>
                  <a:srgbClr val="FFFFFF"/>
                </a:highlight>
              </a:rPr>
              <a:t> delimiter</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8000"/>
                </a:solidFill>
                <a:highlight>
                  <a:srgbClr val="FFFFFF"/>
                </a:highlight>
              </a:rPr>
              <a:t>#any character can be a delimiter    </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dates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colors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b="1" dirty="0">
                <a:solidFill>
                  <a:srgbClr val="0000FF"/>
                </a:solidFill>
                <a:highlight>
                  <a:srgbClr val="FFFFFF"/>
                </a:highlight>
              </a:rPr>
              <a:t>for</a:t>
            </a:r>
            <a:r>
              <a:rPr lang="en-US" sz="3200" dirty="0">
                <a:solidFill>
                  <a:srgbClr val="000000"/>
                </a:solidFill>
                <a:highlight>
                  <a:srgbClr val="FFFFFF"/>
                </a:highlight>
              </a:rPr>
              <a:t> row </a:t>
            </a:r>
            <a:r>
              <a:rPr lang="en-US" sz="3200" b="1" dirty="0">
                <a:solidFill>
                  <a:srgbClr val="0000FF"/>
                </a:solidFill>
                <a:highlight>
                  <a:srgbClr val="FFFFFF"/>
                </a:highlight>
              </a:rPr>
              <a:t>in</a:t>
            </a:r>
            <a:r>
              <a:rPr lang="en-US" sz="3200" dirty="0">
                <a:solidFill>
                  <a:srgbClr val="000000"/>
                </a:solidFill>
                <a:highlight>
                  <a:srgbClr val="FFFFFF"/>
                </a:highlight>
              </a:rPr>
              <a:t> </a:t>
            </a:r>
            <a:r>
              <a:rPr lang="en-US" sz="3200" dirty="0" err="1">
                <a:solidFill>
                  <a:srgbClr val="000000"/>
                </a:solidFill>
                <a:highlight>
                  <a:srgbClr val="FFFFFF"/>
                </a:highlight>
              </a:rPr>
              <a:t>readCSV</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len</a:t>
            </a:r>
            <a:r>
              <a:rPr lang="en-US" sz="3200" b="1" dirty="0">
                <a:solidFill>
                  <a:srgbClr val="000080"/>
                </a:solidFill>
                <a:highlight>
                  <a:srgbClr val="FFFFFF"/>
                </a:highlight>
              </a:rPr>
              <a:t>(</a:t>
            </a:r>
            <a:r>
              <a:rPr lang="en-US" sz="3200" dirty="0">
                <a:solidFill>
                  <a:srgbClr val="000000"/>
                </a:solidFill>
                <a:highlight>
                  <a:srgbClr val="FFFFFF"/>
                </a:highlight>
              </a:rPr>
              <a:t>row</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color </a:t>
            </a:r>
            <a:r>
              <a:rPr lang="en-US" sz="3200" b="1" dirty="0">
                <a:solidFill>
                  <a:srgbClr val="000080"/>
                </a:solidFill>
                <a:highlight>
                  <a:srgbClr val="FFFFFF"/>
                </a:highlight>
              </a:rPr>
              <a:t>=</a:t>
            </a:r>
            <a:r>
              <a:rPr lang="en-US" sz="3200" dirty="0">
                <a:solidFill>
                  <a:srgbClr val="000000"/>
                </a:solidFill>
                <a:highlight>
                  <a:srgbClr val="FFFFFF"/>
                </a:highlight>
              </a:rPr>
              <a:t> row</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date </a:t>
            </a:r>
            <a:r>
              <a:rPr lang="en-US" sz="3200" b="1" dirty="0">
                <a:solidFill>
                  <a:srgbClr val="000080"/>
                </a:solidFill>
                <a:highlight>
                  <a:srgbClr val="FFFFFF"/>
                </a:highlight>
              </a:rPr>
              <a:t>=</a:t>
            </a:r>
            <a:r>
              <a:rPr lang="en-US" sz="3200" dirty="0">
                <a:solidFill>
                  <a:srgbClr val="000000"/>
                </a:solidFill>
                <a:highlight>
                  <a:srgbClr val="FFFFFF"/>
                </a:highlight>
              </a:rPr>
              <a:t> row</a:t>
            </a:r>
            <a:r>
              <a:rPr lang="en-US" sz="3200" b="1" dirty="0">
                <a:solidFill>
                  <a:srgbClr val="000080"/>
                </a:solidFill>
                <a:highlight>
                  <a:srgbClr val="FFFFFF"/>
                </a:highlight>
              </a:rPr>
              <a:t>[</a:t>
            </a:r>
            <a:r>
              <a:rPr lang="en-US" sz="3200" dirty="0">
                <a:solidFill>
                  <a:srgbClr val="FF0000"/>
                </a:solidFill>
                <a:highlight>
                  <a:srgbClr val="FFFFFF"/>
                </a:highlight>
              </a:rPr>
              <a:t>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dirty="0" err="1">
                <a:solidFill>
                  <a:srgbClr val="000000"/>
                </a:solidFill>
                <a:highlight>
                  <a:srgbClr val="FFFFFF"/>
                </a:highlight>
              </a:rPr>
              <a:t>dates</a:t>
            </a:r>
            <a:r>
              <a:rPr lang="en-US" sz="3200" b="1" dirty="0" err="1">
                <a:solidFill>
                  <a:srgbClr val="000080"/>
                </a:solidFill>
                <a:highlight>
                  <a:srgbClr val="FFFFFF"/>
                </a:highlight>
              </a:rPr>
              <a:t>.</a:t>
            </a:r>
            <a:r>
              <a:rPr lang="en-US" sz="3200" dirty="0" err="1">
                <a:solidFill>
                  <a:srgbClr val="000000"/>
                </a:solidFill>
                <a:highlight>
                  <a:srgbClr val="FFFFFF"/>
                </a:highlight>
              </a:rPr>
              <a:t>append</a:t>
            </a:r>
            <a:r>
              <a:rPr lang="en-US" sz="3200" b="1" dirty="0">
                <a:solidFill>
                  <a:srgbClr val="000080"/>
                </a:solidFill>
                <a:highlight>
                  <a:srgbClr val="FFFFFF"/>
                </a:highlight>
              </a:rPr>
              <a:t>(</a:t>
            </a:r>
            <a:r>
              <a:rPr lang="en-US" sz="3200" dirty="0">
                <a:solidFill>
                  <a:srgbClr val="000000"/>
                </a:solidFill>
                <a:highlight>
                  <a:srgbClr val="FFFFFF"/>
                </a:highlight>
              </a:rPr>
              <a:t>date</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dirty="0" err="1">
                <a:solidFill>
                  <a:srgbClr val="000000"/>
                </a:solidFill>
                <a:highlight>
                  <a:srgbClr val="FFFFFF"/>
                </a:highlight>
              </a:rPr>
              <a:t>colors</a:t>
            </a:r>
            <a:r>
              <a:rPr lang="en-US" sz="3200" b="1" dirty="0" err="1">
                <a:solidFill>
                  <a:srgbClr val="000080"/>
                </a:solidFill>
                <a:highlight>
                  <a:srgbClr val="FFFFFF"/>
                </a:highlight>
              </a:rPr>
              <a:t>.</a:t>
            </a:r>
            <a:r>
              <a:rPr lang="en-US" sz="3200" dirty="0" err="1">
                <a:solidFill>
                  <a:srgbClr val="000000"/>
                </a:solidFill>
                <a:highlight>
                  <a:srgbClr val="FFFFFF"/>
                </a:highlight>
              </a:rPr>
              <a:t>append</a:t>
            </a:r>
            <a:r>
              <a:rPr lang="en-US" sz="3200" b="1" dirty="0">
                <a:solidFill>
                  <a:srgbClr val="000080"/>
                </a:solidFill>
                <a:highlight>
                  <a:srgbClr val="FFFFFF"/>
                </a:highlight>
              </a:rPr>
              <a:t>(</a:t>
            </a:r>
            <a:r>
              <a:rPr lang="en-US" sz="3200" dirty="0">
                <a:solidFill>
                  <a:srgbClr val="000000"/>
                </a:solidFill>
                <a:highlight>
                  <a:srgbClr val="FFFFFF"/>
                </a:highlight>
              </a:rPr>
              <a:t>color</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dates</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colors</a:t>
            </a:r>
            <a:r>
              <a:rPr lang="en-US" sz="3200" b="1" dirty="0">
                <a:solidFill>
                  <a:srgbClr val="000080"/>
                </a:solidFill>
                <a:highlight>
                  <a:srgbClr val="FFFFFF"/>
                </a:highlight>
              </a:rPr>
              <a:t>)</a:t>
            </a:r>
            <a:endParaRPr lang="en-US" dirty="0"/>
          </a:p>
        </p:txBody>
      </p:sp>
      <p:sp>
        <p:nvSpPr>
          <p:cNvPr id="4" name="TextBox 3"/>
          <p:cNvSpPr txBox="1"/>
          <p:nvPr/>
        </p:nvSpPr>
        <p:spPr>
          <a:xfrm>
            <a:off x="5446207" y="2994410"/>
            <a:ext cx="6062505" cy="2677656"/>
          </a:xfrm>
          <a:prstGeom prst="rect">
            <a:avLst/>
          </a:prstGeom>
          <a:noFill/>
        </p:spPr>
        <p:txBody>
          <a:bodyPr wrap="square" rtlCol="0">
            <a:spAutoFit/>
          </a:bodyPr>
          <a:lstStyle/>
          <a:p>
            <a:r>
              <a:rPr lang="en-IN" sz="2800" dirty="0" smtClean="0"/>
              <a:t>Output:</a:t>
            </a:r>
          </a:p>
          <a:p>
            <a:r>
              <a:rPr lang="en-US" sz="2800" dirty="0"/>
              <a:t>4</a:t>
            </a:r>
          </a:p>
          <a:p>
            <a:r>
              <a:rPr lang="en-US" sz="2800" dirty="0"/>
              <a:t>4</a:t>
            </a:r>
          </a:p>
          <a:p>
            <a:r>
              <a:rPr lang="en-US" sz="2800" dirty="0"/>
              <a:t>4</a:t>
            </a:r>
          </a:p>
          <a:p>
            <a:r>
              <a:rPr lang="en-US" sz="2800" dirty="0"/>
              <a:t>['1/2/2014', '1/3/2014', '1/4/2014']</a:t>
            </a:r>
          </a:p>
          <a:p>
            <a:r>
              <a:rPr lang="en-US" sz="2800" dirty="0"/>
              <a:t>['red', 'green', 'blue']</a:t>
            </a:r>
          </a:p>
        </p:txBody>
      </p:sp>
    </p:spTree>
    <p:extLst>
      <p:ext uri="{BB962C8B-B14F-4D97-AF65-F5344CB8AC3E}">
        <p14:creationId xmlns:p14="http://schemas.microsoft.com/office/powerpoint/2010/main" val="301103359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CSV </a:t>
            </a:r>
            <a:r>
              <a:rPr lang="en-US" dirty="0" err="1" smtClean="0"/>
              <a:t>DictReader</a:t>
            </a:r>
            <a:endParaRPr lang="en-US" dirty="0"/>
          </a:p>
        </p:txBody>
      </p:sp>
      <p:sp>
        <p:nvSpPr>
          <p:cNvPr id="3" name="Content Placeholder 2"/>
          <p:cNvSpPr>
            <a:spLocks noGrp="1"/>
          </p:cNvSpPr>
          <p:nvPr>
            <p:ph sz="quarter" idx="1"/>
          </p:nvPr>
        </p:nvSpPr>
        <p:spPr/>
        <p:txBody>
          <a:bodyPr/>
          <a:lstStyle/>
          <a:p>
            <a:r>
              <a:rPr lang="en-US" dirty="0"/>
              <a:t>The </a:t>
            </a:r>
            <a:r>
              <a:rPr lang="en-US" dirty="0" err="1"/>
              <a:t>csv.DictReader</a:t>
            </a:r>
            <a:r>
              <a:rPr lang="en-US" dirty="0"/>
              <a:t> class operates like a regular reader but maps the information read into a dictionary. </a:t>
            </a:r>
            <a:endParaRPr lang="en-US" dirty="0" smtClean="0"/>
          </a:p>
          <a:p>
            <a:r>
              <a:rPr lang="en-US" dirty="0" smtClean="0"/>
              <a:t>The </a:t>
            </a:r>
            <a:r>
              <a:rPr lang="en-US" dirty="0"/>
              <a:t>keys for the dictionary can be passed in with the </a:t>
            </a:r>
            <a:r>
              <a:rPr lang="en-US" dirty="0" smtClean="0"/>
              <a:t>‘fieldnames’ </a:t>
            </a:r>
            <a:r>
              <a:rPr lang="en-US" dirty="0"/>
              <a:t>parameter or inferred from the first row of the CSV file</a:t>
            </a:r>
            <a:r>
              <a:rPr lang="en-US" dirty="0" smtClean="0"/>
              <a:t>.</a:t>
            </a:r>
          </a:p>
          <a:p>
            <a:pPr marL="0" indent="0">
              <a:buNone/>
            </a:pPr>
            <a:r>
              <a:rPr lang="en-US" dirty="0" smtClean="0">
                <a:latin typeface="Consolas" panose="020B0609020204030204" pitchFamily="49" charset="0"/>
                <a:cs typeface="Consolas" panose="020B0609020204030204" pitchFamily="49" charset="0"/>
              </a:rPr>
              <a:t>$cat </a:t>
            </a:r>
            <a:r>
              <a:rPr lang="en-US" dirty="0">
                <a:latin typeface="Consolas" panose="020B0609020204030204" pitchFamily="49" charset="0"/>
                <a:cs typeface="Consolas" panose="020B0609020204030204" pitchFamily="49" charset="0"/>
              </a:rPr>
              <a:t>values.csv </a:t>
            </a:r>
          </a:p>
          <a:p>
            <a:pPr marL="320040" lvl="1" indent="0">
              <a:buNone/>
            </a:pPr>
            <a:r>
              <a:rPr lang="en-US" dirty="0" err="1">
                <a:latin typeface="Consolas" panose="020B0609020204030204" pitchFamily="49" charset="0"/>
                <a:cs typeface="Consolas" panose="020B0609020204030204" pitchFamily="49" charset="0"/>
              </a:rPr>
              <a:t>min,avg,max</a:t>
            </a:r>
            <a:endParaRPr lang="en-US" dirty="0">
              <a:latin typeface="Consolas" panose="020B0609020204030204" pitchFamily="49" charset="0"/>
              <a:cs typeface="Consolas" panose="020B0609020204030204" pitchFamily="49" charset="0"/>
            </a:endParaRPr>
          </a:p>
          <a:p>
            <a:pPr marL="320040" lvl="1" indent="0">
              <a:buNone/>
            </a:pPr>
            <a:r>
              <a:rPr lang="en-US" dirty="0">
                <a:latin typeface="Consolas" panose="020B0609020204030204" pitchFamily="49" charset="0"/>
                <a:cs typeface="Consolas" panose="020B0609020204030204" pitchFamily="49" charset="0"/>
              </a:rPr>
              <a:t>1, 5.5, 10</a:t>
            </a:r>
          </a:p>
          <a:p>
            <a:pPr marL="320040" lvl="1" indent="0">
              <a:buNone/>
            </a:pPr>
            <a:r>
              <a:rPr lang="en-US" dirty="0">
                <a:latin typeface="Consolas" panose="020B0609020204030204" pitchFamily="49" charset="0"/>
                <a:cs typeface="Consolas" panose="020B0609020204030204" pitchFamily="49" charset="0"/>
              </a:rPr>
              <a:t>2, 3.5, 5</a:t>
            </a:r>
          </a:p>
        </p:txBody>
      </p:sp>
    </p:spTree>
    <p:extLst>
      <p:ext uri="{BB962C8B-B14F-4D97-AF65-F5344CB8AC3E}">
        <p14:creationId xmlns:p14="http://schemas.microsoft.com/office/powerpoint/2010/main" val="222584217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816864" y="1600200"/>
            <a:ext cx="10871200" cy="5257800"/>
          </a:xfrm>
        </p:spPr>
        <p:txBody>
          <a:bodyPr>
            <a:normAutofit fontScale="92500" lnSpcReduction="10000"/>
          </a:bodyPr>
          <a:lstStyle/>
          <a:p>
            <a:pPr marL="0" indent="0">
              <a:buNone/>
            </a:pPr>
            <a:r>
              <a:rPr lang="en-US" sz="3200" b="1" dirty="0">
                <a:solidFill>
                  <a:srgbClr val="0000FF"/>
                </a:solidFill>
                <a:highlight>
                  <a:srgbClr val="FFFFFF"/>
                </a:highlight>
              </a:rPr>
              <a:t>import</a:t>
            </a:r>
            <a:r>
              <a:rPr lang="en-US" sz="3200" dirty="0">
                <a:solidFill>
                  <a:srgbClr val="000000"/>
                </a:solidFill>
                <a:highlight>
                  <a:srgbClr val="FFFFFF"/>
                </a:highlight>
              </a:rPr>
              <a:t> csv</a:t>
            </a:r>
          </a:p>
          <a:p>
            <a:pPr marL="0" indent="0">
              <a:buNone/>
            </a:pPr>
            <a:r>
              <a:rPr lang="en-US" sz="3200" dirty="0">
                <a:solidFill>
                  <a:srgbClr val="000000"/>
                </a:solidFill>
                <a:highlight>
                  <a:srgbClr val="FFFFFF"/>
                </a:highlight>
              </a:rPr>
              <a:t>f </a:t>
            </a:r>
            <a:r>
              <a:rPr lang="en-US" sz="3200" b="1" dirty="0">
                <a:solidFill>
                  <a:srgbClr val="000080"/>
                </a:solidFill>
                <a:highlight>
                  <a:srgbClr val="FFFFFF"/>
                </a:highlight>
              </a:rPr>
              <a:t>=</a:t>
            </a:r>
            <a:r>
              <a:rPr lang="en-US" sz="3200" dirty="0">
                <a:solidFill>
                  <a:srgbClr val="000000"/>
                </a:solidFill>
                <a:highlight>
                  <a:srgbClr val="FFFFFF"/>
                </a:highlight>
              </a:rPr>
              <a:t> open</a:t>
            </a:r>
            <a:r>
              <a:rPr lang="en-US" sz="3200" b="1" dirty="0">
                <a:solidFill>
                  <a:srgbClr val="000080"/>
                </a:solidFill>
                <a:highlight>
                  <a:srgbClr val="FFFFFF"/>
                </a:highlight>
              </a:rPr>
              <a:t>(</a:t>
            </a:r>
            <a:r>
              <a:rPr lang="en-US" sz="3200" dirty="0">
                <a:solidFill>
                  <a:srgbClr val="808080"/>
                </a:solidFill>
                <a:highlight>
                  <a:srgbClr val="FFFFFF"/>
                </a:highlight>
              </a:rPr>
              <a:t>'values.csv'</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'r'</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with</a:t>
            </a:r>
            <a:r>
              <a:rPr lang="en-US" sz="3200" dirty="0">
                <a:solidFill>
                  <a:srgbClr val="000000"/>
                </a:solidFill>
                <a:highlight>
                  <a:srgbClr val="FFFFFF"/>
                </a:highlight>
              </a:rPr>
              <a:t> f</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reader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csv</a:t>
            </a:r>
            <a:r>
              <a:rPr lang="en-US" sz="3200" b="1" dirty="0" err="1">
                <a:solidFill>
                  <a:srgbClr val="000080"/>
                </a:solidFill>
                <a:highlight>
                  <a:srgbClr val="FFFFFF"/>
                </a:highlight>
              </a:rPr>
              <a:t>.</a:t>
            </a:r>
            <a:r>
              <a:rPr lang="en-US" sz="3200" dirty="0" err="1">
                <a:solidFill>
                  <a:srgbClr val="000000"/>
                </a:solidFill>
                <a:highlight>
                  <a:srgbClr val="FFFFFF"/>
                </a:highlight>
              </a:rPr>
              <a:t>DictReader</a:t>
            </a:r>
            <a:r>
              <a:rPr lang="en-US" sz="3200" b="1" dirty="0">
                <a:solidFill>
                  <a:srgbClr val="000080"/>
                </a:solidFill>
                <a:highlight>
                  <a:srgbClr val="FFFFFF"/>
                </a:highlight>
              </a:rPr>
              <a:t>(</a:t>
            </a:r>
            <a:r>
              <a:rPr lang="en-US" sz="3200" dirty="0">
                <a:solidFill>
                  <a:srgbClr val="000000"/>
                </a:solidFill>
                <a:highlight>
                  <a:srgbClr val="FFFFFF"/>
                </a:highlight>
              </a:rPr>
              <a:t>f</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for</a:t>
            </a:r>
            <a:r>
              <a:rPr lang="en-US" sz="3200" dirty="0">
                <a:solidFill>
                  <a:srgbClr val="000000"/>
                </a:solidFill>
                <a:highlight>
                  <a:srgbClr val="FFFFFF"/>
                </a:highlight>
              </a:rPr>
              <a:t> row </a:t>
            </a:r>
            <a:r>
              <a:rPr lang="en-US" sz="3200" b="1" dirty="0">
                <a:solidFill>
                  <a:srgbClr val="0000FF"/>
                </a:solidFill>
                <a:highlight>
                  <a:srgbClr val="FFFFFF"/>
                </a:highlight>
              </a:rPr>
              <a:t>in</a:t>
            </a:r>
            <a:r>
              <a:rPr lang="en-US" sz="3200" dirty="0">
                <a:solidFill>
                  <a:srgbClr val="000000"/>
                </a:solidFill>
                <a:highlight>
                  <a:srgbClr val="FFFFFF"/>
                </a:highlight>
              </a:rPr>
              <a:t> reader</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row</a:t>
            </a:r>
            <a:r>
              <a:rPr lang="en-US" sz="3200" b="1" dirty="0">
                <a:solidFill>
                  <a:srgbClr val="000080"/>
                </a:solidFill>
                <a:highlight>
                  <a:srgbClr val="FFFFFF"/>
                </a:highlight>
              </a:rPr>
              <a:t>[</a:t>
            </a:r>
            <a:r>
              <a:rPr lang="en-US" sz="3200" dirty="0">
                <a:solidFill>
                  <a:srgbClr val="808080"/>
                </a:solidFill>
                <a:highlight>
                  <a:srgbClr val="FFFFFF"/>
                </a:highlight>
              </a:rPr>
              <a:t>'min'</a:t>
            </a:r>
            <a:r>
              <a:rPr lang="en-US" sz="3200" b="1" dirty="0">
                <a:solidFill>
                  <a:srgbClr val="000080"/>
                </a:solidFill>
                <a:highlight>
                  <a:srgbClr val="FFFFFF"/>
                </a:highlight>
              </a:rPr>
              <a:t>],</a:t>
            </a:r>
            <a:r>
              <a:rPr lang="en-US" sz="3200" dirty="0">
                <a:solidFill>
                  <a:srgbClr val="000000"/>
                </a:solidFill>
                <a:highlight>
                  <a:srgbClr val="FFFFFF"/>
                </a:highlight>
              </a:rPr>
              <a:t> row</a:t>
            </a:r>
            <a:r>
              <a:rPr lang="en-US" sz="3200" b="1" dirty="0">
                <a:solidFill>
                  <a:srgbClr val="000080"/>
                </a:solidFill>
                <a:highlight>
                  <a:srgbClr val="FFFFFF"/>
                </a:highlight>
              </a:rPr>
              <a:t>[</a:t>
            </a:r>
            <a:r>
              <a:rPr lang="en-US" sz="3200" dirty="0" smtClean="0">
                <a:solidFill>
                  <a:srgbClr val="808080"/>
                </a:solidFill>
                <a:highlight>
                  <a:srgbClr val="FFFFFF"/>
                </a:highlight>
              </a:rPr>
              <a:t>'</a:t>
            </a:r>
            <a:r>
              <a:rPr lang="en-US" sz="3200" dirty="0" err="1" smtClean="0">
                <a:solidFill>
                  <a:srgbClr val="808080"/>
                </a:solidFill>
                <a:highlight>
                  <a:srgbClr val="FFFFFF"/>
                </a:highlight>
              </a:rPr>
              <a:t>avg</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row</a:t>
            </a:r>
            <a:r>
              <a:rPr lang="en-US" sz="3200" b="1" dirty="0">
                <a:solidFill>
                  <a:srgbClr val="000080"/>
                </a:solidFill>
                <a:highlight>
                  <a:srgbClr val="FFFFFF"/>
                </a:highlight>
              </a:rPr>
              <a:t>[</a:t>
            </a:r>
            <a:r>
              <a:rPr lang="en-US" sz="3200" dirty="0">
                <a:solidFill>
                  <a:srgbClr val="808080"/>
                </a:solidFill>
                <a:highlight>
                  <a:srgbClr val="FFFFFF"/>
                </a:highlight>
              </a:rPr>
              <a:t>'max</a:t>
            </a:r>
            <a:r>
              <a:rPr lang="en-US" sz="3200" dirty="0" smtClean="0">
                <a:solidFill>
                  <a:srgbClr val="808080"/>
                </a:solidFill>
                <a:highlight>
                  <a:srgbClr val="FFFFFF"/>
                </a:highlight>
              </a:rPr>
              <a:t>'</a:t>
            </a:r>
            <a:r>
              <a:rPr lang="en-US" sz="3200" b="1" dirty="0" smtClean="0">
                <a:solidFill>
                  <a:srgbClr val="000080"/>
                </a:solidFill>
                <a:highlight>
                  <a:srgbClr val="FFFFFF"/>
                </a:highlight>
              </a:rPr>
              <a:t>])</a:t>
            </a:r>
          </a:p>
          <a:p>
            <a:pPr marL="0" indent="0">
              <a:buNone/>
            </a:pPr>
            <a:r>
              <a:rPr lang="en-US" sz="3200" dirty="0">
                <a:solidFill>
                  <a:srgbClr val="000000"/>
                </a:solidFill>
                <a:highlight>
                  <a:srgbClr val="FFFFFF"/>
                </a:highlight>
              </a:rPr>
              <a:t>	</a:t>
            </a:r>
            <a:r>
              <a:rPr lang="en-US" sz="3200" dirty="0" smtClean="0">
                <a:solidFill>
                  <a:srgbClr val="008000"/>
                </a:solidFill>
                <a:highlight>
                  <a:srgbClr val="FFFFFF"/>
                </a:highlight>
              </a:rPr>
              <a:t>#</a:t>
            </a:r>
            <a:r>
              <a:rPr lang="en-US" sz="3200" dirty="0">
                <a:solidFill>
                  <a:srgbClr val="008000"/>
                </a:solidFill>
                <a:highlight>
                  <a:srgbClr val="FFFFFF"/>
                </a:highlight>
              </a:rPr>
              <a:t>The row is a Python dictionary and we reference the data with the keys.</a:t>
            </a:r>
            <a:endParaRPr lang="en-US" sz="3200" dirty="0">
              <a:solidFill>
                <a:srgbClr val="000000"/>
              </a:solidFill>
              <a:highlight>
                <a:srgbClr val="FFFFFF"/>
              </a:highlight>
            </a:endParaRPr>
          </a:p>
          <a:p>
            <a:pPr marL="0" indent="0">
              <a:buNone/>
            </a:pPr>
            <a:r>
              <a:rPr lang="en-US" dirty="0" smtClean="0"/>
              <a:t>1  </a:t>
            </a:r>
            <a:r>
              <a:rPr lang="en-US" dirty="0"/>
              <a:t>5.5  10</a:t>
            </a:r>
          </a:p>
          <a:p>
            <a:pPr marL="0" indent="0">
              <a:buNone/>
            </a:pPr>
            <a:r>
              <a:rPr lang="en-US" dirty="0"/>
              <a:t>2  3.5  5</a:t>
            </a:r>
          </a:p>
        </p:txBody>
      </p:sp>
    </p:spTree>
    <p:extLst>
      <p:ext uri="{BB962C8B-B14F-4D97-AF65-F5344CB8AC3E}">
        <p14:creationId xmlns:p14="http://schemas.microsoft.com/office/powerpoint/2010/main" val="208879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IN" dirty="0" smtClean="0"/>
              <a:t>It is not the print() function that does the formatting, but the % operator itself</a:t>
            </a:r>
          </a:p>
          <a:p>
            <a:pPr marL="0" indent="0">
              <a:buNone/>
            </a:pPr>
            <a:r>
              <a:rPr lang="en-US" sz="3200" dirty="0">
                <a:solidFill>
                  <a:srgbClr val="000000"/>
                </a:solidFill>
                <a:highlight>
                  <a:srgbClr val="FFFFFF"/>
                </a:highlight>
              </a:rPr>
              <a:t>s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"Price: $ %8.2f"</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356.08977</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s</a:t>
            </a:r>
            <a:r>
              <a:rPr lang="en-US" sz="3200" b="1" dirty="0" smtClean="0">
                <a:solidFill>
                  <a:srgbClr val="000080"/>
                </a:solidFill>
                <a:highlight>
                  <a:srgbClr val="FFFFFF"/>
                </a:highlight>
              </a:rPr>
              <a:t>)</a:t>
            </a:r>
          </a:p>
          <a:p>
            <a:pPr marL="0" indent="0">
              <a:buNone/>
            </a:pPr>
            <a:r>
              <a:rPr lang="en-US" dirty="0"/>
              <a:t>Price: $   356.09</a:t>
            </a:r>
          </a:p>
        </p:txBody>
      </p:sp>
    </p:spTree>
    <p:extLst>
      <p:ext uri="{BB962C8B-B14F-4D97-AF65-F5344CB8AC3E}">
        <p14:creationId xmlns:p14="http://schemas.microsoft.com/office/powerpoint/2010/main" val="266035201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CSV </a:t>
            </a:r>
            <a:r>
              <a:rPr lang="en-US" dirty="0" smtClean="0"/>
              <a:t>writer</a:t>
            </a:r>
            <a:endParaRPr lang="en-US" dirty="0"/>
          </a:p>
        </p:txBody>
      </p:sp>
      <p:sp>
        <p:nvSpPr>
          <p:cNvPr id="3" name="Content Placeholder 2"/>
          <p:cNvSpPr>
            <a:spLocks noGrp="1"/>
          </p:cNvSpPr>
          <p:nvPr>
            <p:ph sz="quarter" idx="1"/>
          </p:nvPr>
        </p:nvSpPr>
        <p:spPr>
          <a:xfrm>
            <a:off x="816864" y="1600199"/>
            <a:ext cx="10871200" cy="5051809"/>
          </a:xfrm>
        </p:spPr>
        <p:txBody>
          <a:bodyPr>
            <a:normAutofit fontScale="92500" lnSpcReduction="20000"/>
          </a:bodyPr>
          <a:lstStyle/>
          <a:p>
            <a:r>
              <a:rPr lang="en-US" dirty="0"/>
              <a:t>The </a:t>
            </a:r>
            <a:r>
              <a:rPr lang="en-US" dirty="0" err="1"/>
              <a:t>csv.writer</a:t>
            </a:r>
            <a:r>
              <a:rPr lang="en-US" dirty="0"/>
              <a:t>() method returns a writer object which converts the user's data into delimited strings on the given file-like object</a:t>
            </a:r>
            <a:r>
              <a:rPr lang="en-US" dirty="0" smtClean="0"/>
              <a:t>.</a:t>
            </a:r>
          </a:p>
          <a:p>
            <a:pPr marL="0" indent="0">
              <a:buNone/>
            </a:pPr>
            <a:r>
              <a:rPr lang="en-US" sz="3200" b="1" dirty="0">
                <a:solidFill>
                  <a:srgbClr val="0000FF"/>
                </a:solidFill>
                <a:highlight>
                  <a:srgbClr val="FFFFFF"/>
                </a:highlight>
              </a:rPr>
              <a:t>import</a:t>
            </a:r>
            <a:r>
              <a:rPr lang="en-US" sz="3200" dirty="0">
                <a:solidFill>
                  <a:srgbClr val="000000"/>
                </a:solidFill>
                <a:highlight>
                  <a:srgbClr val="FFFFFF"/>
                </a:highlight>
              </a:rPr>
              <a:t> csv</a:t>
            </a:r>
          </a:p>
          <a:p>
            <a:pPr marL="0" indent="0">
              <a:buNone/>
            </a:pPr>
            <a:r>
              <a:rPr lang="nn-NO" sz="3200" dirty="0">
                <a:solidFill>
                  <a:srgbClr val="000000"/>
                </a:solidFill>
                <a:highlight>
                  <a:srgbClr val="FFFFFF"/>
                </a:highlight>
              </a:rPr>
              <a:t>nms </a:t>
            </a:r>
            <a:r>
              <a:rPr lang="nn-NO" sz="3200" b="1" dirty="0">
                <a:solidFill>
                  <a:srgbClr val="000080"/>
                </a:solidFill>
                <a:highlight>
                  <a:srgbClr val="FFFFFF"/>
                </a:highlight>
              </a:rPr>
              <a:t>=</a:t>
            </a:r>
            <a:r>
              <a:rPr lang="nn-NO" sz="3200" dirty="0">
                <a:solidFill>
                  <a:srgbClr val="000000"/>
                </a:solidFill>
                <a:highlight>
                  <a:srgbClr val="FFFFFF"/>
                </a:highlight>
              </a:rPr>
              <a:t> </a:t>
            </a:r>
            <a:r>
              <a:rPr lang="nn-NO" sz="3200" b="1" dirty="0">
                <a:solidFill>
                  <a:srgbClr val="000080"/>
                </a:solidFill>
                <a:highlight>
                  <a:srgbClr val="FFFFFF"/>
                </a:highlight>
              </a:rPr>
              <a:t>[[</a:t>
            </a:r>
            <a:r>
              <a:rPr lang="nn-NO" sz="3200" dirty="0">
                <a:solidFill>
                  <a:srgbClr val="FF0000"/>
                </a:solidFill>
                <a:highlight>
                  <a:srgbClr val="FFFFFF"/>
                </a:highlight>
              </a:rPr>
              <a:t>1</a:t>
            </a:r>
            <a:r>
              <a:rPr lang="nn-NO" sz="3200" b="1" dirty="0">
                <a:solidFill>
                  <a:srgbClr val="000080"/>
                </a:solidFill>
                <a:highlight>
                  <a:srgbClr val="FFFFFF"/>
                </a:highlight>
              </a:rPr>
              <a:t>,</a:t>
            </a:r>
            <a:r>
              <a:rPr lang="nn-NO" sz="3200" dirty="0">
                <a:solidFill>
                  <a:srgbClr val="000000"/>
                </a:solidFill>
                <a:highlight>
                  <a:srgbClr val="FFFFFF"/>
                </a:highlight>
              </a:rPr>
              <a:t> </a:t>
            </a:r>
            <a:r>
              <a:rPr lang="nn-NO" sz="3200" dirty="0">
                <a:solidFill>
                  <a:srgbClr val="FF0000"/>
                </a:solidFill>
                <a:highlight>
                  <a:srgbClr val="FFFFFF"/>
                </a:highlight>
              </a:rPr>
              <a:t>2</a:t>
            </a:r>
            <a:r>
              <a:rPr lang="nn-NO" sz="3200" b="1" dirty="0">
                <a:solidFill>
                  <a:srgbClr val="000080"/>
                </a:solidFill>
                <a:highlight>
                  <a:srgbClr val="FFFFFF"/>
                </a:highlight>
              </a:rPr>
              <a:t>,</a:t>
            </a:r>
            <a:r>
              <a:rPr lang="nn-NO" sz="3200" dirty="0">
                <a:solidFill>
                  <a:srgbClr val="000000"/>
                </a:solidFill>
                <a:highlight>
                  <a:srgbClr val="FFFFFF"/>
                </a:highlight>
              </a:rPr>
              <a:t> </a:t>
            </a:r>
            <a:r>
              <a:rPr lang="nn-NO" sz="3200" dirty="0">
                <a:solidFill>
                  <a:srgbClr val="FF0000"/>
                </a:solidFill>
                <a:highlight>
                  <a:srgbClr val="FFFFFF"/>
                </a:highlight>
              </a:rPr>
              <a:t>3</a:t>
            </a:r>
            <a:r>
              <a:rPr lang="nn-NO" sz="3200" b="1" dirty="0">
                <a:solidFill>
                  <a:srgbClr val="000080"/>
                </a:solidFill>
                <a:highlight>
                  <a:srgbClr val="FFFFFF"/>
                </a:highlight>
              </a:rPr>
              <a:t>],[</a:t>
            </a:r>
            <a:r>
              <a:rPr lang="nn-NO" sz="3200" dirty="0">
                <a:solidFill>
                  <a:srgbClr val="000000"/>
                </a:solidFill>
                <a:highlight>
                  <a:srgbClr val="FFFFFF"/>
                </a:highlight>
              </a:rPr>
              <a:t> </a:t>
            </a:r>
            <a:r>
              <a:rPr lang="nn-NO" sz="3200" dirty="0">
                <a:solidFill>
                  <a:srgbClr val="FF0000"/>
                </a:solidFill>
                <a:highlight>
                  <a:srgbClr val="FFFFFF"/>
                </a:highlight>
              </a:rPr>
              <a:t>4</a:t>
            </a:r>
            <a:r>
              <a:rPr lang="nn-NO" sz="3200" b="1" dirty="0">
                <a:solidFill>
                  <a:srgbClr val="000080"/>
                </a:solidFill>
                <a:highlight>
                  <a:srgbClr val="FFFFFF"/>
                </a:highlight>
              </a:rPr>
              <a:t>,</a:t>
            </a:r>
            <a:r>
              <a:rPr lang="nn-NO" sz="3200" dirty="0">
                <a:solidFill>
                  <a:srgbClr val="000000"/>
                </a:solidFill>
                <a:highlight>
                  <a:srgbClr val="FFFFFF"/>
                </a:highlight>
              </a:rPr>
              <a:t> </a:t>
            </a:r>
            <a:r>
              <a:rPr lang="nn-NO" sz="3200" dirty="0">
                <a:solidFill>
                  <a:srgbClr val="FF0000"/>
                </a:solidFill>
                <a:highlight>
                  <a:srgbClr val="FFFFFF"/>
                </a:highlight>
              </a:rPr>
              <a:t>5</a:t>
            </a:r>
            <a:r>
              <a:rPr lang="nn-NO" sz="3200" b="1" dirty="0">
                <a:solidFill>
                  <a:srgbClr val="000080"/>
                </a:solidFill>
                <a:highlight>
                  <a:srgbClr val="FFFFFF"/>
                </a:highlight>
              </a:rPr>
              <a:t>,</a:t>
            </a:r>
            <a:r>
              <a:rPr lang="nn-NO" sz="3200" dirty="0">
                <a:solidFill>
                  <a:srgbClr val="000000"/>
                </a:solidFill>
                <a:highlight>
                  <a:srgbClr val="FFFFFF"/>
                </a:highlight>
              </a:rPr>
              <a:t> </a:t>
            </a:r>
            <a:r>
              <a:rPr lang="nn-NO" sz="3200" dirty="0">
                <a:solidFill>
                  <a:srgbClr val="FF0000"/>
                </a:solidFill>
                <a:highlight>
                  <a:srgbClr val="FFFFFF"/>
                </a:highlight>
              </a:rPr>
              <a:t>6</a:t>
            </a:r>
            <a:r>
              <a:rPr lang="nn-NO" sz="3200" b="1" dirty="0">
                <a:solidFill>
                  <a:srgbClr val="000080"/>
                </a:solidFill>
                <a:highlight>
                  <a:srgbClr val="FFFFFF"/>
                </a:highlight>
              </a:rPr>
              <a:t>],</a:t>
            </a:r>
            <a:r>
              <a:rPr lang="nn-NO" sz="3200" dirty="0">
                <a:solidFill>
                  <a:srgbClr val="000000"/>
                </a:solidFill>
                <a:highlight>
                  <a:srgbClr val="FFFFFF"/>
                </a:highlight>
              </a:rPr>
              <a:t> </a:t>
            </a:r>
            <a:r>
              <a:rPr lang="nn-NO" sz="3200" b="1" dirty="0">
                <a:solidFill>
                  <a:srgbClr val="000080"/>
                </a:solidFill>
                <a:highlight>
                  <a:srgbClr val="FFFFFF"/>
                </a:highlight>
              </a:rPr>
              <a:t>[</a:t>
            </a:r>
            <a:r>
              <a:rPr lang="nn-NO" sz="3200" dirty="0">
                <a:solidFill>
                  <a:srgbClr val="FF0000"/>
                </a:solidFill>
                <a:highlight>
                  <a:srgbClr val="FFFFFF"/>
                </a:highlight>
              </a:rPr>
              <a:t>7</a:t>
            </a:r>
            <a:r>
              <a:rPr lang="nn-NO" sz="3200" b="1" dirty="0">
                <a:solidFill>
                  <a:srgbClr val="000080"/>
                </a:solidFill>
                <a:highlight>
                  <a:srgbClr val="FFFFFF"/>
                </a:highlight>
              </a:rPr>
              <a:t>,</a:t>
            </a:r>
            <a:r>
              <a:rPr lang="nn-NO" sz="3200" dirty="0">
                <a:solidFill>
                  <a:srgbClr val="000000"/>
                </a:solidFill>
                <a:highlight>
                  <a:srgbClr val="FFFFFF"/>
                </a:highlight>
              </a:rPr>
              <a:t> </a:t>
            </a:r>
            <a:r>
              <a:rPr lang="nn-NO" sz="3200" dirty="0">
                <a:solidFill>
                  <a:srgbClr val="FF0000"/>
                </a:solidFill>
                <a:highlight>
                  <a:srgbClr val="FFFFFF"/>
                </a:highlight>
              </a:rPr>
              <a:t>8</a:t>
            </a:r>
            <a:r>
              <a:rPr lang="nn-NO" sz="3200" b="1" dirty="0">
                <a:solidFill>
                  <a:srgbClr val="000080"/>
                </a:solidFill>
                <a:highlight>
                  <a:srgbClr val="FFFFFF"/>
                </a:highlight>
              </a:rPr>
              <a:t>,</a:t>
            </a:r>
            <a:r>
              <a:rPr lang="nn-NO" sz="3200" dirty="0">
                <a:solidFill>
                  <a:srgbClr val="000000"/>
                </a:solidFill>
                <a:highlight>
                  <a:srgbClr val="FFFFFF"/>
                </a:highlight>
              </a:rPr>
              <a:t> </a:t>
            </a:r>
            <a:r>
              <a:rPr lang="nn-NO" sz="3200" dirty="0">
                <a:solidFill>
                  <a:srgbClr val="FF0000"/>
                </a:solidFill>
                <a:highlight>
                  <a:srgbClr val="FFFFFF"/>
                </a:highlight>
              </a:rPr>
              <a:t>9</a:t>
            </a:r>
            <a:r>
              <a:rPr lang="nn-NO" sz="3200" b="1" dirty="0">
                <a:solidFill>
                  <a:srgbClr val="000080"/>
                </a:solidFill>
                <a:highlight>
                  <a:srgbClr val="FFFFFF"/>
                </a:highlight>
              </a:rPr>
              <a:t>],[</a:t>
            </a:r>
            <a:r>
              <a:rPr lang="nn-NO" sz="3200" dirty="0">
                <a:solidFill>
                  <a:srgbClr val="FF0000"/>
                </a:solidFill>
                <a:highlight>
                  <a:srgbClr val="FFFFFF"/>
                </a:highlight>
              </a:rPr>
              <a:t>10</a:t>
            </a:r>
            <a:r>
              <a:rPr lang="nn-NO" sz="3200" b="1" dirty="0">
                <a:solidFill>
                  <a:srgbClr val="000080"/>
                </a:solidFill>
                <a:highlight>
                  <a:srgbClr val="FFFFFF"/>
                </a:highlight>
              </a:rPr>
              <a:t>,</a:t>
            </a:r>
            <a:r>
              <a:rPr lang="nn-NO" sz="3200" dirty="0">
                <a:solidFill>
                  <a:srgbClr val="000000"/>
                </a:solidFill>
                <a:highlight>
                  <a:srgbClr val="FFFFFF"/>
                </a:highlight>
              </a:rPr>
              <a:t> </a:t>
            </a:r>
            <a:r>
              <a:rPr lang="nn-NO" sz="3200" dirty="0">
                <a:solidFill>
                  <a:srgbClr val="FF0000"/>
                </a:solidFill>
                <a:highlight>
                  <a:srgbClr val="FFFFFF"/>
                </a:highlight>
              </a:rPr>
              <a:t>11</a:t>
            </a:r>
            <a:r>
              <a:rPr lang="nn-NO" sz="3200" b="1" dirty="0">
                <a:solidFill>
                  <a:srgbClr val="000080"/>
                </a:solidFill>
                <a:highlight>
                  <a:srgbClr val="FFFFFF"/>
                </a:highlight>
              </a:rPr>
              <a:t>,</a:t>
            </a:r>
            <a:r>
              <a:rPr lang="nn-NO" sz="3200" dirty="0">
                <a:solidFill>
                  <a:srgbClr val="000000"/>
                </a:solidFill>
                <a:highlight>
                  <a:srgbClr val="FFFFFF"/>
                </a:highlight>
              </a:rPr>
              <a:t> </a:t>
            </a:r>
            <a:r>
              <a:rPr lang="nn-NO" sz="3200" dirty="0">
                <a:solidFill>
                  <a:srgbClr val="FF0000"/>
                </a:solidFill>
                <a:highlight>
                  <a:srgbClr val="FFFFFF"/>
                </a:highlight>
              </a:rPr>
              <a:t>12</a:t>
            </a:r>
            <a:r>
              <a:rPr lang="nn-NO" sz="3200" b="1" dirty="0">
                <a:solidFill>
                  <a:srgbClr val="000080"/>
                </a:solidFill>
                <a:highlight>
                  <a:srgbClr val="FFFFFF"/>
                </a:highlight>
              </a:rPr>
              <a:t>]]</a:t>
            </a:r>
            <a:endParaRPr lang="nn-NO" sz="3200" dirty="0">
              <a:solidFill>
                <a:srgbClr val="000000"/>
              </a:solidFill>
              <a:highlight>
                <a:srgbClr val="FFFFFF"/>
              </a:highlight>
            </a:endParaRPr>
          </a:p>
          <a:p>
            <a:pPr marL="0" indent="0">
              <a:buNone/>
            </a:pPr>
            <a:r>
              <a:rPr lang="en-US" sz="3200" dirty="0">
                <a:solidFill>
                  <a:srgbClr val="000000"/>
                </a:solidFill>
                <a:highlight>
                  <a:srgbClr val="FFFFFF"/>
                </a:highlight>
              </a:rPr>
              <a:t>f </a:t>
            </a:r>
            <a:r>
              <a:rPr lang="en-US" sz="3200" b="1" dirty="0">
                <a:solidFill>
                  <a:srgbClr val="000080"/>
                </a:solidFill>
                <a:highlight>
                  <a:srgbClr val="FFFFFF"/>
                </a:highlight>
              </a:rPr>
              <a:t>=</a:t>
            </a:r>
            <a:r>
              <a:rPr lang="en-US" sz="3200" dirty="0">
                <a:solidFill>
                  <a:srgbClr val="000000"/>
                </a:solidFill>
                <a:highlight>
                  <a:srgbClr val="FFFFFF"/>
                </a:highlight>
              </a:rPr>
              <a:t> open</a:t>
            </a:r>
            <a:r>
              <a:rPr lang="en-US" sz="3200" b="1" dirty="0">
                <a:solidFill>
                  <a:srgbClr val="000080"/>
                </a:solidFill>
                <a:highlight>
                  <a:srgbClr val="FFFFFF"/>
                </a:highlight>
              </a:rPr>
              <a:t>(</a:t>
            </a:r>
            <a:r>
              <a:rPr lang="en-US" sz="3200" dirty="0">
                <a:solidFill>
                  <a:srgbClr val="808080"/>
                </a:solidFill>
                <a:highlight>
                  <a:srgbClr val="FFFFFF"/>
                </a:highlight>
              </a:rPr>
              <a:t>'numbers2.csv'</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t>
            </a:r>
            <a:r>
              <a:rPr lang="en-US" sz="3200" dirty="0" err="1">
                <a:solidFill>
                  <a:srgbClr val="808080"/>
                </a:solidFill>
                <a:highlight>
                  <a:srgbClr val="FFFFFF"/>
                </a:highlight>
              </a:rPr>
              <a:t>w'</a:t>
            </a:r>
            <a:r>
              <a:rPr lang="en-US" sz="3200" b="1" dirty="0" err="1">
                <a:solidFill>
                  <a:srgbClr val="000080"/>
                </a:solidFill>
                <a:highlight>
                  <a:srgbClr val="FFFFFF"/>
                </a:highlight>
              </a:rPr>
              <a:t>,</a:t>
            </a:r>
            <a:r>
              <a:rPr lang="en-US" sz="3200" dirty="0" err="1">
                <a:solidFill>
                  <a:srgbClr val="000000"/>
                </a:solidFill>
                <a:highlight>
                  <a:srgbClr val="FFFFFF"/>
                </a:highlight>
              </a:rPr>
              <a:t>newline</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8000"/>
                </a:solidFill>
                <a:highlight>
                  <a:srgbClr val="FFFFFF"/>
                </a:highlight>
              </a:rPr>
              <a:t>#otherwise an extra \n appears at every newline</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with</a:t>
            </a:r>
            <a:r>
              <a:rPr lang="en-US" sz="3200" dirty="0">
                <a:solidFill>
                  <a:srgbClr val="000000"/>
                </a:solidFill>
                <a:highlight>
                  <a:srgbClr val="FFFFFF"/>
                </a:highlight>
              </a:rPr>
              <a:t> f</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writer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csv</a:t>
            </a:r>
            <a:r>
              <a:rPr lang="en-US" sz="3200" b="1" dirty="0" err="1">
                <a:solidFill>
                  <a:srgbClr val="000080"/>
                </a:solidFill>
                <a:highlight>
                  <a:srgbClr val="FFFFFF"/>
                </a:highlight>
              </a:rPr>
              <a:t>.</a:t>
            </a:r>
            <a:r>
              <a:rPr lang="en-US" sz="3200" dirty="0" err="1">
                <a:solidFill>
                  <a:srgbClr val="000000"/>
                </a:solidFill>
                <a:highlight>
                  <a:srgbClr val="FFFFFF"/>
                </a:highlight>
              </a:rPr>
              <a:t>writer</a:t>
            </a:r>
            <a:r>
              <a:rPr lang="en-US" sz="3200" b="1" dirty="0">
                <a:solidFill>
                  <a:srgbClr val="000080"/>
                </a:solidFill>
                <a:highlight>
                  <a:srgbClr val="FFFFFF"/>
                </a:highlight>
              </a:rPr>
              <a:t>(</a:t>
            </a:r>
            <a:r>
              <a:rPr lang="en-US" sz="3200" dirty="0">
                <a:solidFill>
                  <a:srgbClr val="000000"/>
                </a:solidFill>
                <a:highlight>
                  <a:srgbClr val="FFFFFF"/>
                </a:highlight>
              </a:rPr>
              <a:t>f</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for</a:t>
            </a:r>
            <a:r>
              <a:rPr lang="en-US" sz="3200" dirty="0">
                <a:solidFill>
                  <a:srgbClr val="000000"/>
                </a:solidFill>
                <a:highlight>
                  <a:srgbClr val="FFFFFF"/>
                </a:highlight>
              </a:rPr>
              <a:t> row </a:t>
            </a:r>
            <a:r>
              <a:rPr lang="en-US" sz="3200" b="1" dirty="0">
                <a:solidFill>
                  <a:srgbClr val="0000FF"/>
                </a:solidFill>
                <a:highlight>
                  <a:srgbClr val="FFFFFF"/>
                </a:highlight>
              </a:rPr>
              <a:t>in</a:t>
            </a:r>
            <a:r>
              <a:rPr lang="en-US" sz="3200" dirty="0">
                <a:solidFill>
                  <a:srgbClr val="000000"/>
                </a:solidFill>
                <a:highlight>
                  <a:srgbClr val="FFFFFF"/>
                </a:highlight>
              </a:rPr>
              <a:t> </a:t>
            </a:r>
            <a:r>
              <a:rPr lang="en-US" sz="3200" dirty="0" err="1">
                <a:solidFill>
                  <a:srgbClr val="000000"/>
                </a:solidFill>
                <a:highlight>
                  <a:srgbClr val="FFFFFF"/>
                </a:highlight>
              </a:rPr>
              <a:t>nms</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row</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err="1">
                <a:solidFill>
                  <a:srgbClr val="000000"/>
                </a:solidFill>
                <a:highlight>
                  <a:srgbClr val="FFFFFF"/>
                </a:highlight>
              </a:rPr>
              <a:t>writer</a:t>
            </a:r>
            <a:r>
              <a:rPr lang="en-US" sz="3200" b="1" dirty="0" err="1">
                <a:solidFill>
                  <a:srgbClr val="000080"/>
                </a:solidFill>
                <a:highlight>
                  <a:srgbClr val="FFFFFF"/>
                </a:highlight>
              </a:rPr>
              <a:t>.</a:t>
            </a:r>
            <a:r>
              <a:rPr lang="en-US" sz="3200" dirty="0" err="1">
                <a:solidFill>
                  <a:srgbClr val="000000"/>
                </a:solidFill>
                <a:highlight>
                  <a:srgbClr val="FFFFFF"/>
                </a:highlight>
              </a:rPr>
              <a:t>writerow</a:t>
            </a:r>
            <a:r>
              <a:rPr lang="en-US" sz="3200" b="1" dirty="0">
                <a:solidFill>
                  <a:srgbClr val="000080"/>
                </a:solidFill>
                <a:highlight>
                  <a:srgbClr val="FFFFFF"/>
                </a:highlight>
              </a:rPr>
              <a:t>(</a:t>
            </a:r>
            <a:r>
              <a:rPr lang="en-US" sz="3200" dirty="0">
                <a:solidFill>
                  <a:srgbClr val="000000"/>
                </a:solidFill>
                <a:highlight>
                  <a:srgbClr val="FFFFFF"/>
                </a:highlight>
              </a:rPr>
              <a:t>row</a:t>
            </a:r>
            <a:r>
              <a:rPr lang="en-US" sz="3200" b="1" dirty="0">
                <a:solidFill>
                  <a:srgbClr val="000080"/>
                </a:solidFill>
                <a:highlight>
                  <a:srgbClr val="FFFFFF"/>
                </a:highlight>
              </a:rPr>
              <a:t>)</a:t>
            </a:r>
            <a:endParaRPr lang="en-US" dirty="0"/>
          </a:p>
        </p:txBody>
      </p:sp>
    </p:spTree>
    <p:extLst>
      <p:ext uri="{BB962C8B-B14F-4D97-AF65-F5344CB8AC3E}">
        <p14:creationId xmlns:p14="http://schemas.microsoft.com/office/powerpoint/2010/main" val="205820073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IN" dirty="0" smtClean="0">
                <a:latin typeface="Consolas" panose="020B0609020204030204" pitchFamily="49" charset="0"/>
                <a:cs typeface="Consolas" panose="020B0609020204030204" pitchFamily="49" charset="0"/>
              </a:rPr>
              <a:t>$cat “</a:t>
            </a:r>
            <a:r>
              <a:rPr lang="en-US" sz="2800" dirty="0" smtClean="0">
                <a:highlight>
                  <a:srgbClr val="FFFFFF"/>
                </a:highlight>
                <a:latin typeface="Consolas" panose="020B0609020204030204" pitchFamily="49" charset="0"/>
                <a:cs typeface="Consolas" panose="020B0609020204030204" pitchFamily="49" charset="0"/>
              </a:rPr>
              <a:t>numbers2.csv”</a:t>
            </a:r>
          </a:p>
          <a:p>
            <a:pPr marL="0" indent="0">
              <a:buNone/>
            </a:pPr>
            <a:r>
              <a:rPr lang="en-US" dirty="0">
                <a:latin typeface="Consolas" panose="020B0609020204030204" pitchFamily="49" charset="0"/>
                <a:cs typeface="Consolas" panose="020B0609020204030204" pitchFamily="49" charset="0"/>
              </a:rPr>
              <a:t>1,2,3</a:t>
            </a:r>
          </a:p>
          <a:p>
            <a:pPr marL="0" indent="0">
              <a:buNone/>
            </a:pPr>
            <a:r>
              <a:rPr lang="en-US" dirty="0">
                <a:latin typeface="Consolas" panose="020B0609020204030204" pitchFamily="49" charset="0"/>
                <a:cs typeface="Consolas" panose="020B0609020204030204" pitchFamily="49" charset="0"/>
              </a:rPr>
              <a:t>4,5,6</a:t>
            </a:r>
          </a:p>
          <a:p>
            <a:pPr marL="0" indent="0">
              <a:buNone/>
            </a:pPr>
            <a:r>
              <a:rPr lang="en-US" dirty="0">
                <a:latin typeface="Consolas" panose="020B0609020204030204" pitchFamily="49" charset="0"/>
                <a:cs typeface="Consolas" panose="020B0609020204030204" pitchFamily="49" charset="0"/>
              </a:rPr>
              <a:t>7,8,9</a:t>
            </a:r>
          </a:p>
          <a:p>
            <a:pPr marL="0" indent="0">
              <a:buNone/>
            </a:pPr>
            <a:r>
              <a:rPr lang="en-US" dirty="0">
                <a:latin typeface="Consolas" panose="020B0609020204030204" pitchFamily="49" charset="0"/>
                <a:cs typeface="Consolas" panose="020B0609020204030204" pitchFamily="49" charset="0"/>
              </a:rPr>
              <a:t>10,11,12</a:t>
            </a:r>
          </a:p>
        </p:txBody>
      </p:sp>
    </p:spTree>
    <p:extLst>
      <p:ext uri="{BB962C8B-B14F-4D97-AF65-F5344CB8AC3E}">
        <p14:creationId xmlns:p14="http://schemas.microsoft.com/office/powerpoint/2010/main" val="379025743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fieldnames</a:t>
            </a:r>
            <a:endParaRPr lang="en-US" dirty="0"/>
          </a:p>
        </p:txBody>
      </p:sp>
      <p:sp>
        <p:nvSpPr>
          <p:cNvPr id="3" name="Content Placeholder 2"/>
          <p:cNvSpPr>
            <a:spLocks noGrp="1"/>
          </p:cNvSpPr>
          <p:nvPr>
            <p:ph sz="quarter" idx="1"/>
          </p:nvPr>
        </p:nvSpPr>
        <p:spPr/>
        <p:txBody>
          <a:bodyPr>
            <a:normAutofit fontScale="92500"/>
          </a:bodyPr>
          <a:lstStyle/>
          <a:p>
            <a:pPr marL="0" indent="0">
              <a:buNone/>
            </a:pPr>
            <a:r>
              <a:rPr lang="en-US" sz="3200" b="1" dirty="0">
                <a:solidFill>
                  <a:srgbClr val="0000FF"/>
                </a:solidFill>
                <a:highlight>
                  <a:srgbClr val="FFFFFF"/>
                </a:highlight>
              </a:rPr>
              <a:t>import</a:t>
            </a:r>
            <a:r>
              <a:rPr lang="en-US" sz="3200" dirty="0">
                <a:solidFill>
                  <a:srgbClr val="000000"/>
                </a:solidFill>
                <a:highlight>
                  <a:srgbClr val="FFFFFF"/>
                </a:highlight>
              </a:rPr>
              <a:t> csv</a:t>
            </a:r>
          </a:p>
          <a:p>
            <a:pPr marL="0" indent="0">
              <a:buNone/>
            </a:pPr>
            <a:r>
              <a:rPr lang="en-US" sz="3200" b="1" dirty="0">
                <a:solidFill>
                  <a:srgbClr val="0000FF"/>
                </a:solidFill>
                <a:highlight>
                  <a:srgbClr val="FFFFFF"/>
                </a:highlight>
              </a:rPr>
              <a:t>with</a:t>
            </a:r>
            <a:r>
              <a:rPr lang="en-US" sz="3200" dirty="0">
                <a:solidFill>
                  <a:srgbClr val="000000"/>
                </a:solidFill>
                <a:highlight>
                  <a:srgbClr val="FFFFFF"/>
                </a:highlight>
              </a:rPr>
              <a:t> open</a:t>
            </a:r>
            <a:r>
              <a:rPr lang="en-US" sz="3200" b="1" dirty="0">
                <a:solidFill>
                  <a:srgbClr val="000080"/>
                </a:solidFill>
                <a:highlight>
                  <a:srgbClr val="FFFFFF"/>
                </a:highlight>
              </a:rPr>
              <a:t>(</a:t>
            </a:r>
            <a:r>
              <a:rPr lang="en-US" sz="3200" dirty="0">
                <a:solidFill>
                  <a:srgbClr val="808080"/>
                </a:solidFill>
                <a:highlight>
                  <a:srgbClr val="FFFFFF"/>
                </a:highlight>
              </a:rPr>
              <a:t>'names.csv'</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'w'</a:t>
            </a:r>
            <a:r>
              <a:rPr lang="en-US" sz="3200" b="1" dirty="0">
                <a:solidFill>
                  <a:srgbClr val="000080"/>
                </a:solidFill>
                <a:highlight>
                  <a:srgbClr val="FFFFFF"/>
                </a:highlight>
              </a:rPr>
              <a:t>,</a:t>
            </a:r>
            <a:r>
              <a:rPr lang="en-US" sz="3200" dirty="0">
                <a:solidFill>
                  <a:srgbClr val="000000"/>
                </a:solidFill>
                <a:highlight>
                  <a:srgbClr val="FFFFFF"/>
                </a:highlight>
              </a:rPr>
              <a:t> newline</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FF"/>
                </a:solidFill>
                <a:highlight>
                  <a:srgbClr val="FFFFFF"/>
                </a:highlight>
              </a:rPr>
              <a:t>as</a:t>
            </a:r>
            <a:r>
              <a:rPr lang="en-US" sz="3200" dirty="0">
                <a:solidFill>
                  <a:srgbClr val="000000"/>
                </a:solidFill>
                <a:highlight>
                  <a:srgbClr val="FFFFFF"/>
                </a:highlight>
              </a:rPr>
              <a:t> </a:t>
            </a:r>
            <a:r>
              <a:rPr lang="en-US" sz="3200" dirty="0" err="1">
                <a:solidFill>
                  <a:srgbClr val="000000"/>
                </a:solidFill>
                <a:highlight>
                  <a:srgbClr val="FFFFFF"/>
                </a:highlight>
              </a:rPr>
              <a:t>csvfile</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fieldnames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first_name</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t>
            </a:r>
            <a:r>
              <a:rPr lang="en-US" sz="3200" dirty="0" err="1">
                <a:solidFill>
                  <a:srgbClr val="808080"/>
                </a:solidFill>
                <a:highlight>
                  <a:srgbClr val="FFFFFF"/>
                </a:highlight>
              </a:rPr>
              <a:t>last_name</a:t>
            </a:r>
            <a:r>
              <a:rPr lang="en-US" sz="3200" dirty="0">
                <a:solidFill>
                  <a:srgbClr val="808080"/>
                </a:solidFill>
                <a:highlight>
                  <a:srgbClr val="FFFFFF"/>
                </a:highlight>
              </a:rPr>
              <a: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writer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csv</a:t>
            </a:r>
            <a:r>
              <a:rPr lang="en-US" sz="3200" b="1" dirty="0" err="1">
                <a:solidFill>
                  <a:srgbClr val="000080"/>
                </a:solidFill>
                <a:highlight>
                  <a:srgbClr val="FFFFFF"/>
                </a:highlight>
              </a:rPr>
              <a:t>.</a:t>
            </a:r>
            <a:r>
              <a:rPr lang="en-US" sz="3200" dirty="0" err="1">
                <a:solidFill>
                  <a:srgbClr val="000000"/>
                </a:solidFill>
                <a:highlight>
                  <a:srgbClr val="FFFFFF"/>
                </a:highlight>
              </a:rPr>
              <a:t>DictWriter</a:t>
            </a:r>
            <a:r>
              <a:rPr lang="en-US" sz="3200" b="1" dirty="0">
                <a:solidFill>
                  <a:srgbClr val="000080"/>
                </a:solidFill>
                <a:highlight>
                  <a:srgbClr val="FFFFFF"/>
                </a:highlight>
              </a:rPr>
              <a:t>(</a:t>
            </a:r>
            <a:r>
              <a:rPr lang="en-US" sz="3200" dirty="0" err="1">
                <a:solidFill>
                  <a:srgbClr val="000000"/>
                </a:solidFill>
                <a:highlight>
                  <a:srgbClr val="FFFFFF"/>
                </a:highlight>
              </a:rPr>
              <a:t>csvfile</a:t>
            </a:r>
            <a:r>
              <a:rPr lang="en-US" sz="3200" b="1" dirty="0">
                <a:solidFill>
                  <a:srgbClr val="000080"/>
                </a:solidFill>
                <a:highlight>
                  <a:srgbClr val="FFFFFF"/>
                </a:highlight>
              </a:rPr>
              <a:t>,</a:t>
            </a:r>
            <a:r>
              <a:rPr lang="en-US" sz="3200" dirty="0">
                <a:solidFill>
                  <a:srgbClr val="000000"/>
                </a:solidFill>
                <a:highlight>
                  <a:srgbClr val="FFFFFF"/>
                </a:highlight>
              </a:rPr>
              <a:t> fieldnames</a:t>
            </a:r>
            <a:r>
              <a:rPr lang="en-US" sz="3200" b="1" dirty="0">
                <a:solidFill>
                  <a:srgbClr val="000080"/>
                </a:solidFill>
                <a:highlight>
                  <a:srgbClr val="FFFFFF"/>
                </a:highlight>
              </a:rPr>
              <a:t>=</a:t>
            </a:r>
            <a:r>
              <a:rPr lang="en-US" sz="3200" dirty="0">
                <a:solidFill>
                  <a:srgbClr val="000000"/>
                </a:solidFill>
                <a:highlight>
                  <a:srgbClr val="FFFFFF"/>
                </a:highlight>
              </a:rPr>
              <a:t>fieldnames</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err="1">
                <a:solidFill>
                  <a:srgbClr val="000000"/>
                </a:solidFill>
                <a:highlight>
                  <a:srgbClr val="FFFFFF"/>
                </a:highlight>
              </a:rPr>
              <a:t>writer</a:t>
            </a:r>
            <a:r>
              <a:rPr lang="en-US" sz="3200" b="1" dirty="0" err="1">
                <a:solidFill>
                  <a:srgbClr val="000080"/>
                </a:solidFill>
                <a:highlight>
                  <a:srgbClr val="FFFFFF"/>
                </a:highlight>
              </a:rPr>
              <a:t>.</a:t>
            </a:r>
            <a:r>
              <a:rPr lang="en-US" sz="3200" dirty="0" err="1">
                <a:solidFill>
                  <a:srgbClr val="000000"/>
                </a:solidFill>
                <a:highlight>
                  <a:srgbClr val="FFFFFF"/>
                </a:highlight>
              </a:rPr>
              <a:t>writeheader</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err="1">
                <a:solidFill>
                  <a:srgbClr val="000000"/>
                </a:solidFill>
                <a:highlight>
                  <a:srgbClr val="FFFFFF"/>
                </a:highlight>
              </a:rPr>
              <a:t>writer</a:t>
            </a:r>
            <a:r>
              <a:rPr lang="en-US" sz="3200" b="1" dirty="0" err="1">
                <a:solidFill>
                  <a:srgbClr val="000080"/>
                </a:solidFill>
                <a:highlight>
                  <a:srgbClr val="FFFFFF"/>
                </a:highlight>
              </a:rPr>
              <a:t>.</a:t>
            </a:r>
            <a:r>
              <a:rPr lang="en-US" sz="3200" dirty="0" err="1">
                <a:solidFill>
                  <a:srgbClr val="000000"/>
                </a:solidFill>
                <a:highlight>
                  <a:srgbClr val="FFFFFF"/>
                </a:highlight>
              </a:rPr>
              <a:t>writerow</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first_name</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'Baked'</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t>
            </a:r>
            <a:r>
              <a:rPr lang="en-US" sz="3200" dirty="0" err="1">
                <a:solidFill>
                  <a:srgbClr val="808080"/>
                </a:solidFill>
                <a:highlight>
                  <a:srgbClr val="FFFFFF"/>
                </a:highlight>
              </a:rPr>
              <a:t>last_name</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'Beans'</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err="1">
                <a:solidFill>
                  <a:srgbClr val="000000"/>
                </a:solidFill>
                <a:highlight>
                  <a:srgbClr val="FFFFFF"/>
                </a:highlight>
              </a:rPr>
              <a:t>writer</a:t>
            </a:r>
            <a:r>
              <a:rPr lang="en-US" sz="3200" b="1" dirty="0" err="1">
                <a:solidFill>
                  <a:srgbClr val="000080"/>
                </a:solidFill>
                <a:highlight>
                  <a:srgbClr val="FFFFFF"/>
                </a:highlight>
              </a:rPr>
              <a:t>.</a:t>
            </a:r>
            <a:r>
              <a:rPr lang="en-US" sz="3200" dirty="0" err="1">
                <a:solidFill>
                  <a:srgbClr val="000000"/>
                </a:solidFill>
                <a:highlight>
                  <a:srgbClr val="FFFFFF"/>
                </a:highlight>
              </a:rPr>
              <a:t>writerow</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first_name</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'Lovely'</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t>
            </a:r>
            <a:r>
              <a:rPr lang="en-US" sz="3200" dirty="0" err="1">
                <a:solidFill>
                  <a:srgbClr val="808080"/>
                </a:solidFill>
                <a:highlight>
                  <a:srgbClr val="FFFFFF"/>
                </a:highlight>
              </a:rPr>
              <a:t>last_name</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'Spam'</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err="1">
                <a:solidFill>
                  <a:srgbClr val="000000"/>
                </a:solidFill>
                <a:highlight>
                  <a:srgbClr val="FFFFFF"/>
                </a:highlight>
              </a:rPr>
              <a:t>writer</a:t>
            </a:r>
            <a:r>
              <a:rPr lang="en-US" sz="3200" b="1" dirty="0" err="1">
                <a:solidFill>
                  <a:srgbClr val="000080"/>
                </a:solidFill>
                <a:highlight>
                  <a:srgbClr val="FFFFFF"/>
                </a:highlight>
              </a:rPr>
              <a:t>.</a:t>
            </a:r>
            <a:r>
              <a:rPr lang="en-US" sz="3200" dirty="0" err="1">
                <a:solidFill>
                  <a:srgbClr val="000000"/>
                </a:solidFill>
                <a:highlight>
                  <a:srgbClr val="FFFFFF"/>
                </a:highlight>
              </a:rPr>
              <a:t>writerow</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first_name</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'Wonderful'</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t>
            </a:r>
            <a:r>
              <a:rPr lang="en-US" sz="3200" dirty="0" err="1">
                <a:solidFill>
                  <a:srgbClr val="808080"/>
                </a:solidFill>
                <a:highlight>
                  <a:srgbClr val="FFFFFF"/>
                </a:highlight>
              </a:rPr>
              <a:t>last_name</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'Spam'</a:t>
            </a:r>
            <a:r>
              <a:rPr lang="en-US" sz="3200" b="1" dirty="0">
                <a:solidFill>
                  <a:srgbClr val="000080"/>
                </a:solidFill>
                <a:highlight>
                  <a:srgbClr val="FFFFFF"/>
                </a:highlight>
              </a:rPr>
              <a:t>})</a:t>
            </a:r>
            <a:endParaRPr lang="en-US" dirty="0"/>
          </a:p>
        </p:txBody>
      </p:sp>
    </p:spTree>
    <p:extLst>
      <p:ext uri="{BB962C8B-B14F-4D97-AF65-F5344CB8AC3E}">
        <p14:creationId xmlns:p14="http://schemas.microsoft.com/office/powerpoint/2010/main" val="137055261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IN" dirty="0" smtClean="0">
                <a:latin typeface="Consolas" panose="020B0609020204030204" pitchFamily="49" charset="0"/>
                <a:cs typeface="Consolas" panose="020B0609020204030204" pitchFamily="49" charset="0"/>
              </a:rPr>
              <a:t>$cat </a:t>
            </a:r>
            <a:r>
              <a:rPr lang="en-US" sz="2800" dirty="0" smtClean="0">
                <a:highlight>
                  <a:srgbClr val="FFFFFF"/>
                </a:highlight>
                <a:latin typeface="Consolas" panose="020B0609020204030204" pitchFamily="49" charset="0"/>
                <a:cs typeface="Consolas" panose="020B0609020204030204" pitchFamily="49" charset="0"/>
              </a:rPr>
              <a:t>names.csv</a:t>
            </a:r>
            <a:endParaRPr lang="en-IN" dirty="0" smtClean="0">
              <a:latin typeface="Consolas" panose="020B0609020204030204" pitchFamily="49" charset="0"/>
              <a:cs typeface="Consolas" panose="020B0609020204030204" pitchFamily="49" charset="0"/>
            </a:endParaRPr>
          </a:p>
          <a:p>
            <a:pPr marL="0" indent="0">
              <a:buNone/>
            </a:pPr>
            <a:r>
              <a:rPr lang="en-IN" dirty="0" err="1">
                <a:latin typeface="Consolas" panose="020B0609020204030204" pitchFamily="49" charset="0"/>
                <a:cs typeface="Consolas" panose="020B0609020204030204" pitchFamily="49" charset="0"/>
              </a:rPr>
              <a:t>first_name,last_name</a:t>
            </a:r>
            <a:endParaRPr lang="en-IN" dirty="0">
              <a:latin typeface="Consolas" panose="020B0609020204030204" pitchFamily="49" charset="0"/>
              <a:cs typeface="Consolas" panose="020B0609020204030204" pitchFamily="49" charset="0"/>
            </a:endParaRPr>
          </a:p>
          <a:p>
            <a:pPr marL="0" indent="0">
              <a:buNone/>
            </a:pPr>
            <a:r>
              <a:rPr lang="en-IN" dirty="0" err="1">
                <a:latin typeface="Consolas" panose="020B0609020204030204" pitchFamily="49" charset="0"/>
                <a:cs typeface="Consolas" panose="020B0609020204030204" pitchFamily="49" charset="0"/>
              </a:rPr>
              <a:t>Baked,Beans</a:t>
            </a:r>
            <a:endParaRPr lang="en-IN" dirty="0">
              <a:latin typeface="Consolas" panose="020B0609020204030204" pitchFamily="49" charset="0"/>
              <a:cs typeface="Consolas" panose="020B0609020204030204" pitchFamily="49" charset="0"/>
            </a:endParaRPr>
          </a:p>
          <a:p>
            <a:pPr marL="0" indent="0">
              <a:buNone/>
            </a:pPr>
            <a:r>
              <a:rPr lang="en-IN" dirty="0" err="1">
                <a:latin typeface="Consolas" panose="020B0609020204030204" pitchFamily="49" charset="0"/>
                <a:cs typeface="Consolas" panose="020B0609020204030204" pitchFamily="49" charset="0"/>
              </a:rPr>
              <a:t>Lovely,Spam</a:t>
            </a:r>
            <a:endParaRPr lang="en-IN" dirty="0">
              <a:latin typeface="Consolas" panose="020B0609020204030204" pitchFamily="49" charset="0"/>
              <a:cs typeface="Consolas" panose="020B0609020204030204" pitchFamily="49" charset="0"/>
            </a:endParaRPr>
          </a:p>
          <a:p>
            <a:pPr marL="0" indent="0">
              <a:buNone/>
            </a:pPr>
            <a:r>
              <a:rPr lang="en-IN" dirty="0" err="1">
                <a:latin typeface="Consolas" panose="020B0609020204030204" pitchFamily="49" charset="0"/>
                <a:cs typeface="Consolas" panose="020B0609020204030204" pitchFamily="49" charset="0"/>
              </a:rPr>
              <a:t>Wonderful,Spam</a:t>
            </a:r>
            <a:r>
              <a:rPr lang="en-IN" dirty="0">
                <a:latin typeface="Consolas" panose="020B0609020204030204" pitchFamily="49" charset="0"/>
                <a:cs typeface="Consolas" panose="020B0609020204030204" pitchFamily="49" charset="0"/>
              </a:rPr>
              <a:t> </a:t>
            </a:r>
            <a:endParaRPr lang="en-IN" dirty="0" smtClean="0">
              <a:latin typeface="Consolas" panose="020B0609020204030204" pitchFamily="49" charset="0"/>
              <a:cs typeface="Consolas" panose="020B0609020204030204" pitchFamily="49" charset="0"/>
            </a:endParaRPr>
          </a:p>
          <a:p>
            <a:pPr marL="0" indent="0">
              <a:buNone/>
            </a:pPr>
            <a:endParaRPr lang="en-IN" dirty="0">
              <a:latin typeface="Consolas" panose="020B0609020204030204" pitchFamily="49" charset="0"/>
              <a:cs typeface="Consolas" panose="020B0609020204030204" pitchFamily="49" charset="0"/>
            </a:endParaRPr>
          </a:p>
          <a:p>
            <a:pPr marL="0" indent="0">
              <a:buNone/>
            </a:pPr>
            <a:r>
              <a:rPr lang="en-IN" dirty="0">
                <a:cs typeface="Consolas" panose="020B0609020204030204" pitchFamily="49" charset="0"/>
              </a:rPr>
              <a:t>For more, see </a:t>
            </a:r>
            <a:r>
              <a:rPr lang="en-IN" dirty="0">
                <a:cs typeface="Consolas" panose="020B0609020204030204" pitchFamily="49" charset="0"/>
                <a:hlinkClick r:id="rId2"/>
              </a:rPr>
              <a:t>https://</a:t>
            </a:r>
            <a:r>
              <a:rPr lang="en-IN" dirty="0" smtClean="0">
                <a:cs typeface="Consolas" panose="020B0609020204030204" pitchFamily="49" charset="0"/>
                <a:hlinkClick r:id="rId2"/>
              </a:rPr>
              <a:t>docs.python.org/3.6/library/csv.html</a:t>
            </a:r>
            <a:endParaRPr lang="en-IN" dirty="0" smtClean="0">
              <a:cs typeface="Consolas" panose="020B0609020204030204" pitchFamily="49" charset="0"/>
            </a:endParaRPr>
          </a:p>
          <a:p>
            <a:pPr marL="0" indent="0">
              <a:buNone/>
            </a:pPr>
            <a:endParaRPr lang="en-US" dirty="0">
              <a:cs typeface="Consolas" panose="020B0609020204030204" pitchFamily="49" charset="0"/>
            </a:endParaRPr>
          </a:p>
        </p:txBody>
      </p:sp>
    </p:spTree>
    <p:extLst>
      <p:ext uri="{BB962C8B-B14F-4D97-AF65-F5344CB8AC3E}">
        <p14:creationId xmlns:p14="http://schemas.microsoft.com/office/powerpoint/2010/main" val="311933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IN" dirty="0" smtClean="0"/>
              <a:t>Functions</a:t>
            </a:r>
            <a:endParaRPr lang="en-US" dirty="0"/>
          </a:p>
        </p:txBody>
      </p:sp>
    </p:spTree>
    <p:extLst>
      <p:ext uri="{BB962C8B-B14F-4D97-AF65-F5344CB8AC3E}">
        <p14:creationId xmlns:p14="http://schemas.microsoft.com/office/powerpoint/2010/main" val="26824940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48527" y="12383"/>
            <a:ext cx="10871200" cy="990600"/>
          </a:xfrm>
        </p:spPr>
        <p:txBody>
          <a:bodyPr/>
          <a:lstStyle/>
          <a:p>
            <a:r>
              <a:rPr lang="en-US" dirty="0"/>
              <a:t>Defining a Function</a:t>
            </a:r>
          </a:p>
        </p:txBody>
      </p:sp>
      <p:sp>
        <p:nvSpPr>
          <p:cNvPr id="3" name="Content Placeholder 2"/>
          <p:cNvSpPr>
            <a:spLocks noGrp="1"/>
          </p:cNvSpPr>
          <p:nvPr>
            <p:ph sz="quarter" idx="4294967295"/>
          </p:nvPr>
        </p:nvSpPr>
        <p:spPr>
          <a:xfrm>
            <a:off x="0" y="1002983"/>
            <a:ext cx="7244862" cy="5855017"/>
          </a:xfrm>
        </p:spPr>
        <p:txBody>
          <a:bodyPr>
            <a:normAutofit fontScale="92500" lnSpcReduction="10000"/>
          </a:bodyPr>
          <a:lstStyle/>
          <a:p>
            <a:pPr marL="0" indent="0">
              <a:buNone/>
            </a:pPr>
            <a:r>
              <a:rPr lang="en-US" dirty="0" err="1"/>
              <a:t>def</a:t>
            </a:r>
            <a:r>
              <a:rPr lang="en-US" dirty="0"/>
              <a:t> name(</a:t>
            </a:r>
            <a:r>
              <a:rPr lang="en-US" dirty="0" err="1"/>
              <a:t>args</a:t>
            </a:r>
            <a:r>
              <a:rPr lang="en-US" dirty="0" smtClean="0"/>
              <a:t>):</a:t>
            </a:r>
          </a:p>
          <a:p>
            <a:pPr marL="320040" lvl="1" indent="0">
              <a:buNone/>
            </a:pPr>
            <a:r>
              <a:rPr lang="en-US" dirty="0" smtClean="0"/>
              <a:t>""" </a:t>
            </a:r>
            <a:r>
              <a:rPr lang="en-IN" dirty="0" err="1"/>
              <a:t>function_docstring</a:t>
            </a:r>
            <a:r>
              <a:rPr lang="en-US" dirty="0"/>
              <a:t> """</a:t>
            </a:r>
          </a:p>
          <a:p>
            <a:pPr marL="320040" lvl="1" indent="0">
              <a:buNone/>
            </a:pPr>
            <a:r>
              <a:rPr lang="en-US" dirty="0" smtClean="0"/>
              <a:t>commands</a:t>
            </a:r>
            <a:endParaRPr lang="en-US" dirty="0"/>
          </a:p>
          <a:p>
            <a:pPr marL="320040" lvl="1" indent="0">
              <a:buNone/>
            </a:pPr>
            <a:r>
              <a:rPr lang="en-US" dirty="0" smtClean="0"/>
              <a:t>return value</a:t>
            </a:r>
          </a:p>
          <a:p>
            <a:pPr marL="0" indent="0">
              <a:buNone/>
            </a:pPr>
            <a:r>
              <a:rPr lang="en-US" sz="3200" b="1" dirty="0" err="1">
                <a:solidFill>
                  <a:srgbClr val="0000FF"/>
                </a:solidFill>
                <a:highlight>
                  <a:srgbClr val="FFFFFF"/>
                </a:highlight>
              </a:rPr>
              <a:t>def</a:t>
            </a:r>
            <a:r>
              <a:rPr lang="en-US" sz="3200" dirty="0">
                <a:solidFill>
                  <a:srgbClr val="000000"/>
                </a:solidFill>
                <a:highlight>
                  <a:srgbClr val="FFFFFF"/>
                </a:highlight>
              </a:rPr>
              <a:t> </a:t>
            </a:r>
            <a:r>
              <a:rPr lang="en-US" sz="3200" dirty="0" err="1">
                <a:solidFill>
                  <a:srgbClr val="FF00FF"/>
                </a:solidFill>
                <a:highlight>
                  <a:srgbClr val="FFFFFF"/>
                </a:highlight>
              </a:rPr>
              <a:t>pythagoras</a:t>
            </a:r>
            <a:r>
              <a:rPr lang="en-US" sz="3200" b="1" dirty="0">
                <a:solidFill>
                  <a:srgbClr val="000080"/>
                </a:solidFill>
                <a:highlight>
                  <a:srgbClr val="FFFFFF"/>
                </a:highlight>
              </a:rPr>
              <a:t>(</a:t>
            </a:r>
            <a:r>
              <a:rPr lang="en-US" sz="3200" dirty="0" err="1">
                <a:solidFill>
                  <a:srgbClr val="000000"/>
                </a:solidFill>
                <a:highlight>
                  <a:srgbClr val="FFFFFF"/>
                </a:highlight>
              </a:rPr>
              <a:t>x</a:t>
            </a:r>
            <a:r>
              <a:rPr lang="en-US" sz="3200" b="1" dirty="0" err="1">
                <a:solidFill>
                  <a:srgbClr val="000080"/>
                </a:solidFill>
                <a:highlight>
                  <a:srgbClr val="FFFFFF"/>
                </a:highlight>
              </a:rPr>
              <a:t>,</a:t>
            </a:r>
            <a:r>
              <a:rPr lang="en-US" sz="3200" dirty="0" err="1">
                <a:solidFill>
                  <a:srgbClr val="000000"/>
                </a:solidFill>
                <a:highlight>
                  <a:srgbClr val="FFFFFF"/>
                </a:highlight>
              </a:rPr>
              <a:t>y</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a:solidFill>
                  <a:srgbClr val="FF8000"/>
                </a:solidFill>
                <a:highlight>
                  <a:srgbClr val="FFFFFF"/>
                </a:highlight>
              </a:rPr>
              <a:t>""" Computes the hypotenuse of two arguments"""</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h </a:t>
            </a:r>
            <a:r>
              <a:rPr lang="en-US" sz="3200" b="1" dirty="0">
                <a:solidFill>
                  <a:srgbClr val="000080"/>
                </a:solidFill>
                <a:highlight>
                  <a:srgbClr val="FFFFFF"/>
                </a:highlight>
              </a:rPr>
              <a:t>=</a:t>
            </a:r>
            <a:r>
              <a:rPr lang="en-US" sz="3200" dirty="0">
                <a:solidFill>
                  <a:srgbClr val="000000"/>
                </a:solidFill>
                <a:highlight>
                  <a:srgbClr val="FFFFFF"/>
                </a:highlight>
              </a:rPr>
              <a:t> pow</a:t>
            </a:r>
            <a:r>
              <a:rPr lang="en-US" sz="3200" b="1" dirty="0">
                <a:solidFill>
                  <a:srgbClr val="000080"/>
                </a:solidFill>
                <a:highlight>
                  <a:srgbClr val="FFFFFF"/>
                </a:highlight>
              </a:rPr>
              <a:t>(</a:t>
            </a:r>
            <a:r>
              <a:rPr lang="en-US" sz="3200" dirty="0">
                <a:solidFill>
                  <a:srgbClr val="000000"/>
                </a:solidFill>
                <a:highlight>
                  <a:srgbClr val="FFFFFF"/>
                </a:highlight>
              </a:rPr>
              <a:t>x</a:t>
            </a:r>
            <a:r>
              <a:rPr lang="en-US" sz="3200" b="1" dirty="0">
                <a:solidFill>
                  <a:srgbClr val="000080"/>
                </a:solidFill>
                <a:highlight>
                  <a:srgbClr val="FFFFFF"/>
                </a:highlight>
              </a:rPr>
              <a:t>**</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000000"/>
                </a:solidFill>
                <a:highlight>
                  <a:srgbClr val="FFFFFF"/>
                </a:highlight>
              </a:rPr>
              <a:t>y</a:t>
            </a:r>
            <a:r>
              <a:rPr lang="en-US" sz="3200" b="1" dirty="0">
                <a:solidFill>
                  <a:srgbClr val="000080"/>
                </a:solidFill>
                <a:highlight>
                  <a:srgbClr val="FFFFFF"/>
                </a:highlight>
              </a:rPr>
              <a:t>**</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FF0000"/>
                </a:solidFill>
                <a:highlight>
                  <a:srgbClr val="FFFFFF"/>
                </a:highlight>
              </a:rPr>
              <a:t>0.5</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a:solidFill>
                  <a:srgbClr val="008000"/>
                </a:solidFill>
                <a:highlight>
                  <a:srgbClr val="FFFFFF"/>
                </a:highlight>
              </a:rPr>
              <a:t># pow(x,0.5) is the square root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return</a:t>
            </a:r>
            <a:r>
              <a:rPr lang="en-US" sz="3200" dirty="0">
                <a:solidFill>
                  <a:srgbClr val="000000"/>
                </a:solidFill>
                <a:highlight>
                  <a:srgbClr val="FFFFFF"/>
                </a:highlight>
              </a:rPr>
              <a:t> h</a:t>
            </a: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pythagoras</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FF0000"/>
                </a:solidFill>
                <a:highlight>
                  <a:srgbClr val="FFFFFF"/>
                </a:highlight>
              </a:rPr>
              <a:t>4</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help</a:t>
            </a:r>
            <a:r>
              <a:rPr lang="en-US" sz="3200" b="1" dirty="0">
                <a:solidFill>
                  <a:srgbClr val="000080"/>
                </a:solidFill>
                <a:highlight>
                  <a:srgbClr val="FFFFFF"/>
                </a:highlight>
              </a:rPr>
              <a:t>(</a:t>
            </a:r>
            <a:r>
              <a:rPr lang="en-US" sz="3200" dirty="0" err="1">
                <a:solidFill>
                  <a:srgbClr val="000000"/>
                </a:solidFill>
                <a:highlight>
                  <a:srgbClr val="FFFFFF"/>
                </a:highlight>
              </a:rPr>
              <a:t>pythagoras</a:t>
            </a:r>
            <a:r>
              <a:rPr lang="en-US" sz="3200" b="1" dirty="0">
                <a:solidFill>
                  <a:srgbClr val="000080"/>
                </a:solidFill>
                <a:highlight>
                  <a:srgbClr val="FFFFFF"/>
                </a:highlight>
              </a:rPr>
              <a:t>)</a:t>
            </a:r>
            <a:endParaRPr lang="en-IN" dirty="0"/>
          </a:p>
        </p:txBody>
      </p:sp>
      <p:sp>
        <p:nvSpPr>
          <p:cNvPr id="4" name="TextBox 3"/>
          <p:cNvSpPr txBox="1"/>
          <p:nvPr/>
        </p:nvSpPr>
        <p:spPr>
          <a:xfrm>
            <a:off x="6766559" y="2890677"/>
            <a:ext cx="5804229" cy="3108543"/>
          </a:xfrm>
          <a:prstGeom prst="rect">
            <a:avLst/>
          </a:prstGeom>
          <a:noFill/>
        </p:spPr>
        <p:txBody>
          <a:bodyPr wrap="square" rtlCol="0">
            <a:spAutoFit/>
          </a:bodyPr>
          <a:lstStyle/>
          <a:p>
            <a:r>
              <a:rPr lang="en-US" sz="2800" dirty="0"/>
              <a:t>5.0</a:t>
            </a:r>
          </a:p>
          <a:p>
            <a:r>
              <a:rPr lang="en-US" sz="2800" dirty="0"/>
              <a:t>Help on function </a:t>
            </a:r>
            <a:r>
              <a:rPr lang="en-US" sz="2800" dirty="0" err="1"/>
              <a:t>pythagoras</a:t>
            </a:r>
            <a:r>
              <a:rPr lang="en-US" sz="2800" dirty="0"/>
              <a:t> in module __main__:</a:t>
            </a:r>
          </a:p>
          <a:p>
            <a:endParaRPr lang="en-US" sz="2800" dirty="0"/>
          </a:p>
          <a:p>
            <a:r>
              <a:rPr lang="en-US" sz="2800" dirty="0" err="1"/>
              <a:t>pythagoras</a:t>
            </a:r>
            <a:r>
              <a:rPr lang="en-US" sz="2800" dirty="0"/>
              <a:t>(x, y)</a:t>
            </a:r>
          </a:p>
          <a:p>
            <a:r>
              <a:rPr lang="en-US" sz="2800" dirty="0"/>
              <a:t>    Computes the hypotenuse of two arguments</a:t>
            </a:r>
          </a:p>
        </p:txBody>
      </p:sp>
      <p:cxnSp>
        <p:nvCxnSpPr>
          <p:cNvPr id="7" name="Straight Arrow Connector 6"/>
          <p:cNvCxnSpPr/>
          <p:nvPr/>
        </p:nvCxnSpPr>
        <p:spPr>
          <a:xfrm flipV="1">
            <a:off x="3567165" y="3175279"/>
            <a:ext cx="3232967" cy="25924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873829" y="4820921"/>
            <a:ext cx="3537131" cy="15296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a:off x="6410960" y="3431969"/>
            <a:ext cx="389172" cy="2561975"/>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0732737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Arguments</a:t>
            </a:r>
          </a:p>
        </p:txBody>
      </p:sp>
      <p:sp>
        <p:nvSpPr>
          <p:cNvPr id="3" name="Content Placeholder 2"/>
          <p:cNvSpPr>
            <a:spLocks noGrp="1"/>
          </p:cNvSpPr>
          <p:nvPr>
            <p:ph sz="quarter" idx="1"/>
          </p:nvPr>
        </p:nvSpPr>
        <p:spPr/>
        <p:txBody>
          <a:bodyPr/>
          <a:lstStyle/>
          <a:p>
            <a:r>
              <a:rPr lang="en-US" dirty="0"/>
              <a:t>You can call a function by using the following types of formal arguments-</a:t>
            </a:r>
          </a:p>
          <a:p>
            <a:pPr lvl="1"/>
            <a:r>
              <a:rPr lang="en-US" dirty="0" smtClean="0"/>
              <a:t>Required </a:t>
            </a:r>
            <a:r>
              <a:rPr lang="en-US" dirty="0"/>
              <a:t>arguments</a:t>
            </a:r>
          </a:p>
          <a:p>
            <a:pPr lvl="1"/>
            <a:r>
              <a:rPr lang="en-US" dirty="0" smtClean="0"/>
              <a:t>Keyword </a:t>
            </a:r>
            <a:r>
              <a:rPr lang="en-US" dirty="0"/>
              <a:t>arguments</a:t>
            </a:r>
          </a:p>
          <a:p>
            <a:pPr lvl="1"/>
            <a:r>
              <a:rPr lang="en-US" dirty="0" smtClean="0"/>
              <a:t>Default </a:t>
            </a:r>
            <a:r>
              <a:rPr lang="en-US" dirty="0"/>
              <a:t>arguments</a:t>
            </a:r>
          </a:p>
          <a:p>
            <a:pPr lvl="1"/>
            <a:r>
              <a:rPr lang="en-US" dirty="0" smtClean="0"/>
              <a:t>Variable-length </a:t>
            </a:r>
            <a:r>
              <a:rPr lang="en-US" dirty="0"/>
              <a:t>arguments</a:t>
            </a:r>
          </a:p>
        </p:txBody>
      </p:sp>
    </p:spTree>
    <p:extLst>
      <p:ext uri="{BB962C8B-B14F-4D97-AF65-F5344CB8AC3E}">
        <p14:creationId xmlns:p14="http://schemas.microsoft.com/office/powerpoint/2010/main" val="165702246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 Arguments</a:t>
            </a:r>
          </a:p>
        </p:txBody>
      </p:sp>
      <p:sp>
        <p:nvSpPr>
          <p:cNvPr id="3" name="Content Placeholder 2"/>
          <p:cNvSpPr>
            <a:spLocks noGrp="1"/>
          </p:cNvSpPr>
          <p:nvPr>
            <p:ph sz="quarter" idx="1"/>
          </p:nvPr>
        </p:nvSpPr>
        <p:spPr/>
        <p:txBody>
          <a:bodyPr/>
          <a:lstStyle/>
          <a:p>
            <a:r>
              <a:rPr lang="en-US" dirty="0"/>
              <a:t>Required arguments are the arguments passed to a function in correct positional order.</a:t>
            </a:r>
          </a:p>
          <a:p>
            <a:r>
              <a:rPr lang="en-US" dirty="0"/>
              <a:t>Here, the number of arguments in the function call should match exactly with the </a:t>
            </a:r>
            <a:r>
              <a:rPr lang="en-US" dirty="0" smtClean="0"/>
              <a:t>function definition</a:t>
            </a:r>
            <a:r>
              <a:rPr lang="en-US" dirty="0"/>
              <a:t>.</a:t>
            </a:r>
          </a:p>
        </p:txBody>
      </p:sp>
    </p:spTree>
    <p:extLst>
      <p:ext uri="{BB962C8B-B14F-4D97-AF65-F5344CB8AC3E}">
        <p14:creationId xmlns:p14="http://schemas.microsoft.com/office/powerpoint/2010/main" val="192427256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marL="0" indent="0">
              <a:buNone/>
            </a:pPr>
            <a:r>
              <a:rPr lang="en-US" sz="3200" b="1" dirty="0" err="1">
                <a:solidFill>
                  <a:srgbClr val="0000FF"/>
                </a:solidFill>
                <a:highlight>
                  <a:srgbClr val="FFFFFF"/>
                </a:highlight>
              </a:rPr>
              <a:t>def</a:t>
            </a:r>
            <a:r>
              <a:rPr lang="en-US" sz="3200" dirty="0">
                <a:solidFill>
                  <a:srgbClr val="000000"/>
                </a:solidFill>
                <a:highlight>
                  <a:srgbClr val="FFFFFF"/>
                </a:highlight>
              </a:rPr>
              <a:t> </a:t>
            </a:r>
            <a:r>
              <a:rPr lang="en-US" sz="3200" dirty="0" err="1">
                <a:solidFill>
                  <a:srgbClr val="FF00FF"/>
                </a:solidFill>
                <a:highlight>
                  <a:srgbClr val="FFFFFF"/>
                </a:highlight>
              </a:rPr>
              <a:t>printme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str</a:t>
            </a:r>
            <a:r>
              <a:rPr lang="en-US" sz="3200" dirty="0">
                <a:solidFill>
                  <a:srgbClr val="000000"/>
                </a:solidFill>
                <a:highlight>
                  <a:srgbClr val="FFFFFF"/>
                </a:highlight>
              </a:rPr>
              <a:t>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a:solidFill>
                  <a:srgbClr val="808080"/>
                </a:solidFill>
                <a:highlight>
                  <a:srgbClr val="FFFFFF"/>
                </a:highlight>
              </a:rPr>
              <a:t>"This prints a passed string into this function"</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err="1">
                <a:solidFill>
                  <a:srgbClr val="000000"/>
                </a:solidFill>
                <a:highlight>
                  <a:srgbClr val="FFFFFF"/>
                </a:highlight>
              </a:rPr>
              <a:t>str</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return</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Now you can call </a:t>
            </a:r>
            <a:r>
              <a:rPr lang="en-US" sz="3200" dirty="0" err="1">
                <a:solidFill>
                  <a:srgbClr val="008000"/>
                </a:solidFill>
                <a:highlight>
                  <a:srgbClr val="FFFFFF"/>
                </a:highlight>
              </a:rPr>
              <a:t>printme</a:t>
            </a:r>
            <a:r>
              <a:rPr lang="en-US" sz="3200" dirty="0">
                <a:solidFill>
                  <a:srgbClr val="008000"/>
                </a:solidFill>
                <a:highlight>
                  <a:srgbClr val="FFFFFF"/>
                </a:highlight>
              </a:rPr>
              <a:t> function</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printme</a:t>
            </a:r>
            <a:r>
              <a:rPr lang="en-US" sz="3200" b="1" dirty="0">
                <a:solidFill>
                  <a:srgbClr val="000080"/>
                </a:solidFill>
                <a:highlight>
                  <a:srgbClr val="FFFFFF"/>
                </a:highlight>
              </a:rPr>
              <a:t>(</a:t>
            </a:r>
            <a:r>
              <a:rPr lang="en-US" sz="3200" dirty="0">
                <a:solidFill>
                  <a:srgbClr val="808080"/>
                </a:solidFill>
                <a:highlight>
                  <a:srgbClr val="FFFFFF"/>
                </a:highlight>
              </a:rPr>
              <a:t>"Akshay</a:t>
            </a:r>
            <a:r>
              <a:rPr lang="en-US" sz="3200" dirty="0" smtClean="0">
                <a:solidFill>
                  <a:srgbClr val="808080"/>
                </a:solidFill>
                <a:highlight>
                  <a:srgbClr val="FFFFFF"/>
                </a:highlight>
              </a:rPr>
              <a:t>"</a:t>
            </a:r>
            <a:r>
              <a:rPr lang="en-US" sz="3200" b="1" dirty="0" smtClean="0">
                <a:solidFill>
                  <a:srgbClr val="000080"/>
                </a:solidFill>
                <a:highlight>
                  <a:srgbClr val="FFFFFF"/>
                </a:highlight>
              </a:rPr>
              <a:t>)</a:t>
            </a:r>
          </a:p>
          <a:p>
            <a:pPr marL="0" indent="0">
              <a:buNone/>
            </a:pPr>
            <a:r>
              <a:rPr lang="en-IN" sz="2800" b="1" dirty="0" smtClean="0">
                <a:highlight>
                  <a:srgbClr val="FFFFFF"/>
                </a:highlight>
              </a:rPr>
              <a:t>Akshay</a:t>
            </a:r>
            <a:endParaRPr lang="en-US" sz="2800" dirty="0">
              <a:highlight>
                <a:srgbClr val="FFFFFF"/>
              </a:highlight>
            </a:endParaRPr>
          </a:p>
          <a:p>
            <a:pPr marL="0" indent="0">
              <a:buNone/>
            </a:pPr>
            <a:r>
              <a:rPr lang="en-US" sz="3200" dirty="0" err="1">
                <a:solidFill>
                  <a:srgbClr val="000000"/>
                </a:solidFill>
                <a:highlight>
                  <a:srgbClr val="FFFFFF"/>
                </a:highlight>
              </a:rPr>
              <a:t>printme</a:t>
            </a:r>
            <a:r>
              <a:rPr lang="en-US" sz="3200" b="1" dirty="0">
                <a:solidFill>
                  <a:srgbClr val="000080"/>
                </a:solidFill>
                <a:highlight>
                  <a:srgbClr val="FFFFFF"/>
                </a:highlight>
              </a:rPr>
              <a:t>()</a:t>
            </a:r>
            <a:r>
              <a:rPr lang="en-US" sz="3200" dirty="0">
                <a:solidFill>
                  <a:srgbClr val="008000"/>
                </a:solidFill>
                <a:highlight>
                  <a:srgbClr val="FFFFFF"/>
                </a:highlight>
              </a:rPr>
              <a:t>#gives error</a:t>
            </a:r>
            <a:endParaRPr lang="en-US" sz="3200" dirty="0">
              <a:solidFill>
                <a:srgbClr val="000000"/>
              </a:solidFill>
              <a:highlight>
                <a:srgbClr val="FFFFFF"/>
              </a:highlight>
            </a:endParaRPr>
          </a:p>
          <a:p>
            <a:pPr marL="0" indent="0">
              <a:buNone/>
            </a:pPr>
            <a:endParaRPr lang="en-US" dirty="0"/>
          </a:p>
        </p:txBody>
      </p:sp>
    </p:spTree>
    <p:extLst>
      <p:ext uri="{BB962C8B-B14F-4D97-AF65-F5344CB8AC3E}">
        <p14:creationId xmlns:p14="http://schemas.microsoft.com/office/powerpoint/2010/main" val="359956460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 Arguments</a:t>
            </a:r>
          </a:p>
        </p:txBody>
      </p:sp>
      <p:sp>
        <p:nvSpPr>
          <p:cNvPr id="3" name="Content Placeholder 2"/>
          <p:cNvSpPr>
            <a:spLocks noGrp="1"/>
          </p:cNvSpPr>
          <p:nvPr>
            <p:ph sz="quarter" idx="1"/>
          </p:nvPr>
        </p:nvSpPr>
        <p:spPr>
          <a:xfrm>
            <a:off x="816864" y="1600200"/>
            <a:ext cx="10871200" cy="5257800"/>
          </a:xfrm>
        </p:spPr>
        <p:txBody>
          <a:bodyPr>
            <a:normAutofit fontScale="92500" lnSpcReduction="10000"/>
          </a:bodyPr>
          <a:lstStyle/>
          <a:p>
            <a:r>
              <a:rPr lang="en-US" dirty="0" smtClean="0"/>
              <a:t>When </a:t>
            </a:r>
            <a:r>
              <a:rPr lang="en-US" dirty="0"/>
              <a:t>you use keyword </a:t>
            </a:r>
            <a:r>
              <a:rPr lang="en-US" dirty="0" smtClean="0"/>
              <a:t>arguments in </a:t>
            </a:r>
            <a:r>
              <a:rPr lang="en-US" dirty="0"/>
              <a:t>a function call, the caller identifies the arguments by the parameter name</a:t>
            </a:r>
            <a:r>
              <a:rPr lang="en-US" dirty="0" smtClean="0"/>
              <a:t>.</a:t>
            </a:r>
          </a:p>
          <a:p>
            <a:pPr marL="0" indent="0">
              <a:buNone/>
            </a:pPr>
            <a:r>
              <a:rPr lang="en-US" sz="3200" b="1" dirty="0" err="1">
                <a:solidFill>
                  <a:srgbClr val="0000FF"/>
                </a:solidFill>
                <a:highlight>
                  <a:srgbClr val="FFFFFF"/>
                </a:highlight>
              </a:rPr>
              <a:t>def</a:t>
            </a:r>
            <a:r>
              <a:rPr lang="en-US" sz="3200" dirty="0">
                <a:solidFill>
                  <a:srgbClr val="000000"/>
                </a:solidFill>
                <a:highlight>
                  <a:srgbClr val="FFFFFF"/>
                </a:highlight>
              </a:rPr>
              <a:t> </a:t>
            </a:r>
            <a:r>
              <a:rPr lang="en-US" sz="3200" dirty="0" err="1">
                <a:solidFill>
                  <a:srgbClr val="FF00FF"/>
                </a:solidFill>
                <a:highlight>
                  <a:srgbClr val="FFFFFF"/>
                </a:highlight>
              </a:rPr>
              <a:t>printinfo</a:t>
            </a:r>
            <a:r>
              <a:rPr lang="en-US" sz="3200" b="1" dirty="0">
                <a:solidFill>
                  <a:srgbClr val="000080"/>
                </a:solidFill>
                <a:highlight>
                  <a:srgbClr val="FFFFFF"/>
                </a:highlight>
              </a:rPr>
              <a:t>(</a:t>
            </a:r>
            <a:r>
              <a:rPr lang="en-US" sz="3200" dirty="0">
                <a:solidFill>
                  <a:srgbClr val="000000"/>
                </a:solidFill>
                <a:highlight>
                  <a:srgbClr val="FFFFFF"/>
                </a:highlight>
              </a:rPr>
              <a:t> name</a:t>
            </a:r>
            <a:r>
              <a:rPr lang="en-US" sz="3200" b="1" dirty="0">
                <a:solidFill>
                  <a:srgbClr val="000080"/>
                </a:solidFill>
                <a:highlight>
                  <a:srgbClr val="FFFFFF"/>
                </a:highlight>
              </a:rPr>
              <a:t>,</a:t>
            </a:r>
            <a:r>
              <a:rPr lang="en-US" sz="3200" dirty="0">
                <a:solidFill>
                  <a:srgbClr val="000000"/>
                </a:solidFill>
                <a:highlight>
                  <a:srgbClr val="FFFFFF"/>
                </a:highlight>
              </a:rPr>
              <a:t> age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a:solidFill>
                  <a:srgbClr val="808080"/>
                </a:solidFill>
                <a:highlight>
                  <a:srgbClr val="FFFFFF"/>
                </a:highlight>
              </a:rPr>
              <a:t>"This prints a passed info into this function"</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 "</a:t>
            </a:r>
            <a:r>
              <a:rPr lang="en-US" sz="3200" b="1" dirty="0">
                <a:solidFill>
                  <a:srgbClr val="000080"/>
                </a:solidFill>
                <a:highlight>
                  <a:srgbClr val="FFFFFF"/>
                </a:highlight>
              </a:rPr>
              <a:t>,</a:t>
            </a:r>
            <a:r>
              <a:rPr lang="en-US" sz="3200" dirty="0">
                <a:solidFill>
                  <a:srgbClr val="000000"/>
                </a:solidFill>
                <a:highlight>
                  <a:srgbClr val="FFFFFF"/>
                </a:highlight>
              </a:rPr>
              <a:t> name</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"Age "</a:t>
            </a:r>
            <a:r>
              <a:rPr lang="en-US" sz="3200" b="1" dirty="0">
                <a:solidFill>
                  <a:srgbClr val="000080"/>
                </a:solidFill>
                <a:highlight>
                  <a:srgbClr val="FFFFFF"/>
                </a:highlight>
              </a:rPr>
              <a:t>,</a:t>
            </a:r>
            <a:r>
              <a:rPr lang="en-US" sz="3200" dirty="0">
                <a:solidFill>
                  <a:srgbClr val="000000"/>
                </a:solidFill>
                <a:highlight>
                  <a:srgbClr val="FFFFFF"/>
                </a:highlight>
              </a:rPr>
              <a:t> age</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return</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Now you can call </a:t>
            </a:r>
            <a:r>
              <a:rPr lang="en-US" sz="3200" dirty="0" err="1">
                <a:solidFill>
                  <a:srgbClr val="008000"/>
                </a:solidFill>
                <a:highlight>
                  <a:srgbClr val="FFFFFF"/>
                </a:highlight>
              </a:rPr>
              <a:t>printinfo</a:t>
            </a:r>
            <a:r>
              <a:rPr lang="en-US" sz="3200" dirty="0">
                <a:solidFill>
                  <a:srgbClr val="008000"/>
                </a:solidFill>
                <a:highlight>
                  <a:srgbClr val="FFFFFF"/>
                </a:highlight>
              </a:rPr>
              <a:t> function</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printinfo</a:t>
            </a:r>
            <a:r>
              <a:rPr lang="en-US" sz="3200" b="1" dirty="0">
                <a:solidFill>
                  <a:srgbClr val="000080"/>
                </a:solidFill>
                <a:highlight>
                  <a:srgbClr val="FFFFFF"/>
                </a:highlight>
              </a:rPr>
              <a:t>(</a:t>
            </a:r>
            <a:r>
              <a:rPr lang="en-US" sz="3200" dirty="0">
                <a:solidFill>
                  <a:srgbClr val="000000"/>
                </a:solidFill>
                <a:highlight>
                  <a:srgbClr val="FFFFFF"/>
                </a:highlight>
              </a:rPr>
              <a:t> age</a:t>
            </a:r>
            <a:r>
              <a:rPr lang="en-US" sz="3200" b="1" dirty="0">
                <a:solidFill>
                  <a:srgbClr val="000080"/>
                </a:solidFill>
                <a:highlight>
                  <a:srgbClr val="FFFFFF"/>
                </a:highlight>
              </a:rPr>
              <a:t>=</a:t>
            </a:r>
            <a:r>
              <a:rPr lang="en-US" sz="3200" dirty="0">
                <a:solidFill>
                  <a:srgbClr val="FF0000"/>
                </a:solidFill>
                <a:highlight>
                  <a:srgbClr val="FFFFFF"/>
                </a:highlight>
              </a:rPr>
              <a:t>50</a:t>
            </a:r>
            <a:r>
              <a:rPr lang="en-US" sz="3200" b="1" dirty="0">
                <a:solidFill>
                  <a:srgbClr val="000080"/>
                </a:solidFill>
                <a:highlight>
                  <a:srgbClr val="FFFFFF"/>
                </a:highlight>
              </a:rPr>
              <a:t>,</a:t>
            </a:r>
            <a:r>
              <a:rPr lang="en-US" sz="3200" dirty="0">
                <a:solidFill>
                  <a:srgbClr val="000000"/>
                </a:solidFill>
                <a:highlight>
                  <a:srgbClr val="FFFFFF"/>
                </a:highlight>
              </a:rPr>
              <a:t> name</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miki</a:t>
            </a:r>
            <a:r>
              <a:rPr lang="en-US" sz="3200" dirty="0">
                <a:solidFill>
                  <a:srgbClr val="808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8000"/>
                </a:solidFill>
                <a:highlight>
                  <a:srgbClr val="FFFFFF"/>
                </a:highlight>
              </a:rPr>
              <a:t>#Note: the order does not </a:t>
            </a:r>
            <a:r>
              <a:rPr lang="en-US" sz="3200" dirty="0" smtClean="0">
                <a:solidFill>
                  <a:srgbClr val="008000"/>
                </a:solidFill>
                <a:highlight>
                  <a:srgbClr val="FFFFFF"/>
                </a:highlight>
              </a:rPr>
              <a:t>matter</a:t>
            </a:r>
          </a:p>
          <a:p>
            <a:pPr marL="0" indent="0">
              <a:buNone/>
            </a:pPr>
            <a:r>
              <a:rPr lang="en-US" dirty="0"/>
              <a:t>Name:  </a:t>
            </a:r>
            <a:r>
              <a:rPr lang="en-US" dirty="0" err="1"/>
              <a:t>miki</a:t>
            </a:r>
            <a:endParaRPr lang="en-US" dirty="0"/>
          </a:p>
          <a:p>
            <a:pPr marL="0" indent="0">
              <a:buNone/>
            </a:pPr>
            <a:r>
              <a:rPr lang="en-US" dirty="0"/>
              <a:t>Age  50</a:t>
            </a:r>
          </a:p>
        </p:txBody>
      </p:sp>
    </p:spTree>
    <p:extLst>
      <p:ext uri="{BB962C8B-B14F-4D97-AF65-F5344CB8AC3E}">
        <p14:creationId xmlns:p14="http://schemas.microsoft.com/office/powerpoint/2010/main" val="2011035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
            </a:r>
            <a:r>
              <a:rPr lang="en-US" dirty="0" err="1"/>
              <a:t>Pythonic</a:t>
            </a:r>
            <a:r>
              <a:rPr lang="en-US" dirty="0"/>
              <a:t> Way: The string method "format</a:t>
            </a:r>
            <a:r>
              <a:rPr lang="en-US" dirty="0" smtClean="0"/>
              <a:t>"</a:t>
            </a:r>
            <a:endParaRPr lang="en-US" dirty="0"/>
          </a:p>
        </p:txBody>
      </p:sp>
      <p:sp>
        <p:nvSpPr>
          <p:cNvPr id="5" name="Content Placeholder 4"/>
          <p:cNvSpPr>
            <a:spLocks noGrp="1"/>
          </p:cNvSpPr>
          <p:nvPr>
            <p:ph sz="quarter" idx="1"/>
          </p:nvPr>
        </p:nvSpPr>
        <p:spPr>
          <a:xfrm>
            <a:off x="816864" y="1600200"/>
            <a:ext cx="10871200" cy="5257800"/>
          </a:xfrm>
        </p:spPr>
        <p:txBody>
          <a:bodyPr>
            <a:normAutofit/>
          </a:bodyPr>
          <a:lstStyle/>
          <a:p>
            <a:r>
              <a:rPr lang="en-IN" dirty="0" smtClean="0"/>
              <a:t>Syntax</a:t>
            </a:r>
          </a:p>
          <a:p>
            <a:pPr marL="0" indent="0">
              <a:buNone/>
            </a:pPr>
            <a:r>
              <a:rPr lang="en-IN" dirty="0">
                <a:latin typeface="Consolas" panose="020B0609020204030204" pitchFamily="49" charset="0"/>
                <a:cs typeface="Consolas" panose="020B0609020204030204" pitchFamily="49" charset="0"/>
              </a:rPr>
              <a:t>	</a:t>
            </a:r>
            <a:r>
              <a:rPr lang="en-IN" dirty="0" err="1">
                <a:latin typeface="Consolas" panose="020B0609020204030204" pitchFamily="49" charset="0"/>
                <a:cs typeface="Consolas" panose="020B0609020204030204" pitchFamily="49" charset="0"/>
              </a:rPr>
              <a:t>template.format</a:t>
            </a:r>
            <a:r>
              <a:rPr lang="en-IN" dirty="0">
                <a:latin typeface="Consolas" panose="020B0609020204030204" pitchFamily="49" charset="0"/>
                <a:cs typeface="Consolas" panose="020B0609020204030204" pitchFamily="49" charset="0"/>
              </a:rPr>
              <a:t>(p0, p1, ..., k0=v0, k1=v1, ...)</a:t>
            </a:r>
          </a:p>
          <a:p>
            <a:pPr lvl="1"/>
            <a:r>
              <a:rPr lang="en-IN" dirty="0" smtClean="0">
                <a:latin typeface="Consolas" panose="020B0609020204030204" pitchFamily="49" charset="0"/>
                <a:cs typeface="Consolas" panose="020B0609020204030204" pitchFamily="49" charset="0"/>
              </a:rPr>
              <a:t>template : </a:t>
            </a:r>
            <a:r>
              <a:rPr lang="en-US" dirty="0" smtClean="0"/>
              <a:t>a </a:t>
            </a:r>
            <a:r>
              <a:rPr lang="en-US" dirty="0"/>
              <a:t>string which contains one or more </a:t>
            </a:r>
            <a:r>
              <a:rPr lang="en-US" dirty="0" smtClean="0"/>
              <a:t>fields </a:t>
            </a:r>
            <a:r>
              <a:rPr lang="en-US" dirty="0"/>
              <a:t>to be </a:t>
            </a:r>
            <a:r>
              <a:rPr lang="en-US" dirty="0" smtClean="0"/>
              <a:t>replaced (surrounded </a:t>
            </a:r>
            <a:r>
              <a:rPr lang="en-US" dirty="0"/>
              <a:t>by curly braces </a:t>
            </a:r>
            <a:r>
              <a:rPr lang="en-US" dirty="0" smtClean="0"/>
              <a:t>{}).</a:t>
            </a:r>
            <a:r>
              <a:rPr lang="en-US" dirty="0"/>
              <a:t> </a:t>
            </a:r>
            <a:endParaRPr lang="en-US" dirty="0" smtClean="0"/>
          </a:p>
          <a:p>
            <a:pPr lvl="1"/>
            <a:r>
              <a:rPr lang="en-US" dirty="0" smtClean="0"/>
              <a:t>Anything </a:t>
            </a:r>
            <a:r>
              <a:rPr lang="en-US" dirty="0"/>
              <a:t>else, which is not contained in curly braces will be literally printed, i.e</a:t>
            </a:r>
            <a:r>
              <a:rPr lang="en-US" dirty="0" smtClean="0"/>
              <a:t>., </a:t>
            </a:r>
            <a:r>
              <a:rPr lang="en-US" dirty="0"/>
              <a:t>without any changes. </a:t>
            </a:r>
            <a:endParaRPr lang="en-US" dirty="0" smtClean="0"/>
          </a:p>
          <a:p>
            <a:pPr lvl="1"/>
            <a:r>
              <a:rPr lang="en-US" dirty="0" smtClean="0"/>
              <a:t>If </a:t>
            </a:r>
            <a:r>
              <a:rPr lang="en-US" dirty="0"/>
              <a:t>a brace character has to be printed, it has to be escaped by doubling it: {{ and }}. </a:t>
            </a:r>
          </a:p>
        </p:txBody>
      </p:sp>
    </p:spTree>
    <p:extLst>
      <p:ext uri="{BB962C8B-B14F-4D97-AF65-F5344CB8AC3E}">
        <p14:creationId xmlns:p14="http://schemas.microsoft.com/office/powerpoint/2010/main" val="23051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Arguments</a:t>
            </a:r>
          </a:p>
        </p:txBody>
      </p:sp>
      <p:sp>
        <p:nvSpPr>
          <p:cNvPr id="3" name="Content Placeholder 2"/>
          <p:cNvSpPr>
            <a:spLocks noGrp="1"/>
          </p:cNvSpPr>
          <p:nvPr>
            <p:ph sz="quarter" idx="1"/>
          </p:nvPr>
        </p:nvSpPr>
        <p:spPr>
          <a:xfrm>
            <a:off x="816864" y="1600200"/>
            <a:ext cx="10871200" cy="5257800"/>
          </a:xfrm>
        </p:spPr>
        <p:txBody>
          <a:bodyPr>
            <a:normAutofit fontScale="92500" lnSpcReduction="10000"/>
          </a:bodyPr>
          <a:lstStyle/>
          <a:p>
            <a:r>
              <a:rPr lang="en-US" dirty="0"/>
              <a:t>A default argument is an argument that assumes a default value if a value is not </a:t>
            </a:r>
            <a:r>
              <a:rPr lang="en-US" dirty="0" smtClean="0"/>
              <a:t>provided in </a:t>
            </a:r>
            <a:r>
              <a:rPr lang="en-US" dirty="0"/>
              <a:t>the function call for that argument</a:t>
            </a:r>
            <a:r>
              <a:rPr lang="en-US" dirty="0" smtClean="0"/>
              <a:t>.</a:t>
            </a:r>
          </a:p>
          <a:p>
            <a:pPr marL="0" indent="0">
              <a:buNone/>
            </a:pPr>
            <a:r>
              <a:rPr lang="en-US" sz="3200" b="1" dirty="0" err="1">
                <a:solidFill>
                  <a:srgbClr val="0000FF"/>
                </a:solidFill>
                <a:highlight>
                  <a:srgbClr val="FFFFFF"/>
                </a:highlight>
              </a:rPr>
              <a:t>def</a:t>
            </a:r>
            <a:r>
              <a:rPr lang="en-US" sz="3200" dirty="0">
                <a:solidFill>
                  <a:srgbClr val="000000"/>
                </a:solidFill>
                <a:highlight>
                  <a:srgbClr val="FFFFFF"/>
                </a:highlight>
              </a:rPr>
              <a:t> </a:t>
            </a:r>
            <a:r>
              <a:rPr lang="en-US" sz="3200" dirty="0" err="1">
                <a:solidFill>
                  <a:srgbClr val="FF00FF"/>
                </a:solidFill>
                <a:highlight>
                  <a:srgbClr val="FFFFFF"/>
                </a:highlight>
              </a:rPr>
              <a:t>printinfo</a:t>
            </a:r>
            <a:r>
              <a:rPr lang="en-US" sz="3200" b="1" dirty="0">
                <a:solidFill>
                  <a:srgbClr val="000080"/>
                </a:solidFill>
                <a:highlight>
                  <a:srgbClr val="FFFFFF"/>
                </a:highlight>
              </a:rPr>
              <a:t>(</a:t>
            </a:r>
            <a:r>
              <a:rPr lang="en-US" sz="3200" dirty="0">
                <a:solidFill>
                  <a:srgbClr val="000000"/>
                </a:solidFill>
                <a:highlight>
                  <a:srgbClr val="FFFFFF"/>
                </a:highlight>
              </a:rPr>
              <a:t> name</a:t>
            </a:r>
            <a:r>
              <a:rPr lang="en-US" sz="3200" b="1" dirty="0">
                <a:solidFill>
                  <a:srgbClr val="000080"/>
                </a:solidFill>
                <a:highlight>
                  <a:srgbClr val="FFFFFF"/>
                </a:highlight>
              </a:rPr>
              <a:t>,</a:t>
            </a:r>
            <a:r>
              <a:rPr lang="en-US" sz="3200" dirty="0">
                <a:solidFill>
                  <a:srgbClr val="000000"/>
                </a:solidFill>
                <a:highlight>
                  <a:srgbClr val="FFFFFF"/>
                </a:highlight>
              </a:rPr>
              <a:t> age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35</a:t>
            </a:r>
            <a:r>
              <a:rPr lang="en-US" sz="3200" dirty="0">
                <a:solidFill>
                  <a:srgbClr val="000000"/>
                </a:solidFill>
                <a:highlight>
                  <a:srgbClr val="FFFFFF"/>
                </a:highlight>
              </a:rPr>
              <a:t>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a:solidFill>
                  <a:srgbClr val="808080"/>
                </a:solidFill>
                <a:highlight>
                  <a:srgbClr val="FFFFFF"/>
                </a:highlight>
              </a:rPr>
              <a:t>"This prints a passed info into this function"</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 "</a:t>
            </a:r>
            <a:r>
              <a:rPr lang="en-US" sz="3200" b="1" dirty="0">
                <a:solidFill>
                  <a:srgbClr val="000080"/>
                </a:solidFill>
                <a:highlight>
                  <a:srgbClr val="FFFFFF"/>
                </a:highlight>
              </a:rPr>
              <a:t>,</a:t>
            </a:r>
            <a:r>
              <a:rPr lang="en-US" sz="3200" dirty="0">
                <a:solidFill>
                  <a:srgbClr val="000000"/>
                </a:solidFill>
                <a:highlight>
                  <a:srgbClr val="FFFFFF"/>
                </a:highlight>
              </a:rPr>
              <a:t> name</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"Age "</a:t>
            </a:r>
            <a:r>
              <a:rPr lang="en-US" sz="3200" b="1" dirty="0">
                <a:solidFill>
                  <a:srgbClr val="000080"/>
                </a:solidFill>
                <a:highlight>
                  <a:srgbClr val="FFFFFF"/>
                </a:highlight>
              </a:rPr>
              <a:t>,</a:t>
            </a:r>
            <a:r>
              <a:rPr lang="en-US" sz="3200" dirty="0">
                <a:solidFill>
                  <a:srgbClr val="000000"/>
                </a:solidFill>
                <a:highlight>
                  <a:srgbClr val="FFFFFF"/>
                </a:highlight>
              </a:rPr>
              <a:t> age</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return</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Now you can call </a:t>
            </a:r>
            <a:r>
              <a:rPr lang="en-US" sz="3200" dirty="0" err="1">
                <a:solidFill>
                  <a:srgbClr val="008000"/>
                </a:solidFill>
                <a:highlight>
                  <a:srgbClr val="FFFFFF"/>
                </a:highlight>
              </a:rPr>
              <a:t>printinfo</a:t>
            </a:r>
            <a:r>
              <a:rPr lang="en-US" sz="3200" dirty="0">
                <a:solidFill>
                  <a:srgbClr val="008000"/>
                </a:solidFill>
                <a:highlight>
                  <a:srgbClr val="FFFFFF"/>
                </a:highlight>
              </a:rPr>
              <a:t> function</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printinfo</a:t>
            </a:r>
            <a:r>
              <a:rPr lang="en-US" sz="3200" b="1" dirty="0">
                <a:solidFill>
                  <a:srgbClr val="000080"/>
                </a:solidFill>
                <a:highlight>
                  <a:srgbClr val="FFFFFF"/>
                </a:highlight>
              </a:rPr>
              <a:t>(</a:t>
            </a:r>
            <a:r>
              <a:rPr lang="en-US" sz="3200" dirty="0">
                <a:solidFill>
                  <a:srgbClr val="000000"/>
                </a:solidFill>
                <a:highlight>
                  <a:srgbClr val="FFFFFF"/>
                </a:highlight>
              </a:rPr>
              <a:t> age</a:t>
            </a:r>
            <a:r>
              <a:rPr lang="en-US" sz="3200" b="1" dirty="0">
                <a:solidFill>
                  <a:srgbClr val="000080"/>
                </a:solidFill>
                <a:highlight>
                  <a:srgbClr val="FFFFFF"/>
                </a:highlight>
              </a:rPr>
              <a:t>=</a:t>
            </a:r>
            <a:r>
              <a:rPr lang="en-US" sz="3200" dirty="0">
                <a:solidFill>
                  <a:srgbClr val="FF0000"/>
                </a:solidFill>
                <a:highlight>
                  <a:srgbClr val="FFFFFF"/>
                </a:highlight>
              </a:rPr>
              <a:t>50</a:t>
            </a:r>
            <a:r>
              <a:rPr lang="en-US" sz="3200" b="1" dirty="0">
                <a:solidFill>
                  <a:srgbClr val="000080"/>
                </a:solidFill>
                <a:highlight>
                  <a:srgbClr val="FFFFFF"/>
                </a:highlight>
              </a:rPr>
              <a:t>,</a:t>
            </a:r>
            <a:r>
              <a:rPr lang="en-US" sz="3200" dirty="0">
                <a:solidFill>
                  <a:srgbClr val="000000"/>
                </a:solidFill>
                <a:highlight>
                  <a:srgbClr val="FFFFFF"/>
                </a:highlight>
              </a:rPr>
              <a:t> name</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miki</a:t>
            </a:r>
            <a:r>
              <a:rPr lang="en-US" sz="3200" dirty="0">
                <a:solidFill>
                  <a:srgbClr val="808080"/>
                </a:solidFill>
                <a:highlight>
                  <a:srgbClr val="FFFFFF"/>
                </a:highlight>
              </a:rPr>
              <a:t>"</a:t>
            </a:r>
            <a:r>
              <a:rPr lang="en-US" sz="3200" dirty="0">
                <a:solidFill>
                  <a:srgbClr val="000000"/>
                </a:solidFill>
                <a:highlight>
                  <a:srgbClr val="FFFFFF"/>
                </a:highlight>
              </a:rPr>
              <a:t> </a:t>
            </a:r>
            <a:r>
              <a:rPr lang="en-US" sz="3200" b="1" dirty="0" smtClean="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printinfo</a:t>
            </a:r>
            <a:r>
              <a:rPr lang="en-US" sz="3200" b="1" dirty="0">
                <a:solidFill>
                  <a:srgbClr val="000080"/>
                </a:solidFill>
                <a:highlight>
                  <a:srgbClr val="FFFFFF"/>
                </a:highlight>
              </a:rPr>
              <a:t>(</a:t>
            </a:r>
            <a:r>
              <a:rPr lang="en-US" sz="3200" dirty="0">
                <a:solidFill>
                  <a:srgbClr val="000000"/>
                </a:solidFill>
                <a:highlight>
                  <a:srgbClr val="FFFFFF"/>
                </a:highlight>
              </a:rPr>
              <a:t> name</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miki</a:t>
            </a:r>
            <a:r>
              <a:rPr lang="en-US" sz="3200" dirty="0">
                <a:solidFill>
                  <a:srgbClr val="808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endParaRPr lang="en-US" dirty="0"/>
          </a:p>
        </p:txBody>
      </p:sp>
      <p:sp>
        <p:nvSpPr>
          <p:cNvPr id="4" name="TextBox 3"/>
          <p:cNvSpPr txBox="1"/>
          <p:nvPr/>
        </p:nvSpPr>
        <p:spPr>
          <a:xfrm>
            <a:off x="7465926" y="3999245"/>
            <a:ext cx="3717890" cy="2246769"/>
          </a:xfrm>
          <a:prstGeom prst="rect">
            <a:avLst/>
          </a:prstGeom>
          <a:noFill/>
        </p:spPr>
        <p:txBody>
          <a:bodyPr wrap="square" rtlCol="0">
            <a:spAutoFit/>
          </a:bodyPr>
          <a:lstStyle/>
          <a:p>
            <a:r>
              <a:rPr lang="en-IN" sz="2800" dirty="0" smtClean="0"/>
              <a:t>Output:</a:t>
            </a:r>
          </a:p>
          <a:p>
            <a:r>
              <a:rPr lang="en-US" sz="2800" dirty="0"/>
              <a:t>Name:  </a:t>
            </a:r>
            <a:r>
              <a:rPr lang="en-US" sz="2800" dirty="0" err="1"/>
              <a:t>miki</a:t>
            </a:r>
            <a:endParaRPr lang="en-US" sz="2800" dirty="0"/>
          </a:p>
          <a:p>
            <a:r>
              <a:rPr lang="en-US" sz="2800" dirty="0"/>
              <a:t>Age  50</a:t>
            </a:r>
          </a:p>
          <a:p>
            <a:r>
              <a:rPr lang="en-US" sz="2800" dirty="0"/>
              <a:t>Name:  </a:t>
            </a:r>
            <a:r>
              <a:rPr lang="en-US" sz="2800" dirty="0" err="1"/>
              <a:t>miki</a:t>
            </a:r>
            <a:endParaRPr lang="en-US" sz="2800" dirty="0"/>
          </a:p>
          <a:p>
            <a:r>
              <a:rPr lang="en-US" sz="2800" dirty="0"/>
              <a:t>Age  35</a:t>
            </a:r>
          </a:p>
        </p:txBody>
      </p:sp>
    </p:spTree>
    <p:extLst>
      <p:ext uri="{BB962C8B-B14F-4D97-AF65-F5344CB8AC3E}">
        <p14:creationId xmlns:p14="http://schemas.microsoft.com/office/powerpoint/2010/main" val="174995237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Variable-length Arguments</a:t>
            </a:r>
          </a:p>
        </p:txBody>
      </p:sp>
      <p:sp>
        <p:nvSpPr>
          <p:cNvPr id="3" name="Content Placeholder 2"/>
          <p:cNvSpPr>
            <a:spLocks noGrp="1"/>
          </p:cNvSpPr>
          <p:nvPr>
            <p:ph sz="quarter" idx="1"/>
          </p:nvPr>
        </p:nvSpPr>
        <p:spPr/>
        <p:txBody>
          <a:bodyPr>
            <a:normAutofit/>
          </a:bodyPr>
          <a:lstStyle/>
          <a:p>
            <a:r>
              <a:rPr lang="en-IN" dirty="0" smtClean="0"/>
              <a:t>Syntax:</a:t>
            </a:r>
          </a:p>
          <a:p>
            <a:pPr marL="0" indent="0">
              <a:buNone/>
            </a:pPr>
            <a:r>
              <a:rPr lang="en-US" dirty="0" err="1"/>
              <a:t>def</a:t>
            </a:r>
            <a:endParaRPr lang="en-US" dirty="0"/>
          </a:p>
          <a:p>
            <a:pPr marL="0" indent="0">
              <a:buNone/>
            </a:pPr>
            <a:r>
              <a:rPr lang="en-US" dirty="0" smtClean="0"/>
              <a:t>	</a:t>
            </a:r>
            <a:r>
              <a:rPr lang="en-US" dirty="0" err="1" smtClean="0"/>
              <a:t>functionname</a:t>
            </a:r>
            <a:r>
              <a:rPr lang="en-US" dirty="0"/>
              <a:t>([</a:t>
            </a:r>
            <a:r>
              <a:rPr lang="en-US" dirty="0" err="1"/>
              <a:t>formal_args</a:t>
            </a:r>
            <a:r>
              <a:rPr lang="en-US" dirty="0"/>
              <a:t>,] *</a:t>
            </a:r>
            <a:r>
              <a:rPr lang="en-US" dirty="0" err="1"/>
              <a:t>var_args_tuple</a:t>
            </a:r>
            <a:r>
              <a:rPr lang="en-US" dirty="0"/>
              <a:t> ):</a:t>
            </a:r>
          </a:p>
          <a:p>
            <a:pPr marL="0" indent="0">
              <a:buNone/>
            </a:pPr>
            <a:r>
              <a:rPr lang="en-US" dirty="0" smtClean="0"/>
              <a:t>	"</a:t>
            </a:r>
            <a:r>
              <a:rPr lang="en-US" dirty="0" err="1"/>
              <a:t>function_docstring</a:t>
            </a:r>
            <a:r>
              <a:rPr lang="en-US" dirty="0"/>
              <a:t>"</a:t>
            </a:r>
          </a:p>
          <a:p>
            <a:pPr marL="0" indent="0">
              <a:buNone/>
            </a:pPr>
            <a:r>
              <a:rPr lang="en-US" dirty="0" smtClean="0"/>
              <a:t>	</a:t>
            </a:r>
            <a:r>
              <a:rPr lang="en-US" dirty="0" err="1" smtClean="0"/>
              <a:t>function_suite</a:t>
            </a:r>
            <a:endParaRPr lang="en-US" dirty="0"/>
          </a:p>
          <a:p>
            <a:pPr marL="0" indent="0">
              <a:buNone/>
            </a:pPr>
            <a:r>
              <a:rPr lang="en-US" dirty="0" smtClean="0"/>
              <a:t>	return </a:t>
            </a:r>
            <a:r>
              <a:rPr lang="en-US" dirty="0"/>
              <a:t>[expression</a:t>
            </a:r>
            <a:r>
              <a:rPr lang="en-US" dirty="0" smtClean="0"/>
              <a:t>]</a:t>
            </a:r>
          </a:p>
          <a:p>
            <a:pPr marL="0" indent="0">
              <a:buNone/>
            </a:pPr>
            <a:r>
              <a:rPr lang="en-US" dirty="0"/>
              <a:t>An asterisk (*) is placed before the variable name that holds the values of all </a:t>
            </a:r>
            <a:r>
              <a:rPr lang="en-US" dirty="0" err="1" smtClean="0"/>
              <a:t>nonkeyword</a:t>
            </a:r>
            <a:r>
              <a:rPr lang="en-US" dirty="0" smtClean="0"/>
              <a:t> variable </a:t>
            </a:r>
            <a:r>
              <a:rPr lang="en-US" dirty="0"/>
              <a:t>arguments.</a:t>
            </a:r>
          </a:p>
        </p:txBody>
      </p:sp>
    </p:spTree>
    <p:extLst>
      <p:ext uri="{BB962C8B-B14F-4D97-AF65-F5344CB8AC3E}">
        <p14:creationId xmlns:p14="http://schemas.microsoft.com/office/powerpoint/2010/main" val="364333619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pPr marL="0" indent="0">
              <a:buNone/>
            </a:pPr>
            <a:r>
              <a:rPr lang="en-US" sz="3200" b="1" dirty="0" err="1">
                <a:solidFill>
                  <a:srgbClr val="0000FF"/>
                </a:solidFill>
                <a:highlight>
                  <a:srgbClr val="FFFFFF"/>
                </a:highlight>
              </a:rPr>
              <a:t>def</a:t>
            </a:r>
            <a:r>
              <a:rPr lang="en-US" sz="3200" dirty="0">
                <a:solidFill>
                  <a:srgbClr val="000000"/>
                </a:solidFill>
                <a:highlight>
                  <a:srgbClr val="FFFFFF"/>
                </a:highlight>
              </a:rPr>
              <a:t> </a:t>
            </a:r>
            <a:r>
              <a:rPr lang="en-US" sz="3200" dirty="0" err="1">
                <a:solidFill>
                  <a:srgbClr val="FF00FF"/>
                </a:solidFill>
                <a:highlight>
                  <a:srgbClr val="FFFFFF"/>
                </a:highlight>
              </a:rPr>
              <a:t>printinfo</a:t>
            </a:r>
            <a:r>
              <a:rPr lang="en-US" sz="3200" b="1" dirty="0">
                <a:solidFill>
                  <a:srgbClr val="000080"/>
                </a:solidFill>
                <a:highlight>
                  <a:srgbClr val="FFFFFF"/>
                </a:highlight>
              </a:rPr>
              <a:t>(</a:t>
            </a:r>
            <a:r>
              <a:rPr lang="en-US" sz="3200" dirty="0">
                <a:solidFill>
                  <a:srgbClr val="000000"/>
                </a:solidFill>
                <a:highlight>
                  <a:srgbClr val="FFFFFF"/>
                </a:highlight>
              </a:rPr>
              <a:t> arg1</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err="1">
                <a:solidFill>
                  <a:srgbClr val="000000"/>
                </a:solidFill>
                <a:highlight>
                  <a:srgbClr val="FFFFFF"/>
                </a:highlight>
              </a:rPr>
              <a:t>vartuple</a:t>
            </a:r>
            <a:r>
              <a:rPr lang="en-US" sz="3200" dirty="0">
                <a:solidFill>
                  <a:srgbClr val="000000"/>
                </a:solidFill>
                <a:highlight>
                  <a:srgbClr val="FFFFFF"/>
                </a:highlight>
              </a:rPr>
              <a:t>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a:solidFill>
                  <a:srgbClr val="808080"/>
                </a:solidFill>
                <a:highlight>
                  <a:srgbClr val="FFFFFF"/>
                </a:highlight>
              </a:rPr>
              <a:t>"This prints a variable passed arguments"</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"Output is: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arg1</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for</a:t>
            </a:r>
            <a:r>
              <a:rPr lang="en-US" sz="3200" dirty="0">
                <a:solidFill>
                  <a:srgbClr val="000000"/>
                </a:solidFill>
                <a:highlight>
                  <a:srgbClr val="FFFFFF"/>
                </a:highlight>
              </a:rPr>
              <a:t> </a:t>
            </a:r>
            <a:r>
              <a:rPr lang="en-US" sz="3200" dirty="0" err="1">
                <a:solidFill>
                  <a:srgbClr val="000000"/>
                </a:solidFill>
                <a:highlight>
                  <a:srgbClr val="FFFFFF"/>
                </a:highlight>
              </a:rPr>
              <a:t>var</a:t>
            </a:r>
            <a:r>
              <a:rPr lang="en-US" sz="3200" dirty="0">
                <a:solidFill>
                  <a:srgbClr val="000000"/>
                </a:solidFill>
                <a:highlight>
                  <a:srgbClr val="FFFFFF"/>
                </a:highlight>
              </a:rPr>
              <a:t> </a:t>
            </a:r>
            <a:r>
              <a:rPr lang="en-US" sz="3200" b="1" dirty="0">
                <a:solidFill>
                  <a:srgbClr val="0000FF"/>
                </a:solidFill>
                <a:highlight>
                  <a:srgbClr val="FFFFFF"/>
                </a:highlight>
              </a:rPr>
              <a:t>in</a:t>
            </a:r>
            <a:r>
              <a:rPr lang="en-US" sz="3200" dirty="0">
                <a:solidFill>
                  <a:srgbClr val="000000"/>
                </a:solidFill>
                <a:highlight>
                  <a:srgbClr val="FFFFFF"/>
                </a:highlight>
              </a:rPr>
              <a:t> </a:t>
            </a:r>
            <a:r>
              <a:rPr lang="en-US" sz="3200" dirty="0" err="1">
                <a:solidFill>
                  <a:srgbClr val="000000"/>
                </a:solidFill>
                <a:highlight>
                  <a:srgbClr val="FFFFFF"/>
                </a:highlight>
              </a:rPr>
              <a:t>vartuple</a:t>
            </a:r>
            <a:r>
              <a:rPr lang="en-US" sz="3200" b="1" dirty="0">
                <a:solidFill>
                  <a:srgbClr val="000080"/>
                </a:solidFill>
                <a:highlight>
                  <a:srgbClr val="FFFFFF"/>
                </a:highlight>
              </a:rPr>
              <a:t>:</a:t>
            </a:r>
            <a:r>
              <a:rPr lang="en-US" sz="3200" dirty="0">
                <a:solidFill>
                  <a:srgbClr val="000000"/>
                </a:solidFill>
                <a:highlight>
                  <a:srgbClr val="FFFFFF"/>
                </a:highlight>
              </a:rPr>
              <a:t>  </a:t>
            </a: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var</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return</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Now you can call </a:t>
            </a:r>
            <a:r>
              <a:rPr lang="en-US" sz="3200" dirty="0" err="1">
                <a:solidFill>
                  <a:srgbClr val="008000"/>
                </a:solidFill>
                <a:highlight>
                  <a:srgbClr val="FFFFFF"/>
                </a:highlight>
              </a:rPr>
              <a:t>printinfo</a:t>
            </a:r>
            <a:r>
              <a:rPr lang="en-US" sz="3200" dirty="0">
                <a:solidFill>
                  <a:srgbClr val="008000"/>
                </a:solidFill>
                <a:highlight>
                  <a:srgbClr val="FFFFFF"/>
                </a:highlight>
              </a:rPr>
              <a:t> function</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printinfo</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10</a:t>
            </a:r>
            <a:r>
              <a:rPr lang="en-US" sz="3200" dirty="0">
                <a:solidFill>
                  <a:srgbClr val="000000"/>
                </a:solidFill>
                <a:highlight>
                  <a:srgbClr val="FFFFFF"/>
                </a:highlight>
              </a:rPr>
              <a:t>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printinfo</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70</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60</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50</a:t>
            </a:r>
            <a:r>
              <a:rPr lang="en-US" sz="3200" dirty="0">
                <a:solidFill>
                  <a:srgbClr val="000000"/>
                </a:solidFill>
                <a:highlight>
                  <a:srgbClr val="FFFFFF"/>
                </a:highlight>
              </a:rPr>
              <a:t> </a:t>
            </a:r>
            <a:r>
              <a:rPr lang="en-US" sz="3200" b="1" dirty="0">
                <a:solidFill>
                  <a:srgbClr val="000080"/>
                </a:solidFill>
                <a:highlight>
                  <a:srgbClr val="FFFFFF"/>
                </a:highlight>
              </a:rPr>
              <a:t>)</a:t>
            </a:r>
            <a:endParaRPr lang="en-US" dirty="0"/>
          </a:p>
        </p:txBody>
      </p:sp>
      <p:sp>
        <p:nvSpPr>
          <p:cNvPr id="4" name="TextBox 3"/>
          <p:cNvSpPr txBox="1"/>
          <p:nvPr/>
        </p:nvSpPr>
        <p:spPr>
          <a:xfrm>
            <a:off x="6943411" y="2994409"/>
            <a:ext cx="4632289" cy="3108543"/>
          </a:xfrm>
          <a:prstGeom prst="rect">
            <a:avLst/>
          </a:prstGeom>
          <a:noFill/>
        </p:spPr>
        <p:txBody>
          <a:bodyPr wrap="square" rtlCol="0">
            <a:spAutoFit/>
          </a:bodyPr>
          <a:lstStyle/>
          <a:p>
            <a:r>
              <a:rPr lang="en-IN" sz="2800" dirty="0" smtClean="0"/>
              <a:t>Output:</a:t>
            </a:r>
          </a:p>
          <a:p>
            <a:r>
              <a:rPr lang="en-US" sz="2800" dirty="0"/>
              <a:t>Output is: </a:t>
            </a:r>
          </a:p>
          <a:p>
            <a:r>
              <a:rPr lang="en-US" sz="2800" dirty="0"/>
              <a:t>10</a:t>
            </a:r>
          </a:p>
          <a:p>
            <a:r>
              <a:rPr lang="en-US" sz="2800" dirty="0"/>
              <a:t>Output is: </a:t>
            </a:r>
          </a:p>
          <a:p>
            <a:r>
              <a:rPr lang="en-US" sz="2800" dirty="0"/>
              <a:t>70</a:t>
            </a:r>
          </a:p>
          <a:p>
            <a:r>
              <a:rPr lang="en-US" sz="2800" dirty="0"/>
              <a:t>60</a:t>
            </a:r>
          </a:p>
          <a:p>
            <a:r>
              <a:rPr lang="en-US" sz="2800" dirty="0"/>
              <a:t>50</a:t>
            </a:r>
          </a:p>
        </p:txBody>
      </p:sp>
    </p:spTree>
    <p:extLst>
      <p:ext uri="{BB962C8B-B14F-4D97-AF65-F5344CB8AC3E}">
        <p14:creationId xmlns:p14="http://schemas.microsoft.com/office/powerpoint/2010/main" val="235740052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Anonymous Functions</a:t>
            </a:r>
          </a:p>
        </p:txBody>
      </p:sp>
      <p:sp>
        <p:nvSpPr>
          <p:cNvPr id="3" name="Content Placeholder 2"/>
          <p:cNvSpPr>
            <a:spLocks noGrp="1"/>
          </p:cNvSpPr>
          <p:nvPr>
            <p:ph sz="quarter" idx="1"/>
          </p:nvPr>
        </p:nvSpPr>
        <p:spPr/>
        <p:txBody>
          <a:bodyPr>
            <a:normAutofit fontScale="92500" lnSpcReduction="20000"/>
          </a:bodyPr>
          <a:lstStyle/>
          <a:p>
            <a:r>
              <a:rPr lang="en-US" dirty="0"/>
              <a:t>These functions are called anonymous because they are not declared in the </a:t>
            </a:r>
            <a:r>
              <a:rPr lang="en-US" dirty="0" smtClean="0"/>
              <a:t>standard manner </a:t>
            </a:r>
            <a:r>
              <a:rPr lang="en-US" dirty="0"/>
              <a:t>by using the </a:t>
            </a:r>
            <a:r>
              <a:rPr lang="en-US" dirty="0" err="1"/>
              <a:t>def</a:t>
            </a:r>
            <a:r>
              <a:rPr lang="en-US" dirty="0"/>
              <a:t> keyword. You can use the lambda keyword to create </a:t>
            </a:r>
            <a:r>
              <a:rPr lang="en-US" dirty="0" smtClean="0"/>
              <a:t>small anonymous </a:t>
            </a:r>
            <a:r>
              <a:rPr lang="en-US" dirty="0"/>
              <a:t>functions.</a:t>
            </a:r>
          </a:p>
          <a:p>
            <a:r>
              <a:rPr lang="en-US" dirty="0" smtClean="0"/>
              <a:t>Lambda </a:t>
            </a:r>
            <a:r>
              <a:rPr lang="en-US" dirty="0"/>
              <a:t>forms can take any number of arguments but return just one value in </a:t>
            </a:r>
            <a:r>
              <a:rPr lang="en-US" dirty="0" smtClean="0"/>
              <a:t>the form </a:t>
            </a:r>
            <a:r>
              <a:rPr lang="en-US" dirty="0"/>
              <a:t>of an expression. </a:t>
            </a:r>
            <a:endParaRPr lang="en-US" dirty="0" smtClean="0"/>
          </a:p>
          <a:p>
            <a:r>
              <a:rPr lang="en-US" dirty="0" smtClean="0"/>
              <a:t>They </a:t>
            </a:r>
            <a:r>
              <a:rPr lang="en-US" dirty="0"/>
              <a:t>cannot contain commands or multiple expressions.</a:t>
            </a:r>
          </a:p>
          <a:p>
            <a:r>
              <a:rPr lang="en-US" dirty="0" smtClean="0"/>
              <a:t>An </a:t>
            </a:r>
            <a:r>
              <a:rPr lang="en-US" dirty="0"/>
              <a:t>anonymous function cannot be a direct call to print because lambda requires </a:t>
            </a:r>
            <a:r>
              <a:rPr lang="en-US" dirty="0" smtClean="0"/>
              <a:t>an expression</a:t>
            </a:r>
            <a:r>
              <a:rPr lang="en-US" dirty="0"/>
              <a:t>.</a:t>
            </a:r>
          </a:p>
          <a:p>
            <a:r>
              <a:rPr lang="en-US" dirty="0" smtClean="0"/>
              <a:t>Lambda </a:t>
            </a:r>
            <a:r>
              <a:rPr lang="en-US" dirty="0"/>
              <a:t>functions have their own local namespace and cannot access </a:t>
            </a:r>
            <a:r>
              <a:rPr lang="en-US" dirty="0" smtClean="0"/>
              <a:t>variables other </a:t>
            </a:r>
            <a:r>
              <a:rPr lang="en-US" dirty="0"/>
              <a:t>than those in their parameter list and those in the global namespace</a:t>
            </a:r>
            <a:r>
              <a:rPr lang="en-US" dirty="0" smtClean="0"/>
              <a:t>.</a:t>
            </a:r>
            <a:endParaRPr lang="en-US" dirty="0"/>
          </a:p>
        </p:txBody>
      </p:sp>
    </p:spTree>
    <p:extLst>
      <p:ext uri="{BB962C8B-B14F-4D97-AF65-F5344CB8AC3E}">
        <p14:creationId xmlns:p14="http://schemas.microsoft.com/office/powerpoint/2010/main" val="62272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smtClean="0"/>
              <a:t>Sytax</a:t>
            </a:r>
            <a:endParaRPr lang="en-US" dirty="0" smtClean="0"/>
          </a:p>
          <a:p>
            <a:pPr marL="0" indent="0">
              <a:buNone/>
            </a:pPr>
            <a:r>
              <a:rPr lang="en-US" b="1" dirty="0" smtClean="0"/>
              <a:t>	lambda </a:t>
            </a:r>
            <a:r>
              <a:rPr lang="en-US" b="1" dirty="0" err="1"/>
              <a:t>argument_list</a:t>
            </a:r>
            <a:r>
              <a:rPr lang="en-US" b="1" dirty="0"/>
              <a:t>: expression</a:t>
            </a:r>
            <a:endParaRPr lang="en-US" dirty="0" smtClean="0"/>
          </a:p>
          <a:p>
            <a:pPr marL="0" indent="0">
              <a:buNone/>
            </a:pPr>
            <a:r>
              <a:rPr lang="es-ES" sz="3200" dirty="0">
                <a:solidFill>
                  <a:srgbClr val="000000"/>
                </a:solidFill>
                <a:highlight>
                  <a:srgbClr val="FFFFFF"/>
                </a:highlight>
              </a:rPr>
              <a:t>sum </a:t>
            </a:r>
            <a:r>
              <a:rPr lang="es-ES" sz="3200" b="1" dirty="0">
                <a:solidFill>
                  <a:srgbClr val="000080"/>
                </a:solidFill>
                <a:highlight>
                  <a:srgbClr val="FFFFFF"/>
                </a:highlight>
              </a:rPr>
              <a:t>=</a:t>
            </a:r>
            <a:r>
              <a:rPr lang="es-ES" sz="3200" dirty="0">
                <a:solidFill>
                  <a:srgbClr val="000000"/>
                </a:solidFill>
                <a:highlight>
                  <a:srgbClr val="FFFFFF"/>
                </a:highlight>
              </a:rPr>
              <a:t> </a:t>
            </a:r>
            <a:r>
              <a:rPr lang="es-ES" sz="3200" b="1" dirty="0">
                <a:solidFill>
                  <a:srgbClr val="0000FF"/>
                </a:solidFill>
                <a:highlight>
                  <a:srgbClr val="FFFFFF"/>
                </a:highlight>
              </a:rPr>
              <a:t>lambda</a:t>
            </a:r>
            <a:r>
              <a:rPr lang="es-ES" sz="3200" dirty="0">
                <a:solidFill>
                  <a:srgbClr val="000000"/>
                </a:solidFill>
                <a:highlight>
                  <a:srgbClr val="FFFFFF"/>
                </a:highlight>
              </a:rPr>
              <a:t> x</a:t>
            </a:r>
            <a:r>
              <a:rPr lang="es-ES" sz="3200" b="1" dirty="0">
                <a:solidFill>
                  <a:srgbClr val="000080"/>
                </a:solidFill>
                <a:highlight>
                  <a:srgbClr val="FFFFFF"/>
                </a:highlight>
              </a:rPr>
              <a:t>,</a:t>
            </a:r>
            <a:r>
              <a:rPr lang="es-ES" sz="3200" dirty="0">
                <a:solidFill>
                  <a:srgbClr val="000000"/>
                </a:solidFill>
                <a:highlight>
                  <a:srgbClr val="FFFFFF"/>
                </a:highlight>
              </a:rPr>
              <a:t> y </a:t>
            </a:r>
            <a:r>
              <a:rPr lang="es-ES" sz="3200" b="1" dirty="0">
                <a:solidFill>
                  <a:srgbClr val="000080"/>
                </a:solidFill>
                <a:highlight>
                  <a:srgbClr val="FFFFFF"/>
                </a:highlight>
              </a:rPr>
              <a:t>:</a:t>
            </a:r>
            <a:r>
              <a:rPr lang="es-ES" sz="3200" dirty="0">
                <a:solidFill>
                  <a:srgbClr val="000000"/>
                </a:solidFill>
                <a:highlight>
                  <a:srgbClr val="FFFFFF"/>
                </a:highlight>
              </a:rPr>
              <a:t> x </a:t>
            </a:r>
            <a:r>
              <a:rPr lang="es-ES" sz="3200" b="1" dirty="0">
                <a:solidFill>
                  <a:srgbClr val="000080"/>
                </a:solidFill>
                <a:highlight>
                  <a:srgbClr val="FFFFFF"/>
                </a:highlight>
              </a:rPr>
              <a:t>+</a:t>
            </a:r>
            <a:r>
              <a:rPr lang="es-ES" sz="3200" dirty="0">
                <a:solidFill>
                  <a:srgbClr val="000000"/>
                </a:solidFill>
                <a:highlight>
                  <a:srgbClr val="FFFFFF"/>
                </a:highlight>
              </a:rPr>
              <a:t> y</a:t>
            </a: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sum</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FF0000"/>
                </a:solidFill>
                <a:highlight>
                  <a:srgbClr val="FFFFFF"/>
                </a:highlight>
              </a:rPr>
              <a:t>4</a:t>
            </a:r>
            <a:r>
              <a:rPr lang="en-US" sz="3200" b="1" dirty="0">
                <a:solidFill>
                  <a:srgbClr val="000080"/>
                </a:solidFill>
                <a:highlight>
                  <a:srgbClr val="FFFFFF"/>
                </a:highlight>
              </a:rPr>
              <a:t>))</a:t>
            </a:r>
            <a:endParaRPr lang="en-US" sz="3200" dirty="0">
              <a:solidFill>
                <a:srgbClr val="000000"/>
              </a:solidFill>
              <a:highlight>
                <a:srgbClr val="FFFFFF"/>
              </a:highlight>
            </a:endParaRPr>
          </a:p>
        </p:txBody>
      </p:sp>
      <p:sp>
        <p:nvSpPr>
          <p:cNvPr id="7" name="TextBox 6"/>
          <p:cNvSpPr txBox="1"/>
          <p:nvPr/>
        </p:nvSpPr>
        <p:spPr>
          <a:xfrm>
            <a:off x="8168640" y="3251200"/>
            <a:ext cx="2164080" cy="461665"/>
          </a:xfrm>
          <a:prstGeom prst="rect">
            <a:avLst/>
          </a:prstGeom>
          <a:noFill/>
        </p:spPr>
        <p:txBody>
          <a:bodyPr wrap="square" rtlCol="0">
            <a:spAutoFit/>
          </a:bodyPr>
          <a:lstStyle/>
          <a:p>
            <a:r>
              <a:rPr lang="en-US" sz="2400" dirty="0"/>
              <a:t>7</a:t>
            </a:r>
          </a:p>
        </p:txBody>
      </p:sp>
      <p:sp>
        <p:nvSpPr>
          <p:cNvPr id="8" name="Right Arrow 7"/>
          <p:cNvSpPr/>
          <p:nvPr/>
        </p:nvSpPr>
        <p:spPr>
          <a:xfrm>
            <a:off x="4399280" y="3423920"/>
            <a:ext cx="3505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8165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IN" dirty="0" smtClean="0"/>
              <a:t>map command calls a function once for every argument in the list</a:t>
            </a:r>
            <a:endParaRPr lang="en-US" dirty="0" smtClean="0"/>
          </a:p>
          <a:p>
            <a:r>
              <a:rPr lang="en-US" dirty="0" smtClean="0"/>
              <a:t>Syntax: map(</a:t>
            </a:r>
            <a:r>
              <a:rPr lang="en-US" dirty="0" err="1" smtClean="0"/>
              <a:t>function,list</a:t>
            </a:r>
            <a:r>
              <a:rPr lang="en-US" dirty="0" smtClean="0"/>
              <a:t>)</a:t>
            </a:r>
          </a:p>
          <a:p>
            <a:pPr marL="0" indent="0">
              <a:buNone/>
            </a:pPr>
            <a:r>
              <a:rPr lang="en-US" sz="3200" b="1" dirty="0" err="1">
                <a:solidFill>
                  <a:srgbClr val="0000FF"/>
                </a:solidFill>
                <a:highlight>
                  <a:srgbClr val="FFFFFF"/>
                </a:highlight>
              </a:rPr>
              <a:t>def</a:t>
            </a:r>
            <a:r>
              <a:rPr lang="en-US" sz="3200" dirty="0">
                <a:solidFill>
                  <a:srgbClr val="000000"/>
                </a:solidFill>
                <a:highlight>
                  <a:srgbClr val="FFFFFF"/>
                </a:highlight>
              </a:rPr>
              <a:t> </a:t>
            </a:r>
            <a:r>
              <a:rPr lang="en-US" sz="3200" dirty="0" err="1">
                <a:solidFill>
                  <a:srgbClr val="FF00FF"/>
                </a:solidFill>
                <a:highlight>
                  <a:srgbClr val="FFFFFF"/>
                </a:highlight>
              </a:rPr>
              <a:t>fahrenheit</a:t>
            </a:r>
            <a:r>
              <a:rPr lang="en-US" sz="3200" b="1" dirty="0">
                <a:solidFill>
                  <a:srgbClr val="000080"/>
                </a:solidFill>
                <a:highlight>
                  <a:srgbClr val="FFFFFF"/>
                </a:highlight>
              </a:rPr>
              <a:t>(</a:t>
            </a:r>
            <a:r>
              <a:rPr lang="en-US" sz="3200" dirty="0">
                <a:solidFill>
                  <a:srgbClr val="000000"/>
                </a:solidFill>
                <a:highlight>
                  <a:srgbClr val="FFFFFF"/>
                </a:highlight>
              </a:rPr>
              <a:t>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return</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float</a:t>
            </a:r>
            <a:r>
              <a:rPr lang="en-US" sz="3200" b="1" dirty="0">
                <a:solidFill>
                  <a:srgbClr val="000080"/>
                </a:solidFill>
                <a:highlight>
                  <a:srgbClr val="FFFFFF"/>
                </a:highlight>
              </a:rPr>
              <a:t>(</a:t>
            </a:r>
            <a:r>
              <a:rPr lang="en-US" sz="3200" dirty="0">
                <a:solidFill>
                  <a:srgbClr val="FF0000"/>
                </a:solidFill>
                <a:highlight>
                  <a:srgbClr val="FFFFFF"/>
                </a:highlight>
              </a:rPr>
              <a:t>9</a:t>
            </a:r>
            <a:r>
              <a:rPr lang="en-US" sz="3200" b="1" dirty="0">
                <a:solidFill>
                  <a:srgbClr val="000080"/>
                </a:solidFill>
                <a:highlight>
                  <a:srgbClr val="FFFFFF"/>
                </a:highlight>
              </a:rPr>
              <a:t>)/</a:t>
            </a:r>
            <a:r>
              <a:rPr lang="en-US" sz="3200" dirty="0">
                <a:solidFill>
                  <a:srgbClr val="FF0000"/>
                </a:solidFill>
                <a:highlight>
                  <a:srgbClr val="FFFFFF"/>
                </a:highlight>
              </a:rPr>
              <a:t>5</a:t>
            </a:r>
            <a:r>
              <a:rPr lang="en-US" sz="3200" b="1" dirty="0">
                <a:solidFill>
                  <a:srgbClr val="000080"/>
                </a:solidFill>
                <a:highlight>
                  <a:srgbClr val="FFFFFF"/>
                </a:highlight>
              </a:rPr>
              <a:t>)*</a:t>
            </a:r>
            <a:r>
              <a:rPr lang="en-US" sz="3200" dirty="0">
                <a:solidFill>
                  <a:srgbClr val="000000"/>
                </a:solidFill>
                <a:highlight>
                  <a:srgbClr val="FFFFFF"/>
                </a:highlight>
              </a:rPr>
              <a:t>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32</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temperatures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36.5</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37</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37.5</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38</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39</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F </a:t>
            </a:r>
            <a:r>
              <a:rPr lang="en-US" sz="3200" b="1" dirty="0">
                <a:solidFill>
                  <a:srgbClr val="000080"/>
                </a:solidFill>
                <a:highlight>
                  <a:srgbClr val="FFFFFF"/>
                </a:highlight>
              </a:rPr>
              <a:t>=</a:t>
            </a:r>
            <a:r>
              <a:rPr lang="en-US" sz="3200" dirty="0">
                <a:solidFill>
                  <a:srgbClr val="000000"/>
                </a:solidFill>
                <a:highlight>
                  <a:srgbClr val="FFFFFF"/>
                </a:highlight>
              </a:rPr>
              <a:t> map</a:t>
            </a:r>
            <a:r>
              <a:rPr lang="en-US" sz="3200" b="1" dirty="0">
                <a:solidFill>
                  <a:srgbClr val="000080"/>
                </a:solidFill>
                <a:highlight>
                  <a:srgbClr val="FFFFFF"/>
                </a:highlight>
              </a:rPr>
              <a:t>(</a:t>
            </a:r>
            <a:r>
              <a:rPr lang="en-US" sz="3200" dirty="0" err="1">
                <a:solidFill>
                  <a:srgbClr val="000000"/>
                </a:solidFill>
                <a:highlight>
                  <a:srgbClr val="FFFFFF"/>
                </a:highlight>
              </a:rPr>
              <a:t>fahrenheit</a:t>
            </a:r>
            <a:r>
              <a:rPr lang="en-US" sz="3200" b="1" dirty="0">
                <a:solidFill>
                  <a:srgbClr val="000080"/>
                </a:solidFill>
                <a:highlight>
                  <a:srgbClr val="FFFFFF"/>
                </a:highlight>
              </a:rPr>
              <a:t>,</a:t>
            </a:r>
            <a:r>
              <a:rPr lang="en-US" sz="3200" dirty="0">
                <a:solidFill>
                  <a:srgbClr val="000000"/>
                </a:solidFill>
                <a:highlight>
                  <a:srgbClr val="FFFFFF"/>
                </a:highlight>
              </a:rPr>
              <a:t> temperatures</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for</a:t>
            </a:r>
            <a:r>
              <a:rPr lang="en-US" sz="3200" dirty="0">
                <a:solidFill>
                  <a:srgbClr val="000000"/>
                </a:solidFill>
                <a:highlight>
                  <a:srgbClr val="FFFFFF"/>
                </a:highlight>
              </a:rPr>
              <a:t> </a:t>
            </a:r>
            <a:r>
              <a:rPr lang="en-US" sz="3200" dirty="0" err="1">
                <a:solidFill>
                  <a:srgbClr val="000000"/>
                </a:solidFill>
                <a:highlight>
                  <a:srgbClr val="FFFFFF"/>
                </a:highlight>
              </a:rPr>
              <a:t>num</a:t>
            </a:r>
            <a:r>
              <a:rPr lang="en-US" sz="3200" dirty="0">
                <a:solidFill>
                  <a:srgbClr val="000000"/>
                </a:solidFill>
                <a:highlight>
                  <a:srgbClr val="FFFFFF"/>
                </a:highlight>
              </a:rPr>
              <a:t> </a:t>
            </a:r>
            <a:r>
              <a:rPr lang="en-US" sz="3200" b="1" dirty="0">
                <a:solidFill>
                  <a:srgbClr val="0000FF"/>
                </a:solidFill>
                <a:highlight>
                  <a:srgbClr val="FFFFFF"/>
                </a:highlight>
              </a:rPr>
              <a:t>in</a:t>
            </a:r>
            <a:r>
              <a:rPr lang="en-US" sz="3200" dirty="0">
                <a:solidFill>
                  <a:srgbClr val="000000"/>
                </a:solidFill>
                <a:highlight>
                  <a:srgbClr val="FFFFFF"/>
                </a:highlight>
              </a:rPr>
              <a:t> F</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num</a:t>
            </a:r>
            <a:r>
              <a:rPr lang="en-US" sz="3200" b="1" dirty="0">
                <a:solidFill>
                  <a:srgbClr val="000080"/>
                </a:solidFill>
                <a:highlight>
                  <a:srgbClr val="FFFFFF"/>
                </a:highlight>
              </a:rPr>
              <a:t>)</a:t>
            </a:r>
            <a:endParaRPr lang="en-US" sz="3200" dirty="0">
              <a:solidFill>
                <a:srgbClr val="000000"/>
              </a:solidFill>
              <a:highlight>
                <a:srgbClr val="FFFFFF"/>
              </a:highlight>
            </a:endParaRPr>
          </a:p>
        </p:txBody>
      </p:sp>
      <p:sp>
        <p:nvSpPr>
          <p:cNvPr id="4" name="TextBox 3"/>
          <p:cNvSpPr txBox="1"/>
          <p:nvPr/>
        </p:nvSpPr>
        <p:spPr>
          <a:xfrm>
            <a:off x="7813040" y="3541455"/>
            <a:ext cx="4114800" cy="2554545"/>
          </a:xfrm>
          <a:prstGeom prst="rect">
            <a:avLst/>
          </a:prstGeom>
          <a:noFill/>
        </p:spPr>
        <p:txBody>
          <a:bodyPr wrap="square" rtlCol="0">
            <a:spAutoFit/>
          </a:bodyPr>
          <a:lstStyle/>
          <a:p>
            <a:r>
              <a:rPr lang="en-US" sz="3200" dirty="0"/>
              <a:t>97.7</a:t>
            </a:r>
          </a:p>
          <a:p>
            <a:r>
              <a:rPr lang="en-US" sz="3200" dirty="0"/>
              <a:t>98.60000000000001</a:t>
            </a:r>
          </a:p>
          <a:p>
            <a:r>
              <a:rPr lang="en-US" sz="3200" dirty="0"/>
              <a:t>99.5</a:t>
            </a:r>
          </a:p>
          <a:p>
            <a:r>
              <a:rPr lang="en-US" sz="3200" dirty="0"/>
              <a:t>100.4</a:t>
            </a:r>
          </a:p>
          <a:p>
            <a:r>
              <a:rPr lang="en-US" sz="3200" dirty="0"/>
              <a:t>102.2</a:t>
            </a:r>
          </a:p>
        </p:txBody>
      </p:sp>
      <p:sp>
        <p:nvSpPr>
          <p:cNvPr id="5" name="Right Arrow 4"/>
          <p:cNvSpPr/>
          <p:nvPr/>
        </p:nvSpPr>
        <p:spPr>
          <a:xfrm>
            <a:off x="6252464" y="4937760"/>
            <a:ext cx="1235456" cy="355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4189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 with lambda</a:t>
            </a:r>
            <a:endParaRPr lang="en-US" dirty="0"/>
          </a:p>
        </p:txBody>
      </p:sp>
      <p:sp>
        <p:nvSpPr>
          <p:cNvPr id="3" name="Content Placeholder 2"/>
          <p:cNvSpPr>
            <a:spLocks noGrp="1"/>
          </p:cNvSpPr>
          <p:nvPr>
            <p:ph sz="quarter" idx="1"/>
          </p:nvPr>
        </p:nvSpPr>
        <p:spPr>
          <a:xfrm>
            <a:off x="816864" y="1600200"/>
            <a:ext cx="10871200" cy="5066818"/>
          </a:xfrm>
        </p:spPr>
        <p:txBody>
          <a:bodyPr>
            <a:normAutofit lnSpcReduction="10000"/>
          </a:bodyPr>
          <a:lstStyle/>
          <a:p>
            <a:pPr marL="0" indent="0">
              <a:buNone/>
            </a:pPr>
            <a:r>
              <a:rPr lang="en-US" sz="3200" dirty="0">
                <a:solidFill>
                  <a:srgbClr val="000000"/>
                </a:solidFill>
                <a:highlight>
                  <a:srgbClr val="FFFFFF"/>
                </a:highlight>
              </a:rPr>
              <a:t>temperatures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36.5</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37</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37.5</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38</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39</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F </a:t>
            </a:r>
            <a:r>
              <a:rPr lang="en-US" sz="3200" b="1" dirty="0">
                <a:solidFill>
                  <a:srgbClr val="000080"/>
                </a:solidFill>
                <a:highlight>
                  <a:srgbClr val="FFFFFF"/>
                </a:highlight>
              </a:rPr>
              <a:t>=</a:t>
            </a:r>
            <a:r>
              <a:rPr lang="en-US" sz="3200" dirty="0">
                <a:solidFill>
                  <a:srgbClr val="000000"/>
                </a:solidFill>
                <a:highlight>
                  <a:srgbClr val="FFFFFF"/>
                </a:highlight>
              </a:rPr>
              <a:t> list</a:t>
            </a:r>
            <a:r>
              <a:rPr lang="en-US" sz="3200" b="1" dirty="0">
                <a:solidFill>
                  <a:srgbClr val="000080"/>
                </a:solidFill>
                <a:highlight>
                  <a:srgbClr val="FFFFFF"/>
                </a:highlight>
              </a:rPr>
              <a:t>(</a:t>
            </a:r>
            <a:r>
              <a:rPr lang="en-US" sz="3200" dirty="0">
                <a:solidFill>
                  <a:srgbClr val="000000"/>
                </a:solidFill>
                <a:highlight>
                  <a:srgbClr val="FFFFFF"/>
                </a:highlight>
              </a:rPr>
              <a:t>map</a:t>
            </a:r>
            <a:r>
              <a:rPr lang="en-US" sz="3200" b="1" dirty="0">
                <a:solidFill>
                  <a:srgbClr val="000080"/>
                </a:solidFill>
                <a:highlight>
                  <a:srgbClr val="FFFFFF"/>
                </a:highlight>
              </a:rPr>
              <a:t>(</a:t>
            </a:r>
            <a:r>
              <a:rPr lang="en-US" sz="3200" b="1" dirty="0">
                <a:solidFill>
                  <a:srgbClr val="0000FF"/>
                </a:solidFill>
                <a:highlight>
                  <a:srgbClr val="FFFFFF"/>
                </a:highlight>
              </a:rPr>
              <a:t>lambda</a:t>
            </a:r>
            <a:r>
              <a:rPr lang="en-US" sz="3200" dirty="0">
                <a:solidFill>
                  <a:srgbClr val="000000"/>
                </a:solidFill>
                <a:highlight>
                  <a:srgbClr val="FFFFFF"/>
                </a:highlight>
              </a:rPr>
              <a:t> x</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float</a:t>
            </a:r>
            <a:r>
              <a:rPr lang="en-US" sz="3200" b="1" dirty="0">
                <a:solidFill>
                  <a:srgbClr val="000080"/>
                </a:solidFill>
                <a:highlight>
                  <a:srgbClr val="FFFFFF"/>
                </a:highlight>
              </a:rPr>
              <a:t>(</a:t>
            </a:r>
            <a:r>
              <a:rPr lang="en-US" sz="3200" dirty="0">
                <a:solidFill>
                  <a:srgbClr val="FF0000"/>
                </a:solidFill>
                <a:highlight>
                  <a:srgbClr val="FFFFFF"/>
                </a:highlight>
              </a:rPr>
              <a:t>9</a:t>
            </a:r>
            <a:r>
              <a:rPr lang="en-US" sz="3200" b="1" dirty="0">
                <a:solidFill>
                  <a:srgbClr val="000080"/>
                </a:solidFill>
                <a:highlight>
                  <a:srgbClr val="FFFFFF"/>
                </a:highlight>
              </a:rPr>
              <a:t>)/</a:t>
            </a:r>
            <a:r>
              <a:rPr lang="en-US" sz="3200" dirty="0">
                <a:solidFill>
                  <a:srgbClr val="FF0000"/>
                </a:solidFill>
                <a:highlight>
                  <a:srgbClr val="FFFFFF"/>
                </a:highlight>
              </a:rPr>
              <a:t>5</a:t>
            </a:r>
            <a:r>
              <a:rPr lang="en-US" sz="3200" b="1" dirty="0">
                <a:solidFill>
                  <a:srgbClr val="000080"/>
                </a:solidFill>
                <a:highlight>
                  <a:srgbClr val="FFFFFF"/>
                </a:highlight>
              </a:rPr>
              <a:t>)*</a:t>
            </a:r>
            <a:r>
              <a:rPr lang="en-US" sz="3200" dirty="0">
                <a:solidFill>
                  <a:srgbClr val="000000"/>
                </a:solidFill>
                <a:highlight>
                  <a:srgbClr val="FFFFFF"/>
                </a:highlight>
              </a:rPr>
              <a:t>x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32</a:t>
            </a:r>
            <a:r>
              <a:rPr lang="en-US" sz="3200" b="1" dirty="0">
                <a:solidFill>
                  <a:srgbClr val="000080"/>
                </a:solidFill>
                <a:highlight>
                  <a:srgbClr val="FFFFFF"/>
                </a:highlight>
              </a:rPr>
              <a:t>,</a:t>
            </a:r>
            <a:r>
              <a:rPr lang="en-US" sz="3200" dirty="0">
                <a:solidFill>
                  <a:srgbClr val="000000"/>
                </a:solidFill>
                <a:highlight>
                  <a:srgbClr val="FFFFFF"/>
                </a:highlight>
              </a:rPr>
              <a:t> temperatures</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F</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endParaRPr lang="en-IN" dirty="0" smtClean="0"/>
          </a:p>
          <a:p>
            <a:pPr marL="0" indent="0">
              <a:buNone/>
            </a:pPr>
            <a:r>
              <a:rPr lang="en-US" sz="3200" dirty="0">
                <a:solidFill>
                  <a:srgbClr val="000000"/>
                </a:solidFill>
                <a:highlight>
                  <a:srgbClr val="FFFFFF"/>
                </a:highlight>
              </a:rPr>
              <a:t>a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FF0000"/>
                </a:solidFill>
                <a:highlight>
                  <a:srgbClr val="FFFFFF"/>
                </a:highlight>
              </a:rPr>
              <a:t>4</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b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17</a:t>
            </a:r>
            <a:r>
              <a:rPr lang="en-US" sz="3200" b="1" dirty="0">
                <a:solidFill>
                  <a:srgbClr val="000080"/>
                </a:solidFill>
                <a:highlight>
                  <a:srgbClr val="FFFFFF"/>
                </a:highlight>
              </a:rPr>
              <a:t>,</a:t>
            </a:r>
            <a:r>
              <a:rPr lang="en-US" sz="3200" dirty="0">
                <a:solidFill>
                  <a:srgbClr val="FF0000"/>
                </a:solidFill>
                <a:highlight>
                  <a:srgbClr val="FFFFFF"/>
                </a:highlight>
              </a:rPr>
              <a:t>12</a:t>
            </a:r>
            <a:r>
              <a:rPr lang="en-US" sz="3200" b="1" dirty="0">
                <a:solidFill>
                  <a:srgbClr val="000080"/>
                </a:solidFill>
                <a:highlight>
                  <a:srgbClr val="FFFFFF"/>
                </a:highlight>
              </a:rPr>
              <a:t>,</a:t>
            </a:r>
            <a:r>
              <a:rPr lang="en-US" sz="3200" dirty="0">
                <a:solidFill>
                  <a:srgbClr val="FF0000"/>
                </a:solidFill>
                <a:highlight>
                  <a:srgbClr val="FFFFFF"/>
                </a:highlight>
              </a:rPr>
              <a:t>11</a:t>
            </a:r>
            <a:r>
              <a:rPr lang="en-US" sz="3200" b="1" dirty="0">
                <a:solidFill>
                  <a:srgbClr val="000080"/>
                </a:solidFill>
                <a:highlight>
                  <a:srgbClr val="FFFFFF"/>
                </a:highlight>
              </a:rPr>
              <a:t>,</a:t>
            </a:r>
            <a:r>
              <a:rPr lang="en-US" sz="3200" dirty="0">
                <a:solidFill>
                  <a:srgbClr val="FF0000"/>
                </a:solidFill>
                <a:highlight>
                  <a:srgbClr val="FFFFFF"/>
                </a:highlight>
              </a:rPr>
              <a:t>10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c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FF0000"/>
                </a:solidFill>
                <a:highlight>
                  <a:srgbClr val="FFFFFF"/>
                </a:highlight>
              </a:rPr>
              <a:t>4</a:t>
            </a:r>
            <a:r>
              <a:rPr lang="en-US" sz="3200" b="1" dirty="0">
                <a:solidFill>
                  <a:srgbClr val="000080"/>
                </a:solidFill>
                <a:highlight>
                  <a:srgbClr val="FFFFFF"/>
                </a:highlight>
              </a:rPr>
              <a:t>,</a:t>
            </a:r>
            <a:r>
              <a:rPr lang="en-US" sz="3200" dirty="0">
                <a:solidFill>
                  <a:srgbClr val="FF0000"/>
                </a:solidFill>
                <a:highlight>
                  <a:srgbClr val="FFFFFF"/>
                </a:highlight>
              </a:rPr>
              <a:t>5</a:t>
            </a:r>
            <a:r>
              <a:rPr lang="en-US" sz="3200" b="1" dirty="0">
                <a:solidFill>
                  <a:srgbClr val="000080"/>
                </a:solidFill>
                <a:highlight>
                  <a:srgbClr val="FFFFFF"/>
                </a:highlight>
              </a:rPr>
              <a:t>,</a:t>
            </a:r>
            <a:r>
              <a:rPr lang="en-US" sz="3200" dirty="0">
                <a:solidFill>
                  <a:srgbClr val="FF0000"/>
                </a:solidFill>
                <a:highlight>
                  <a:srgbClr val="FFFFFF"/>
                </a:highlight>
              </a:rPr>
              <a:t>9</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list</a:t>
            </a:r>
            <a:r>
              <a:rPr lang="en-US" sz="3200" b="1" dirty="0">
                <a:solidFill>
                  <a:srgbClr val="000080"/>
                </a:solidFill>
                <a:highlight>
                  <a:srgbClr val="FFFFFF"/>
                </a:highlight>
              </a:rPr>
              <a:t>(</a:t>
            </a:r>
            <a:r>
              <a:rPr lang="en-US" sz="3200" dirty="0">
                <a:solidFill>
                  <a:srgbClr val="000000"/>
                </a:solidFill>
                <a:highlight>
                  <a:srgbClr val="FFFFFF"/>
                </a:highlight>
              </a:rPr>
              <a:t>map</a:t>
            </a:r>
            <a:r>
              <a:rPr lang="en-US" sz="3200" b="1" dirty="0">
                <a:solidFill>
                  <a:srgbClr val="000080"/>
                </a:solidFill>
                <a:highlight>
                  <a:srgbClr val="FFFFFF"/>
                </a:highlight>
              </a:rPr>
              <a:t>(</a:t>
            </a:r>
            <a:r>
              <a:rPr lang="en-US" sz="3200" b="1" dirty="0">
                <a:solidFill>
                  <a:srgbClr val="0000FF"/>
                </a:solidFill>
                <a:highlight>
                  <a:srgbClr val="FFFFFF"/>
                </a:highlight>
              </a:rPr>
              <a:t>lambda</a:t>
            </a:r>
            <a:r>
              <a:rPr lang="en-US" sz="3200" dirty="0">
                <a:solidFill>
                  <a:srgbClr val="000000"/>
                </a:solidFill>
                <a:highlight>
                  <a:srgbClr val="FFFFFF"/>
                </a:highlight>
              </a:rPr>
              <a:t> </a:t>
            </a:r>
            <a:r>
              <a:rPr lang="en-US" sz="3200" dirty="0" err="1">
                <a:solidFill>
                  <a:srgbClr val="000000"/>
                </a:solidFill>
                <a:highlight>
                  <a:srgbClr val="FFFFFF"/>
                </a:highlight>
              </a:rPr>
              <a:t>x</a:t>
            </a:r>
            <a:r>
              <a:rPr lang="en-US" sz="3200" b="1" dirty="0" err="1">
                <a:solidFill>
                  <a:srgbClr val="000080"/>
                </a:solidFill>
                <a:highlight>
                  <a:srgbClr val="FFFFFF"/>
                </a:highlight>
              </a:rPr>
              <a:t>,</a:t>
            </a:r>
            <a:r>
              <a:rPr lang="en-US" sz="3200" dirty="0" err="1">
                <a:solidFill>
                  <a:srgbClr val="000000"/>
                </a:solidFill>
                <a:highlight>
                  <a:srgbClr val="FFFFFF"/>
                </a:highlight>
              </a:rPr>
              <a:t>y</a:t>
            </a:r>
            <a:r>
              <a:rPr lang="en-US" sz="3200" b="1" dirty="0" err="1">
                <a:solidFill>
                  <a:srgbClr val="000080"/>
                </a:solidFill>
                <a:highlight>
                  <a:srgbClr val="FFFFFF"/>
                </a:highlight>
              </a:rPr>
              <a:t>:</a:t>
            </a:r>
            <a:r>
              <a:rPr lang="en-US" sz="3200" dirty="0" err="1">
                <a:solidFill>
                  <a:srgbClr val="000000"/>
                </a:solidFill>
                <a:highlight>
                  <a:srgbClr val="FFFFFF"/>
                </a:highlight>
              </a:rPr>
              <a:t>x</a:t>
            </a:r>
            <a:r>
              <a:rPr lang="en-US" sz="3200" b="1" dirty="0" err="1">
                <a:solidFill>
                  <a:srgbClr val="000080"/>
                </a:solidFill>
                <a:highlight>
                  <a:srgbClr val="FFFFFF"/>
                </a:highlight>
              </a:rPr>
              <a:t>+</a:t>
            </a:r>
            <a:r>
              <a:rPr lang="en-US" sz="3200" dirty="0" err="1">
                <a:solidFill>
                  <a:srgbClr val="000000"/>
                </a:solidFill>
                <a:highlight>
                  <a:srgbClr val="FFFFFF"/>
                </a:highlight>
              </a:rPr>
              <a:t>y</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a</a:t>
            </a:r>
            <a:r>
              <a:rPr lang="en-US" sz="3200" b="1" dirty="0" err="1">
                <a:solidFill>
                  <a:srgbClr val="000080"/>
                </a:solidFill>
                <a:highlight>
                  <a:srgbClr val="FFFFFF"/>
                </a:highlight>
              </a:rPr>
              <a:t>,</a:t>
            </a:r>
            <a:r>
              <a:rPr lang="en-US" sz="3200" dirty="0" err="1">
                <a:solidFill>
                  <a:srgbClr val="000000"/>
                </a:solidFill>
                <a:highlight>
                  <a:srgbClr val="FFFFFF"/>
                </a:highlight>
              </a:rPr>
              <a:t>b</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list</a:t>
            </a:r>
            <a:r>
              <a:rPr lang="en-US" sz="3200" b="1" dirty="0">
                <a:solidFill>
                  <a:srgbClr val="000080"/>
                </a:solidFill>
                <a:highlight>
                  <a:srgbClr val="FFFFFF"/>
                </a:highlight>
              </a:rPr>
              <a:t>(</a:t>
            </a:r>
            <a:r>
              <a:rPr lang="en-US" sz="3200" dirty="0">
                <a:solidFill>
                  <a:srgbClr val="000000"/>
                </a:solidFill>
                <a:highlight>
                  <a:srgbClr val="FFFFFF"/>
                </a:highlight>
              </a:rPr>
              <a:t>map</a:t>
            </a:r>
            <a:r>
              <a:rPr lang="en-US" sz="3200" b="1" dirty="0">
                <a:solidFill>
                  <a:srgbClr val="000080"/>
                </a:solidFill>
                <a:highlight>
                  <a:srgbClr val="FFFFFF"/>
                </a:highlight>
              </a:rPr>
              <a:t>(</a:t>
            </a:r>
            <a:r>
              <a:rPr lang="en-US" sz="3200" b="1" dirty="0">
                <a:solidFill>
                  <a:srgbClr val="0000FF"/>
                </a:solidFill>
                <a:highlight>
                  <a:srgbClr val="FFFFFF"/>
                </a:highlight>
              </a:rPr>
              <a:t>lambda</a:t>
            </a:r>
            <a:r>
              <a:rPr lang="en-US" sz="3200" dirty="0">
                <a:solidFill>
                  <a:srgbClr val="000000"/>
                </a:solidFill>
                <a:highlight>
                  <a:srgbClr val="FFFFFF"/>
                </a:highlight>
              </a:rPr>
              <a:t> </a:t>
            </a:r>
            <a:r>
              <a:rPr lang="en-US" sz="3200" dirty="0" err="1">
                <a:solidFill>
                  <a:srgbClr val="000000"/>
                </a:solidFill>
                <a:highlight>
                  <a:srgbClr val="FFFFFF"/>
                </a:highlight>
              </a:rPr>
              <a:t>x</a:t>
            </a:r>
            <a:r>
              <a:rPr lang="en-US" sz="3200" b="1" dirty="0" err="1">
                <a:solidFill>
                  <a:srgbClr val="000080"/>
                </a:solidFill>
                <a:highlight>
                  <a:srgbClr val="FFFFFF"/>
                </a:highlight>
              </a:rPr>
              <a:t>,</a:t>
            </a:r>
            <a:r>
              <a:rPr lang="en-US" sz="3200" dirty="0" err="1">
                <a:solidFill>
                  <a:srgbClr val="000000"/>
                </a:solidFill>
                <a:highlight>
                  <a:srgbClr val="FFFFFF"/>
                </a:highlight>
              </a:rPr>
              <a:t>y</a:t>
            </a:r>
            <a:r>
              <a:rPr lang="en-US" sz="3200" b="1" dirty="0" err="1">
                <a:solidFill>
                  <a:srgbClr val="000080"/>
                </a:solidFill>
                <a:highlight>
                  <a:srgbClr val="FFFFFF"/>
                </a:highlight>
              </a:rPr>
              <a:t>,</a:t>
            </a:r>
            <a:r>
              <a:rPr lang="en-US" sz="3200" dirty="0" err="1">
                <a:solidFill>
                  <a:srgbClr val="000000"/>
                </a:solidFill>
                <a:highlight>
                  <a:srgbClr val="FFFFFF"/>
                </a:highlight>
              </a:rPr>
              <a:t>z</a:t>
            </a:r>
            <a:r>
              <a:rPr lang="en-US" sz="3200" b="1" dirty="0" err="1">
                <a:solidFill>
                  <a:srgbClr val="000080"/>
                </a:solidFill>
                <a:highlight>
                  <a:srgbClr val="FFFFFF"/>
                </a:highlight>
              </a:rPr>
              <a:t>:</a:t>
            </a:r>
            <a:r>
              <a:rPr lang="en-US" sz="3200" dirty="0" err="1">
                <a:solidFill>
                  <a:srgbClr val="000000"/>
                </a:solidFill>
                <a:highlight>
                  <a:srgbClr val="FFFFFF"/>
                </a:highlight>
              </a:rPr>
              <a:t>x</a:t>
            </a:r>
            <a:r>
              <a:rPr lang="en-US" sz="3200" b="1" dirty="0" err="1">
                <a:solidFill>
                  <a:srgbClr val="000080"/>
                </a:solidFill>
                <a:highlight>
                  <a:srgbClr val="FFFFFF"/>
                </a:highlight>
              </a:rPr>
              <a:t>+</a:t>
            </a:r>
            <a:r>
              <a:rPr lang="en-US" sz="3200" dirty="0" err="1">
                <a:solidFill>
                  <a:srgbClr val="000000"/>
                </a:solidFill>
                <a:highlight>
                  <a:srgbClr val="FFFFFF"/>
                </a:highlight>
              </a:rPr>
              <a:t>y</a:t>
            </a:r>
            <a:r>
              <a:rPr lang="en-US" sz="3200" b="1" dirty="0" err="1">
                <a:solidFill>
                  <a:srgbClr val="000080"/>
                </a:solidFill>
                <a:highlight>
                  <a:srgbClr val="FFFFFF"/>
                </a:highlight>
              </a:rPr>
              <a:t>+</a:t>
            </a:r>
            <a:r>
              <a:rPr lang="en-US" sz="3200" dirty="0" err="1">
                <a:solidFill>
                  <a:srgbClr val="000000"/>
                </a:solidFill>
                <a:highlight>
                  <a:srgbClr val="FFFFFF"/>
                </a:highlight>
              </a:rPr>
              <a:t>z</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a</a:t>
            </a:r>
            <a:r>
              <a:rPr lang="en-US" sz="3200" b="1" dirty="0" err="1">
                <a:solidFill>
                  <a:srgbClr val="000080"/>
                </a:solidFill>
                <a:highlight>
                  <a:srgbClr val="FFFFFF"/>
                </a:highlight>
              </a:rPr>
              <a:t>,</a:t>
            </a:r>
            <a:r>
              <a:rPr lang="en-US" sz="3200" dirty="0" err="1">
                <a:solidFill>
                  <a:srgbClr val="000000"/>
                </a:solidFill>
                <a:highlight>
                  <a:srgbClr val="FFFFFF"/>
                </a:highlight>
              </a:rPr>
              <a:t>b</a:t>
            </a:r>
            <a:r>
              <a:rPr lang="en-US" sz="3200" b="1" dirty="0" err="1">
                <a:solidFill>
                  <a:srgbClr val="000080"/>
                </a:solidFill>
                <a:highlight>
                  <a:srgbClr val="FFFFFF"/>
                </a:highlight>
              </a:rPr>
              <a:t>,</a:t>
            </a:r>
            <a:r>
              <a:rPr lang="en-US" sz="3200" dirty="0" err="1">
                <a:solidFill>
                  <a:srgbClr val="000000"/>
                </a:solidFill>
                <a:highlight>
                  <a:srgbClr val="FFFFFF"/>
                </a:highlight>
              </a:rPr>
              <a:t>c</a:t>
            </a:r>
            <a:r>
              <a:rPr lang="en-US" sz="3200" b="1" dirty="0">
                <a:solidFill>
                  <a:srgbClr val="000080"/>
                </a:solidFill>
                <a:highlight>
                  <a:srgbClr val="FFFFFF"/>
                </a:highlight>
              </a:rPr>
              <a:t>)))</a:t>
            </a:r>
            <a:endParaRPr lang="en-US" dirty="0"/>
          </a:p>
        </p:txBody>
      </p:sp>
      <p:sp>
        <p:nvSpPr>
          <p:cNvPr id="4" name="TextBox 3"/>
          <p:cNvSpPr txBox="1"/>
          <p:nvPr/>
        </p:nvSpPr>
        <p:spPr>
          <a:xfrm>
            <a:off x="4592784" y="2711306"/>
            <a:ext cx="7338349" cy="461665"/>
          </a:xfrm>
          <a:prstGeom prst="rect">
            <a:avLst/>
          </a:prstGeom>
          <a:noFill/>
        </p:spPr>
        <p:txBody>
          <a:bodyPr wrap="square" rtlCol="0">
            <a:spAutoFit/>
          </a:bodyPr>
          <a:lstStyle/>
          <a:p>
            <a:r>
              <a:rPr lang="en-US" sz="2400" dirty="0"/>
              <a:t>[97.7, 98.60000000000001, 99.5, 100.4, 102.2]</a:t>
            </a:r>
          </a:p>
        </p:txBody>
      </p:sp>
      <p:sp>
        <p:nvSpPr>
          <p:cNvPr id="5" name="Right Arrow 4"/>
          <p:cNvSpPr/>
          <p:nvPr/>
        </p:nvSpPr>
        <p:spPr>
          <a:xfrm>
            <a:off x="2835798" y="2916820"/>
            <a:ext cx="1597306" cy="185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315255" y="5214714"/>
            <a:ext cx="3020992" cy="1077218"/>
          </a:xfrm>
          <a:prstGeom prst="rect">
            <a:avLst/>
          </a:prstGeom>
          <a:noFill/>
        </p:spPr>
        <p:txBody>
          <a:bodyPr wrap="square" rtlCol="0">
            <a:spAutoFit/>
          </a:bodyPr>
          <a:lstStyle/>
          <a:p>
            <a:r>
              <a:rPr lang="en-US" sz="3200" dirty="0"/>
              <a:t>[18, 14, 14, 14]</a:t>
            </a:r>
          </a:p>
          <a:p>
            <a:r>
              <a:rPr lang="en-US" sz="3200" dirty="0"/>
              <a:t>[17, 10, 19, 23]</a:t>
            </a:r>
          </a:p>
        </p:txBody>
      </p:sp>
      <p:sp>
        <p:nvSpPr>
          <p:cNvPr id="7" name="Right Arrow 6"/>
          <p:cNvSpPr/>
          <p:nvPr/>
        </p:nvSpPr>
        <p:spPr>
          <a:xfrm>
            <a:off x="7613776" y="5423059"/>
            <a:ext cx="1571791" cy="127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8170543" y="5985818"/>
            <a:ext cx="993057" cy="1504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05343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29397" y="0"/>
            <a:ext cx="10871200" cy="990600"/>
          </a:xfrm>
        </p:spPr>
        <p:txBody>
          <a:bodyPr/>
          <a:lstStyle/>
          <a:p>
            <a:r>
              <a:rPr lang="en-US" dirty="0"/>
              <a:t>Global vs. Local variables</a:t>
            </a:r>
          </a:p>
        </p:txBody>
      </p:sp>
      <p:sp>
        <p:nvSpPr>
          <p:cNvPr id="3" name="Content Placeholder 2"/>
          <p:cNvSpPr>
            <a:spLocks noGrp="1"/>
          </p:cNvSpPr>
          <p:nvPr>
            <p:ph sz="quarter" idx="4294967295"/>
          </p:nvPr>
        </p:nvSpPr>
        <p:spPr>
          <a:xfrm>
            <a:off x="0" y="783772"/>
            <a:ext cx="10871200" cy="6174242"/>
          </a:xfrm>
        </p:spPr>
        <p:txBody>
          <a:bodyPr>
            <a:normAutofit fontScale="92500" lnSpcReduction="10000"/>
          </a:bodyPr>
          <a:lstStyle/>
          <a:p>
            <a:pPr marL="0" indent="0">
              <a:buNone/>
            </a:pPr>
            <a:r>
              <a:rPr lang="en-US" sz="3200" dirty="0">
                <a:solidFill>
                  <a:srgbClr val="000000"/>
                </a:solidFill>
                <a:highlight>
                  <a:srgbClr val="FFFFFF"/>
                </a:highlight>
              </a:rPr>
              <a:t>total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0</a:t>
            </a:r>
            <a:r>
              <a:rPr lang="en-US" sz="3200" dirty="0">
                <a:solidFill>
                  <a:srgbClr val="000000"/>
                </a:solidFill>
                <a:highlight>
                  <a:srgbClr val="FFFFFF"/>
                </a:highlight>
              </a:rPr>
              <a:t> </a:t>
            </a:r>
            <a:r>
              <a:rPr lang="en-US" sz="3200" dirty="0">
                <a:solidFill>
                  <a:srgbClr val="008000"/>
                </a:solidFill>
                <a:highlight>
                  <a:srgbClr val="FFFFFF"/>
                </a:highlight>
              </a:rPr>
              <a:t># This is global variable.</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Function definition is here</a:t>
            </a:r>
            <a:endParaRPr lang="en-US" sz="3200" dirty="0">
              <a:solidFill>
                <a:srgbClr val="000000"/>
              </a:solidFill>
              <a:highlight>
                <a:srgbClr val="FFFFFF"/>
              </a:highlight>
            </a:endParaRPr>
          </a:p>
          <a:p>
            <a:pPr marL="0" indent="0">
              <a:buNone/>
            </a:pPr>
            <a:r>
              <a:rPr lang="en-US" sz="3200" b="1" dirty="0" err="1">
                <a:solidFill>
                  <a:srgbClr val="0000FF"/>
                </a:solidFill>
                <a:highlight>
                  <a:srgbClr val="FFFFFF"/>
                </a:highlight>
              </a:rPr>
              <a:t>def</a:t>
            </a:r>
            <a:r>
              <a:rPr lang="en-US" sz="3200" dirty="0">
                <a:solidFill>
                  <a:srgbClr val="000000"/>
                </a:solidFill>
                <a:highlight>
                  <a:srgbClr val="FFFFFF"/>
                </a:highlight>
              </a:rPr>
              <a:t> </a:t>
            </a:r>
            <a:r>
              <a:rPr lang="en-US" sz="3200" dirty="0">
                <a:solidFill>
                  <a:srgbClr val="FF00FF"/>
                </a:solidFill>
                <a:highlight>
                  <a:srgbClr val="FFFFFF"/>
                </a:highlight>
              </a:rPr>
              <a:t>sum</a:t>
            </a:r>
            <a:r>
              <a:rPr lang="en-US" sz="3200" b="1" dirty="0">
                <a:solidFill>
                  <a:srgbClr val="000080"/>
                </a:solidFill>
                <a:highlight>
                  <a:srgbClr val="FFFFFF"/>
                </a:highlight>
              </a:rPr>
              <a:t>(</a:t>
            </a:r>
            <a:r>
              <a:rPr lang="en-US" sz="3200" dirty="0">
                <a:solidFill>
                  <a:srgbClr val="000000"/>
                </a:solidFill>
                <a:highlight>
                  <a:srgbClr val="FFFFFF"/>
                </a:highlight>
              </a:rPr>
              <a:t> arg1</a:t>
            </a:r>
            <a:r>
              <a:rPr lang="en-US" sz="3200" b="1" dirty="0">
                <a:solidFill>
                  <a:srgbClr val="000080"/>
                </a:solidFill>
                <a:highlight>
                  <a:srgbClr val="FFFFFF"/>
                </a:highlight>
              </a:rPr>
              <a:t>,</a:t>
            </a:r>
            <a:r>
              <a:rPr lang="en-US" sz="3200" dirty="0">
                <a:solidFill>
                  <a:srgbClr val="000000"/>
                </a:solidFill>
                <a:highlight>
                  <a:srgbClr val="FFFFFF"/>
                </a:highlight>
              </a:rPr>
              <a:t> arg2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a:solidFill>
                  <a:srgbClr val="008000"/>
                </a:solidFill>
                <a:highlight>
                  <a:srgbClr val="FFFFFF"/>
                </a:highlight>
              </a:rPr>
              <a:t># Add both the parameters and return them."</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total </a:t>
            </a:r>
            <a:r>
              <a:rPr lang="en-US" sz="3200" b="1" dirty="0">
                <a:solidFill>
                  <a:srgbClr val="000080"/>
                </a:solidFill>
                <a:highlight>
                  <a:srgbClr val="FFFFFF"/>
                </a:highlight>
              </a:rPr>
              <a:t>=</a:t>
            </a:r>
            <a:r>
              <a:rPr lang="en-US" sz="3200" dirty="0">
                <a:solidFill>
                  <a:srgbClr val="000000"/>
                </a:solidFill>
                <a:highlight>
                  <a:srgbClr val="FFFFFF"/>
                </a:highlight>
              </a:rPr>
              <a:t> arg1 </a:t>
            </a:r>
            <a:r>
              <a:rPr lang="en-US" sz="3200" b="1" dirty="0">
                <a:solidFill>
                  <a:srgbClr val="000080"/>
                </a:solidFill>
                <a:highlight>
                  <a:srgbClr val="FFFFFF"/>
                </a:highlight>
              </a:rPr>
              <a:t>+</a:t>
            </a:r>
            <a:r>
              <a:rPr lang="en-US" sz="3200" dirty="0">
                <a:solidFill>
                  <a:srgbClr val="000000"/>
                </a:solidFill>
                <a:highlight>
                  <a:srgbClr val="FFFFFF"/>
                </a:highlight>
              </a:rPr>
              <a:t> arg2</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008000"/>
                </a:solidFill>
                <a:highlight>
                  <a:srgbClr val="FFFFFF"/>
                </a:highlight>
              </a:rPr>
              <a:t># Here total is local variable.</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"Inside the function local total : "</a:t>
            </a:r>
            <a:r>
              <a:rPr lang="en-US" sz="3200" b="1" dirty="0">
                <a:solidFill>
                  <a:srgbClr val="000080"/>
                </a:solidFill>
                <a:highlight>
                  <a:srgbClr val="FFFFFF"/>
                </a:highlight>
              </a:rPr>
              <a:t>,</a:t>
            </a:r>
            <a:r>
              <a:rPr lang="en-US" sz="3200" dirty="0">
                <a:solidFill>
                  <a:srgbClr val="000000"/>
                </a:solidFill>
                <a:highlight>
                  <a:srgbClr val="FFFFFF"/>
                </a:highlight>
              </a:rPr>
              <a:t> total</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return</a:t>
            </a:r>
            <a:r>
              <a:rPr lang="en-US" sz="3200" dirty="0">
                <a:solidFill>
                  <a:srgbClr val="000000"/>
                </a:solidFill>
                <a:highlight>
                  <a:srgbClr val="FFFFFF"/>
                </a:highlight>
              </a:rPr>
              <a:t> total</a:t>
            </a:r>
          </a:p>
          <a:p>
            <a:pPr marL="0" indent="0">
              <a:buNone/>
            </a:pPr>
            <a:r>
              <a:rPr lang="en-US" sz="3200" dirty="0">
                <a:solidFill>
                  <a:srgbClr val="008000"/>
                </a:solidFill>
                <a:highlight>
                  <a:srgbClr val="FFFFFF"/>
                </a:highlight>
              </a:rPr>
              <a:t># Now you can call sum function</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sum</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10</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20</a:t>
            </a:r>
            <a:r>
              <a:rPr lang="en-US" sz="3200" dirty="0">
                <a:solidFill>
                  <a:srgbClr val="000000"/>
                </a:solidFill>
                <a:highlight>
                  <a:srgbClr val="FFFFFF"/>
                </a:highlight>
              </a:rPr>
              <a:t>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"Outside the function global total : "</a:t>
            </a:r>
            <a:r>
              <a:rPr lang="en-US" sz="3200" b="1" dirty="0">
                <a:solidFill>
                  <a:srgbClr val="000080"/>
                </a:solidFill>
                <a:highlight>
                  <a:srgbClr val="FFFFFF"/>
                </a:highlight>
              </a:rPr>
              <a:t>,</a:t>
            </a:r>
            <a:r>
              <a:rPr lang="en-US" sz="3200" dirty="0">
                <a:solidFill>
                  <a:srgbClr val="000000"/>
                </a:solidFill>
                <a:highlight>
                  <a:srgbClr val="FFFFFF"/>
                </a:highlight>
              </a:rPr>
              <a:t> total </a:t>
            </a:r>
            <a:r>
              <a:rPr lang="en-US" sz="3200" b="1" dirty="0" smtClean="0">
                <a:solidFill>
                  <a:srgbClr val="000080"/>
                </a:solidFill>
                <a:highlight>
                  <a:srgbClr val="FFFFFF"/>
                </a:highlight>
              </a:rPr>
              <a:t>)</a:t>
            </a:r>
          </a:p>
          <a:p>
            <a:pPr marL="0" indent="0">
              <a:buNone/>
            </a:pPr>
            <a:r>
              <a:rPr lang="en-US" dirty="0"/>
              <a:t>Inside the function local total :  30</a:t>
            </a:r>
          </a:p>
          <a:p>
            <a:pPr marL="0" indent="0">
              <a:buNone/>
            </a:pPr>
            <a:r>
              <a:rPr lang="en-US" dirty="0"/>
              <a:t>Outside the function global total :  0</a:t>
            </a:r>
          </a:p>
        </p:txBody>
      </p:sp>
    </p:spTree>
    <p:extLst>
      <p:ext uri="{BB962C8B-B14F-4D97-AF65-F5344CB8AC3E}">
        <p14:creationId xmlns:p14="http://schemas.microsoft.com/office/powerpoint/2010/main" val="352905738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Pass by Value vs. Pass by Reference</a:t>
            </a:r>
            <a:endParaRPr lang="en-US" dirty="0"/>
          </a:p>
        </p:txBody>
      </p:sp>
      <p:sp>
        <p:nvSpPr>
          <p:cNvPr id="3" name="Content Placeholder 2"/>
          <p:cNvSpPr>
            <a:spLocks noGrp="1"/>
          </p:cNvSpPr>
          <p:nvPr>
            <p:ph sz="quarter" idx="1"/>
          </p:nvPr>
        </p:nvSpPr>
        <p:spPr/>
        <p:txBody>
          <a:bodyPr/>
          <a:lstStyle/>
          <a:p>
            <a:r>
              <a:rPr lang="en-IN" dirty="0" smtClean="0"/>
              <a:t>Primitive types like numbers, strings, tuples are passed by values</a:t>
            </a:r>
          </a:p>
          <a:p>
            <a:r>
              <a:rPr lang="en-IN" dirty="0" smtClean="0"/>
              <a:t>Collection types like lists and dictionaries are passed by references</a:t>
            </a:r>
            <a:endParaRPr lang="en-US" dirty="0"/>
          </a:p>
        </p:txBody>
      </p:sp>
    </p:spTree>
    <p:extLst>
      <p:ext uri="{BB962C8B-B14F-4D97-AF65-F5344CB8AC3E}">
        <p14:creationId xmlns:p14="http://schemas.microsoft.com/office/powerpoint/2010/main" val="167786738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t>
            </a:r>
            <a:r>
              <a:rPr lang="en-IN" dirty="0" smtClean="0"/>
              <a:t>eturn statement</a:t>
            </a:r>
            <a:endParaRPr lang="en-US" dirty="0"/>
          </a:p>
        </p:txBody>
      </p:sp>
      <p:sp>
        <p:nvSpPr>
          <p:cNvPr id="3" name="Content Placeholder 2"/>
          <p:cNvSpPr>
            <a:spLocks noGrp="1"/>
          </p:cNvSpPr>
          <p:nvPr>
            <p:ph sz="quarter" idx="1"/>
          </p:nvPr>
        </p:nvSpPr>
        <p:spPr/>
        <p:txBody>
          <a:bodyPr/>
          <a:lstStyle/>
          <a:p>
            <a:r>
              <a:rPr lang="en-IN" dirty="0" smtClean="0"/>
              <a:t>Can return no value</a:t>
            </a:r>
          </a:p>
          <a:p>
            <a:r>
              <a:rPr lang="en-IN" dirty="0" smtClean="0"/>
              <a:t>Can return single value like numbers and strings</a:t>
            </a:r>
          </a:p>
          <a:p>
            <a:r>
              <a:rPr lang="en-IN" dirty="0" smtClean="0"/>
              <a:t>Can return multiple value using collection types such as lists</a:t>
            </a:r>
            <a:endParaRPr lang="en-US" dirty="0"/>
          </a:p>
        </p:txBody>
      </p:sp>
    </p:spTree>
    <p:extLst>
      <p:ext uri="{BB962C8B-B14F-4D97-AF65-F5344CB8AC3E}">
        <p14:creationId xmlns:p14="http://schemas.microsoft.com/office/powerpoint/2010/main" val="674121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eneral way of working of the format method with positional parame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2" y="964643"/>
            <a:ext cx="12109698" cy="446146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341644" y="-64584"/>
            <a:ext cx="5325626" cy="2285270"/>
            <a:chOff x="341644" y="-64584"/>
            <a:chExt cx="5325626" cy="2285270"/>
          </a:xfrm>
        </p:grpSpPr>
        <p:sp>
          <p:nvSpPr>
            <p:cNvPr id="4" name="Rounded Rectangle 3"/>
            <p:cNvSpPr/>
            <p:nvPr/>
          </p:nvSpPr>
          <p:spPr>
            <a:xfrm>
              <a:off x="1768510" y="1768510"/>
              <a:ext cx="472272" cy="452176"/>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41644" y="-64584"/>
              <a:ext cx="5325626" cy="954107"/>
            </a:xfrm>
            <a:prstGeom prst="rect">
              <a:avLst/>
            </a:prstGeom>
            <a:noFill/>
          </p:spPr>
          <p:txBody>
            <a:bodyPr wrap="square" rtlCol="0">
              <a:spAutoFit/>
            </a:bodyPr>
            <a:lstStyle/>
            <a:p>
              <a:pPr algn="ctr"/>
              <a:r>
                <a:rPr lang="en-IN" sz="2800" dirty="0" smtClean="0"/>
                <a:t>Similar to notation of string modulo % operator discussed earlier</a:t>
              </a:r>
              <a:endParaRPr lang="en-US" sz="2800" dirty="0"/>
            </a:p>
          </p:txBody>
        </p:sp>
        <p:cxnSp>
          <p:nvCxnSpPr>
            <p:cNvPr id="7" name="Straight Arrow Connector 6"/>
            <p:cNvCxnSpPr>
              <a:stCxn id="4" idx="0"/>
            </p:cNvCxnSpPr>
            <p:nvPr/>
          </p:nvCxnSpPr>
          <p:spPr>
            <a:xfrm flipV="1">
              <a:off x="2004646" y="803868"/>
              <a:ext cx="678264" cy="96464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4461469" y="6488668"/>
            <a:ext cx="7656844" cy="338554"/>
          </a:xfrm>
          <a:prstGeom prst="rect">
            <a:avLst/>
          </a:prstGeom>
          <a:noFill/>
        </p:spPr>
        <p:txBody>
          <a:bodyPr wrap="square" rtlCol="0">
            <a:spAutoFit/>
          </a:bodyPr>
          <a:lstStyle/>
          <a:p>
            <a:pPr algn="r"/>
            <a:r>
              <a:rPr lang="en-IN" sz="1600" i="1" dirty="0"/>
              <a:t>Image credit: </a:t>
            </a:r>
            <a:r>
              <a:rPr lang="en-IN" sz="1600" i="1" dirty="0">
                <a:hlinkClick r:id="rId3"/>
              </a:rPr>
              <a:t>https://</a:t>
            </a:r>
            <a:r>
              <a:rPr lang="en-IN" sz="1600" i="1" dirty="0" smtClean="0">
                <a:hlinkClick r:id="rId3"/>
              </a:rPr>
              <a:t>www.python-course.eu/python3_formatted_output.php</a:t>
            </a:r>
            <a:r>
              <a:rPr lang="en-IN" sz="1600" i="1" dirty="0" smtClean="0"/>
              <a:t> </a:t>
            </a:r>
            <a:endParaRPr lang="en-US" sz="1600" i="1" dirty="0"/>
          </a:p>
        </p:txBody>
      </p:sp>
    </p:spTree>
    <p:extLst>
      <p:ext uri="{BB962C8B-B14F-4D97-AF65-F5344CB8AC3E}">
        <p14:creationId xmlns:p14="http://schemas.microsoft.com/office/powerpoint/2010/main" val="38482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dirty="0"/>
          </a:p>
        </p:txBody>
      </p:sp>
      <p:sp>
        <p:nvSpPr>
          <p:cNvPr id="4" name="Title 3"/>
          <p:cNvSpPr>
            <a:spLocks noGrp="1"/>
          </p:cNvSpPr>
          <p:nvPr>
            <p:ph type="title"/>
          </p:nvPr>
        </p:nvSpPr>
        <p:spPr/>
        <p:txBody>
          <a:bodyPr/>
          <a:lstStyle/>
          <a:p>
            <a:r>
              <a:rPr lang="en-IN" dirty="0" smtClean="0"/>
              <a:t>Sorting</a:t>
            </a:r>
            <a:endParaRPr lang="en-US" dirty="0"/>
          </a:p>
        </p:txBody>
      </p:sp>
    </p:spTree>
    <p:extLst>
      <p:ext uri="{BB962C8B-B14F-4D97-AF65-F5344CB8AC3E}">
        <p14:creationId xmlns:p14="http://schemas.microsoft.com/office/powerpoint/2010/main" val="163527693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294967295"/>
          </p:nvPr>
        </p:nvSpPr>
        <p:spPr>
          <a:xfrm>
            <a:off x="245626" y="113044"/>
            <a:ext cx="10871200" cy="6744956"/>
          </a:xfrm>
        </p:spPr>
        <p:txBody>
          <a:bodyPr>
            <a:normAutofit fontScale="92500" lnSpcReduction="10000"/>
          </a:bodyPr>
          <a:lstStyle/>
          <a:p>
            <a:r>
              <a:rPr lang="en-US" dirty="0"/>
              <a:t>Python provides a built-in sorted() function that accepts an </a:t>
            </a:r>
            <a:r>
              <a:rPr lang="en-US" dirty="0" err="1"/>
              <a:t>iterable</a:t>
            </a:r>
            <a:r>
              <a:rPr lang="en-US" dirty="0"/>
              <a:t> type, and return a sorted list</a:t>
            </a:r>
            <a:r>
              <a:rPr lang="en-US" dirty="0" smtClean="0"/>
              <a:t>:</a:t>
            </a:r>
          </a:p>
          <a:p>
            <a:pPr marL="0" indent="0">
              <a:buNone/>
            </a:pPr>
            <a:endParaRPr lang="en-IN" dirty="0"/>
          </a:p>
          <a:p>
            <a:pPr marL="0" indent="0">
              <a:buNone/>
            </a:pPr>
            <a:r>
              <a:rPr lang="da-DK" sz="3200" dirty="0">
                <a:solidFill>
                  <a:srgbClr val="000000"/>
                </a:solidFill>
                <a:highlight>
                  <a:srgbClr val="FFFFFF"/>
                </a:highlight>
              </a:rPr>
              <a:t>l </a:t>
            </a:r>
            <a:r>
              <a:rPr lang="da-DK" sz="3200" b="1" dirty="0">
                <a:solidFill>
                  <a:srgbClr val="000080"/>
                </a:solidFill>
                <a:highlight>
                  <a:srgbClr val="FFFFFF"/>
                </a:highlight>
              </a:rPr>
              <a:t>=</a:t>
            </a:r>
            <a:r>
              <a:rPr lang="da-DK" sz="3200" dirty="0">
                <a:solidFill>
                  <a:srgbClr val="000000"/>
                </a:solidFill>
                <a:highlight>
                  <a:srgbClr val="FFFFFF"/>
                </a:highlight>
              </a:rPr>
              <a:t> </a:t>
            </a:r>
            <a:r>
              <a:rPr lang="da-DK" sz="3200" b="1" dirty="0">
                <a:solidFill>
                  <a:srgbClr val="000080"/>
                </a:solidFill>
                <a:highlight>
                  <a:srgbClr val="FFFFFF"/>
                </a:highlight>
              </a:rPr>
              <a:t>[</a:t>
            </a:r>
            <a:r>
              <a:rPr lang="da-DK" sz="3200" dirty="0">
                <a:solidFill>
                  <a:srgbClr val="FF0000"/>
                </a:solidFill>
                <a:highlight>
                  <a:srgbClr val="FFFFFF"/>
                </a:highlight>
              </a:rPr>
              <a:t>3</a:t>
            </a:r>
            <a:r>
              <a:rPr lang="da-DK" sz="3200" b="1" dirty="0">
                <a:solidFill>
                  <a:srgbClr val="000080"/>
                </a:solidFill>
                <a:highlight>
                  <a:srgbClr val="FFFFFF"/>
                </a:highlight>
              </a:rPr>
              <a:t>,</a:t>
            </a:r>
            <a:r>
              <a:rPr lang="da-DK" sz="3200" dirty="0">
                <a:solidFill>
                  <a:srgbClr val="000000"/>
                </a:solidFill>
                <a:highlight>
                  <a:srgbClr val="FFFFFF"/>
                </a:highlight>
              </a:rPr>
              <a:t> </a:t>
            </a:r>
            <a:r>
              <a:rPr lang="da-DK" sz="3200" dirty="0">
                <a:solidFill>
                  <a:srgbClr val="FF0000"/>
                </a:solidFill>
                <a:highlight>
                  <a:srgbClr val="FFFFFF"/>
                </a:highlight>
              </a:rPr>
              <a:t>2</a:t>
            </a:r>
            <a:r>
              <a:rPr lang="da-DK" sz="3200" b="1" dirty="0">
                <a:solidFill>
                  <a:srgbClr val="000080"/>
                </a:solidFill>
                <a:highlight>
                  <a:srgbClr val="FFFFFF"/>
                </a:highlight>
              </a:rPr>
              <a:t>,</a:t>
            </a:r>
            <a:r>
              <a:rPr lang="da-DK" sz="3200" dirty="0">
                <a:solidFill>
                  <a:srgbClr val="000000"/>
                </a:solidFill>
                <a:highlight>
                  <a:srgbClr val="FFFFFF"/>
                </a:highlight>
              </a:rPr>
              <a:t> </a:t>
            </a:r>
            <a:r>
              <a:rPr lang="da-DK" sz="3200" dirty="0">
                <a:solidFill>
                  <a:srgbClr val="FF0000"/>
                </a:solidFill>
                <a:highlight>
                  <a:srgbClr val="FFFFFF"/>
                </a:highlight>
              </a:rPr>
              <a:t>5</a:t>
            </a:r>
            <a:r>
              <a:rPr lang="da-DK" sz="3200" dirty="0">
                <a:solidFill>
                  <a:srgbClr val="000000"/>
                </a:solidFill>
                <a:highlight>
                  <a:srgbClr val="FFFFFF"/>
                </a:highlight>
              </a:rPr>
              <a:t> </a:t>
            </a:r>
            <a:r>
              <a:rPr lang="da-DK" sz="3200" b="1" dirty="0">
                <a:solidFill>
                  <a:srgbClr val="000080"/>
                </a:solidFill>
                <a:highlight>
                  <a:srgbClr val="FFFFFF"/>
                </a:highlight>
              </a:rPr>
              <a:t>,</a:t>
            </a:r>
            <a:r>
              <a:rPr lang="da-DK" sz="3200" dirty="0">
                <a:solidFill>
                  <a:srgbClr val="FF0000"/>
                </a:solidFill>
                <a:highlight>
                  <a:srgbClr val="FFFFFF"/>
                </a:highlight>
              </a:rPr>
              <a:t>4</a:t>
            </a:r>
            <a:r>
              <a:rPr lang="da-DK" sz="3200" b="1" dirty="0">
                <a:solidFill>
                  <a:srgbClr val="000080"/>
                </a:solidFill>
                <a:highlight>
                  <a:srgbClr val="FFFFFF"/>
                </a:highlight>
              </a:rPr>
              <a:t>,</a:t>
            </a:r>
            <a:r>
              <a:rPr lang="da-DK" sz="3200" dirty="0">
                <a:solidFill>
                  <a:srgbClr val="000000"/>
                </a:solidFill>
                <a:highlight>
                  <a:srgbClr val="FFFFFF"/>
                </a:highlight>
              </a:rPr>
              <a:t> </a:t>
            </a:r>
            <a:r>
              <a:rPr lang="da-DK" sz="3200" dirty="0">
                <a:solidFill>
                  <a:srgbClr val="FF0000"/>
                </a:solidFill>
                <a:highlight>
                  <a:srgbClr val="FFFFFF"/>
                </a:highlight>
              </a:rPr>
              <a:t>7</a:t>
            </a:r>
            <a:r>
              <a:rPr lang="da-DK" sz="3200" b="1" dirty="0">
                <a:solidFill>
                  <a:srgbClr val="000080"/>
                </a:solidFill>
                <a:highlight>
                  <a:srgbClr val="FFFFFF"/>
                </a:highlight>
              </a:rPr>
              <a:t>,</a:t>
            </a:r>
            <a:r>
              <a:rPr lang="da-DK" sz="3200" dirty="0">
                <a:solidFill>
                  <a:srgbClr val="000000"/>
                </a:solidFill>
                <a:highlight>
                  <a:srgbClr val="FFFFFF"/>
                </a:highlight>
              </a:rPr>
              <a:t> </a:t>
            </a:r>
            <a:r>
              <a:rPr lang="da-DK" sz="3200" dirty="0">
                <a:solidFill>
                  <a:srgbClr val="FF0000"/>
                </a:solidFill>
                <a:highlight>
                  <a:srgbClr val="FFFFFF"/>
                </a:highlight>
              </a:rPr>
              <a:t>1</a:t>
            </a:r>
            <a:r>
              <a:rPr lang="da-DK" sz="3200" b="1" dirty="0">
                <a:solidFill>
                  <a:srgbClr val="000080"/>
                </a:solidFill>
                <a:highlight>
                  <a:srgbClr val="FFFFFF"/>
                </a:highlight>
              </a:rPr>
              <a:t>]</a:t>
            </a:r>
            <a:r>
              <a:rPr lang="da-DK" sz="3200" dirty="0">
                <a:solidFill>
                  <a:srgbClr val="008000"/>
                </a:solidFill>
                <a:highlight>
                  <a:srgbClr val="FFFFFF"/>
                </a:highlight>
              </a:rPr>
              <a:t>#list</a:t>
            </a:r>
            <a:endParaRPr lang="da-DK"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sorted</a:t>
            </a:r>
            <a:r>
              <a:rPr lang="en-US" sz="3200" b="1" dirty="0">
                <a:solidFill>
                  <a:srgbClr val="000080"/>
                </a:solidFill>
                <a:highlight>
                  <a:srgbClr val="FFFFFF"/>
                </a:highlight>
              </a:rPr>
              <a:t>(</a:t>
            </a:r>
            <a:r>
              <a:rPr lang="en-US" sz="3200" dirty="0">
                <a:solidFill>
                  <a:srgbClr val="000000"/>
                </a:solidFill>
                <a:highlight>
                  <a:srgbClr val="FFFFFF"/>
                </a:highlight>
              </a:rPr>
              <a:t>l</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[1, 2, 3, 4, 5, 7]</a:t>
            </a:r>
          </a:p>
          <a:p>
            <a:pPr marL="0" indent="0">
              <a:buNone/>
            </a:pPr>
            <a:endParaRPr lang="en-US" sz="3200" dirty="0" smtClean="0">
              <a:solidFill>
                <a:srgbClr val="000000"/>
              </a:solidFill>
              <a:highlight>
                <a:srgbClr val="FFFFFF"/>
              </a:highlight>
            </a:endParaRPr>
          </a:p>
          <a:p>
            <a:pPr marL="0" indent="0">
              <a:buNone/>
            </a:pPr>
            <a:r>
              <a:rPr lang="en-US" sz="3200" dirty="0" smtClean="0">
                <a:solidFill>
                  <a:srgbClr val="000000"/>
                </a:solidFill>
                <a:highlight>
                  <a:srgbClr val="FFFFFF"/>
                </a:highlight>
              </a:rPr>
              <a:t>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'Zane'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'Bob'</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'Janet'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008000"/>
                </a:solidFill>
                <a:highlight>
                  <a:srgbClr val="FFFFFF"/>
                </a:highlight>
              </a:rPr>
              <a:t>#tuple</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sorted</a:t>
            </a:r>
            <a:r>
              <a:rPr lang="en-US" sz="3200" b="1" dirty="0">
                <a:solidFill>
                  <a:srgbClr val="000080"/>
                </a:solidFill>
                <a:highlight>
                  <a:srgbClr val="FFFFFF"/>
                </a:highlight>
              </a:rPr>
              <a:t>(</a:t>
            </a:r>
            <a:r>
              <a:rPr lang="en-US" sz="3200" dirty="0">
                <a:solidFill>
                  <a:srgbClr val="000000"/>
                </a:solidFill>
                <a:highlight>
                  <a:srgbClr val="FFFFFF"/>
                </a:highlight>
              </a:rPr>
              <a:t>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['Bob', 'Janet', 'Zane']</a:t>
            </a:r>
          </a:p>
          <a:p>
            <a:pPr marL="0" indent="0">
              <a:buNone/>
            </a:pP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d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808080"/>
                </a:solidFill>
                <a:highlight>
                  <a:srgbClr val="FFFFFF"/>
                </a:highlight>
              </a:rPr>
              <a:t>'c'</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808080"/>
                </a:solidFill>
                <a:highlight>
                  <a:srgbClr val="FFFFFF"/>
                </a:highlight>
              </a:rPr>
              <a:t>'b'</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808080"/>
                </a:solidFill>
                <a:highlight>
                  <a:srgbClr val="FFFFFF"/>
                </a:highlight>
              </a:rPr>
              <a:t>'a'</a:t>
            </a:r>
            <a:r>
              <a:rPr lang="en-US" sz="3200" b="1" dirty="0">
                <a:solidFill>
                  <a:srgbClr val="000080"/>
                </a:solidFill>
                <a:highlight>
                  <a:srgbClr val="FFFFFF"/>
                </a:highlight>
              </a:rPr>
              <a:t>}</a:t>
            </a:r>
            <a:r>
              <a:rPr lang="en-US" sz="3200" dirty="0">
                <a:solidFill>
                  <a:srgbClr val="008000"/>
                </a:solidFill>
                <a:highlight>
                  <a:srgbClr val="FFFFFF"/>
                </a:highlight>
              </a:rPr>
              <a:t>#dictionary</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sorted</a:t>
            </a:r>
            <a:r>
              <a:rPr lang="en-US" sz="3200" b="1" dirty="0">
                <a:solidFill>
                  <a:srgbClr val="000080"/>
                </a:solidFill>
                <a:highlight>
                  <a:srgbClr val="FFFFFF"/>
                </a:highlight>
              </a:rPr>
              <a:t>(</a:t>
            </a:r>
            <a:r>
              <a:rPr lang="en-US" sz="3200" dirty="0">
                <a:solidFill>
                  <a:srgbClr val="000000"/>
                </a:solidFill>
                <a:highlight>
                  <a:srgbClr val="FFFFFF"/>
                </a:highlight>
              </a:rPr>
              <a:t>d</a:t>
            </a:r>
            <a:r>
              <a:rPr lang="en-US" sz="3200" b="1" dirty="0" smtClean="0">
                <a:solidFill>
                  <a:srgbClr val="000080"/>
                </a:solidFill>
                <a:highlight>
                  <a:srgbClr val="FFFFFF"/>
                </a:highlight>
              </a:rPr>
              <a:t>))</a:t>
            </a:r>
          </a:p>
          <a:p>
            <a:pPr marL="0" indent="0">
              <a:buNone/>
            </a:pPr>
            <a:r>
              <a:rPr lang="en-US" sz="2800" dirty="0">
                <a:solidFill>
                  <a:srgbClr val="000000"/>
                </a:solidFill>
                <a:highlight>
                  <a:srgbClr val="FFFFFF"/>
                </a:highlight>
              </a:rPr>
              <a:t>[1, 2, 3</a:t>
            </a:r>
            <a:r>
              <a:rPr lang="en-US" sz="2800" dirty="0" smtClean="0">
                <a:solidFill>
                  <a:srgbClr val="000000"/>
                </a:solidFill>
                <a:highlight>
                  <a:srgbClr val="FFFFFF"/>
                </a:highlight>
              </a:rPr>
              <a:t>]</a:t>
            </a:r>
            <a:endParaRPr lang="en-US" dirty="0"/>
          </a:p>
        </p:txBody>
      </p:sp>
    </p:spTree>
    <p:extLst>
      <p:ext uri="{BB962C8B-B14F-4D97-AF65-F5344CB8AC3E}">
        <p14:creationId xmlns:p14="http://schemas.microsoft.com/office/powerpoint/2010/main" val="243529856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294967295"/>
          </p:nvPr>
        </p:nvSpPr>
        <p:spPr>
          <a:xfrm>
            <a:off x="245626" y="113044"/>
            <a:ext cx="10871200" cy="6744956"/>
          </a:xfrm>
        </p:spPr>
        <p:txBody>
          <a:bodyPr>
            <a:normAutofit lnSpcReduction="10000"/>
          </a:bodyPr>
          <a:lstStyle/>
          <a:p>
            <a:r>
              <a:rPr lang="en-US" dirty="0" smtClean="0"/>
              <a:t>Reverse sorting</a:t>
            </a:r>
          </a:p>
          <a:p>
            <a:pPr marL="0" indent="0">
              <a:buNone/>
            </a:pPr>
            <a:endParaRPr lang="en-IN" dirty="0"/>
          </a:p>
          <a:p>
            <a:pPr marL="0" indent="0">
              <a:buNone/>
            </a:pPr>
            <a:r>
              <a:rPr lang="da-DK" sz="3200" dirty="0">
                <a:solidFill>
                  <a:srgbClr val="000000"/>
                </a:solidFill>
                <a:highlight>
                  <a:srgbClr val="FFFFFF"/>
                </a:highlight>
              </a:rPr>
              <a:t>l </a:t>
            </a:r>
            <a:r>
              <a:rPr lang="da-DK" sz="3200" b="1" dirty="0">
                <a:solidFill>
                  <a:srgbClr val="000080"/>
                </a:solidFill>
                <a:highlight>
                  <a:srgbClr val="FFFFFF"/>
                </a:highlight>
              </a:rPr>
              <a:t>=</a:t>
            </a:r>
            <a:r>
              <a:rPr lang="da-DK" sz="3200" dirty="0">
                <a:solidFill>
                  <a:srgbClr val="000000"/>
                </a:solidFill>
                <a:highlight>
                  <a:srgbClr val="FFFFFF"/>
                </a:highlight>
              </a:rPr>
              <a:t> </a:t>
            </a:r>
            <a:r>
              <a:rPr lang="da-DK" sz="3200" b="1" dirty="0">
                <a:solidFill>
                  <a:srgbClr val="000080"/>
                </a:solidFill>
                <a:highlight>
                  <a:srgbClr val="FFFFFF"/>
                </a:highlight>
              </a:rPr>
              <a:t>[</a:t>
            </a:r>
            <a:r>
              <a:rPr lang="da-DK" sz="3200" dirty="0">
                <a:solidFill>
                  <a:srgbClr val="FF0000"/>
                </a:solidFill>
                <a:highlight>
                  <a:srgbClr val="FFFFFF"/>
                </a:highlight>
              </a:rPr>
              <a:t>3</a:t>
            </a:r>
            <a:r>
              <a:rPr lang="da-DK" sz="3200" b="1" dirty="0">
                <a:solidFill>
                  <a:srgbClr val="000080"/>
                </a:solidFill>
                <a:highlight>
                  <a:srgbClr val="FFFFFF"/>
                </a:highlight>
              </a:rPr>
              <a:t>,</a:t>
            </a:r>
            <a:r>
              <a:rPr lang="da-DK" sz="3200" dirty="0">
                <a:solidFill>
                  <a:srgbClr val="000000"/>
                </a:solidFill>
                <a:highlight>
                  <a:srgbClr val="FFFFFF"/>
                </a:highlight>
              </a:rPr>
              <a:t> </a:t>
            </a:r>
            <a:r>
              <a:rPr lang="da-DK" sz="3200" dirty="0">
                <a:solidFill>
                  <a:srgbClr val="FF0000"/>
                </a:solidFill>
                <a:highlight>
                  <a:srgbClr val="FFFFFF"/>
                </a:highlight>
              </a:rPr>
              <a:t>2</a:t>
            </a:r>
            <a:r>
              <a:rPr lang="da-DK" sz="3200" b="1" dirty="0">
                <a:solidFill>
                  <a:srgbClr val="000080"/>
                </a:solidFill>
                <a:highlight>
                  <a:srgbClr val="FFFFFF"/>
                </a:highlight>
              </a:rPr>
              <a:t>,</a:t>
            </a:r>
            <a:r>
              <a:rPr lang="da-DK" sz="3200" dirty="0">
                <a:solidFill>
                  <a:srgbClr val="000000"/>
                </a:solidFill>
                <a:highlight>
                  <a:srgbClr val="FFFFFF"/>
                </a:highlight>
              </a:rPr>
              <a:t> </a:t>
            </a:r>
            <a:r>
              <a:rPr lang="da-DK" sz="3200" dirty="0">
                <a:solidFill>
                  <a:srgbClr val="FF0000"/>
                </a:solidFill>
                <a:highlight>
                  <a:srgbClr val="FFFFFF"/>
                </a:highlight>
              </a:rPr>
              <a:t>5</a:t>
            </a:r>
            <a:r>
              <a:rPr lang="da-DK" sz="3200" dirty="0">
                <a:solidFill>
                  <a:srgbClr val="000000"/>
                </a:solidFill>
                <a:highlight>
                  <a:srgbClr val="FFFFFF"/>
                </a:highlight>
              </a:rPr>
              <a:t> </a:t>
            </a:r>
            <a:r>
              <a:rPr lang="da-DK" sz="3200" b="1" dirty="0">
                <a:solidFill>
                  <a:srgbClr val="000080"/>
                </a:solidFill>
                <a:highlight>
                  <a:srgbClr val="FFFFFF"/>
                </a:highlight>
              </a:rPr>
              <a:t>,</a:t>
            </a:r>
            <a:r>
              <a:rPr lang="da-DK" sz="3200" dirty="0">
                <a:solidFill>
                  <a:srgbClr val="FF0000"/>
                </a:solidFill>
                <a:highlight>
                  <a:srgbClr val="FFFFFF"/>
                </a:highlight>
              </a:rPr>
              <a:t>4</a:t>
            </a:r>
            <a:r>
              <a:rPr lang="da-DK" sz="3200" b="1" dirty="0">
                <a:solidFill>
                  <a:srgbClr val="000080"/>
                </a:solidFill>
                <a:highlight>
                  <a:srgbClr val="FFFFFF"/>
                </a:highlight>
              </a:rPr>
              <a:t>,</a:t>
            </a:r>
            <a:r>
              <a:rPr lang="da-DK" sz="3200" dirty="0">
                <a:solidFill>
                  <a:srgbClr val="000000"/>
                </a:solidFill>
                <a:highlight>
                  <a:srgbClr val="FFFFFF"/>
                </a:highlight>
              </a:rPr>
              <a:t> </a:t>
            </a:r>
            <a:r>
              <a:rPr lang="da-DK" sz="3200" dirty="0">
                <a:solidFill>
                  <a:srgbClr val="FF0000"/>
                </a:solidFill>
                <a:highlight>
                  <a:srgbClr val="FFFFFF"/>
                </a:highlight>
              </a:rPr>
              <a:t>7</a:t>
            </a:r>
            <a:r>
              <a:rPr lang="da-DK" sz="3200" b="1" dirty="0">
                <a:solidFill>
                  <a:srgbClr val="000080"/>
                </a:solidFill>
                <a:highlight>
                  <a:srgbClr val="FFFFFF"/>
                </a:highlight>
              </a:rPr>
              <a:t>,</a:t>
            </a:r>
            <a:r>
              <a:rPr lang="da-DK" sz="3200" dirty="0">
                <a:solidFill>
                  <a:srgbClr val="000000"/>
                </a:solidFill>
                <a:highlight>
                  <a:srgbClr val="FFFFFF"/>
                </a:highlight>
              </a:rPr>
              <a:t> </a:t>
            </a:r>
            <a:r>
              <a:rPr lang="da-DK" sz="3200" dirty="0">
                <a:solidFill>
                  <a:srgbClr val="FF0000"/>
                </a:solidFill>
                <a:highlight>
                  <a:srgbClr val="FFFFFF"/>
                </a:highlight>
              </a:rPr>
              <a:t>1</a:t>
            </a:r>
            <a:r>
              <a:rPr lang="da-DK" sz="3200" b="1" dirty="0">
                <a:solidFill>
                  <a:srgbClr val="000080"/>
                </a:solidFill>
                <a:highlight>
                  <a:srgbClr val="FFFFFF"/>
                </a:highlight>
              </a:rPr>
              <a:t>]</a:t>
            </a:r>
            <a:r>
              <a:rPr lang="da-DK" sz="3200" dirty="0">
                <a:solidFill>
                  <a:srgbClr val="008000"/>
                </a:solidFill>
                <a:highlight>
                  <a:srgbClr val="FFFFFF"/>
                </a:highlight>
              </a:rPr>
              <a:t>#list</a:t>
            </a:r>
            <a:endParaRPr lang="da-DK" sz="3200" dirty="0">
              <a:solidFill>
                <a:srgbClr val="000000"/>
              </a:solidFill>
              <a:highlight>
                <a:srgbClr val="FFFFFF"/>
              </a:highlight>
            </a:endParaRPr>
          </a:p>
          <a:p>
            <a:pPr marL="0" indent="0">
              <a:buNone/>
            </a:pPr>
            <a:r>
              <a:rPr lang="en-US" sz="3200" b="1" dirty="0" smtClean="0">
                <a:solidFill>
                  <a:srgbClr val="0000FF"/>
                </a:solidFill>
                <a:highlight>
                  <a:srgbClr val="FFFFFF"/>
                </a:highlight>
              </a:rPr>
              <a:t>print</a:t>
            </a:r>
            <a:r>
              <a:rPr lang="en-US" sz="3200" b="1" dirty="0" smtClean="0">
                <a:solidFill>
                  <a:srgbClr val="000080"/>
                </a:solidFill>
                <a:highlight>
                  <a:srgbClr val="FFFFFF"/>
                </a:highlight>
              </a:rPr>
              <a:t>(</a:t>
            </a:r>
            <a:r>
              <a:rPr lang="en-US" sz="3200" dirty="0" smtClean="0">
                <a:solidFill>
                  <a:srgbClr val="000000"/>
                </a:solidFill>
                <a:highlight>
                  <a:srgbClr val="FFFFFF"/>
                </a:highlight>
              </a:rPr>
              <a:t>sorted</a:t>
            </a:r>
            <a:r>
              <a:rPr lang="en-US" sz="3200" b="1" dirty="0" smtClean="0">
                <a:solidFill>
                  <a:srgbClr val="000080"/>
                </a:solidFill>
                <a:highlight>
                  <a:srgbClr val="FFFFFF"/>
                </a:highlight>
              </a:rPr>
              <a:t>(</a:t>
            </a:r>
            <a:r>
              <a:rPr lang="en-US" sz="3200" dirty="0">
                <a:solidFill>
                  <a:srgbClr val="000000"/>
                </a:solidFill>
                <a:highlight>
                  <a:srgbClr val="FFFFFF"/>
                </a:highlight>
              </a:rPr>
              <a:t>l, reverse =True</a:t>
            </a:r>
            <a:r>
              <a:rPr lang="en-US" sz="3200" b="1" dirty="0" smtClean="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[7, 5, 4, 3, 2, 1</a:t>
            </a:r>
            <a:r>
              <a:rPr lang="en-US" sz="3200" dirty="0" smtClean="0">
                <a:solidFill>
                  <a:srgbClr val="000000"/>
                </a:solidFill>
                <a:highlight>
                  <a:srgbClr val="FFFFFF"/>
                </a:highlight>
              </a:rPr>
              <a:t>]</a:t>
            </a:r>
          </a:p>
          <a:p>
            <a:pPr marL="0" indent="0">
              <a:buNone/>
            </a:pPr>
            <a:endParaRPr lang="en-US" sz="3200" dirty="0" smtClean="0">
              <a:solidFill>
                <a:srgbClr val="000000"/>
              </a:solidFill>
              <a:highlight>
                <a:srgbClr val="FFFFFF"/>
              </a:highlight>
            </a:endParaRPr>
          </a:p>
          <a:p>
            <a:pPr marL="0" indent="0">
              <a:buNone/>
            </a:pPr>
            <a:r>
              <a:rPr lang="en-US" sz="3200" dirty="0" smtClean="0">
                <a:solidFill>
                  <a:srgbClr val="000000"/>
                </a:solidFill>
                <a:highlight>
                  <a:srgbClr val="FFFFFF"/>
                </a:highlight>
              </a:rPr>
              <a:t>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'Zane'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'Bob'</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'Janet'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008000"/>
                </a:solidFill>
                <a:highlight>
                  <a:srgbClr val="FFFFFF"/>
                </a:highlight>
              </a:rPr>
              <a:t>#tuple</a:t>
            </a:r>
            <a:endParaRPr lang="en-US" sz="3200" dirty="0">
              <a:solidFill>
                <a:srgbClr val="000000"/>
              </a:solidFill>
              <a:highlight>
                <a:srgbClr val="FFFFFF"/>
              </a:highlight>
            </a:endParaRPr>
          </a:p>
          <a:p>
            <a:pPr marL="0" indent="0">
              <a:buNone/>
            </a:pPr>
            <a:r>
              <a:rPr lang="en-US" sz="3200" b="1" dirty="0" smtClean="0">
                <a:solidFill>
                  <a:srgbClr val="0000FF"/>
                </a:solidFill>
                <a:highlight>
                  <a:srgbClr val="FFFFFF"/>
                </a:highlight>
              </a:rPr>
              <a:t>print</a:t>
            </a:r>
            <a:r>
              <a:rPr lang="en-US" sz="3200" b="1" dirty="0" smtClean="0">
                <a:solidFill>
                  <a:srgbClr val="000080"/>
                </a:solidFill>
                <a:highlight>
                  <a:srgbClr val="FFFFFF"/>
                </a:highlight>
              </a:rPr>
              <a:t>(</a:t>
            </a:r>
            <a:r>
              <a:rPr lang="en-US" sz="3200" dirty="0" smtClean="0">
                <a:solidFill>
                  <a:srgbClr val="000000"/>
                </a:solidFill>
                <a:highlight>
                  <a:srgbClr val="FFFFFF"/>
                </a:highlight>
              </a:rPr>
              <a:t>sorted</a:t>
            </a:r>
            <a:r>
              <a:rPr lang="en-US" sz="3200" b="1" dirty="0" smtClean="0">
                <a:solidFill>
                  <a:srgbClr val="000080"/>
                </a:solidFill>
                <a:highlight>
                  <a:srgbClr val="FFFFFF"/>
                </a:highlight>
              </a:rPr>
              <a:t>(</a:t>
            </a:r>
            <a:r>
              <a:rPr lang="en-US" sz="3200" dirty="0">
                <a:solidFill>
                  <a:srgbClr val="000000"/>
                </a:solidFill>
                <a:highlight>
                  <a:srgbClr val="FFFFFF"/>
                </a:highlight>
              </a:rPr>
              <a:t>t, reverse =True</a:t>
            </a:r>
            <a:r>
              <a:rPr lang="en-US" sz="3200" b="1" dirty="0" smtClean="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['Zane', 'Janet', 'Bob</a:t>
            </a:r>
            <a:r>
              <a:rPr lang="en-US" sz="3200" dirty="0" smtClean="0">
                <a:solidFill>
                  <a:srgbClr val="000000"/>
                </a:solidFill>
                <a:highlight>
                  <a:srgbClr val="FFFFFF"/>
                </a:highlight>
              </a:rPr>
              <a:t>']</a:t>
            </a:r>
          </a:p>
          <a:p>
            <a:pPr marL="0" indent="0">
              <a:buNone/>
            </a:pP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d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808080"/>
                </a:solidFill>
                <a:highlight>
                  <a:srgbClr val="FFFFFF"/>
                </a:highlight>
              </a:rPr>
              <a:t>'c'</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808080"/>
                </a:solidFill>
                <a:highlight>
                  <a:srgbClr val="FFFFFF"/>
                </a:highlight>
              </a:rPr>
              <a:t>'b'</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808080"/>
                </a:solidFill>
                <a:highlight>
                  <a:srgbClr val="FFFFFF"/>
                </a:highlight>
              </a:rPr>
              <a:t>'a'</a:t>
            </a:r>
            <a:r>
              <a:rPr lang="en-US" sz="3200" b="1" dirty="0">
                <a:solidFill>
                  <a:srgbClr val="000080"/>
                </a:solidFill>
                <a:highlight>
                  <a:srgbClr val="FFFFFF"/>
                </a:highlight>
              </a:rPr>
              <a:t>}</a:t>
            </a:r>
            <a:r>
              <a:rPr lang="en-US" sz="3200" dirty="0">
                <a:solidFill>
                  <a:srgbClr val="008000"/>
                </a:solidFill>
                <a:highlight>
                  <a:srgbClr val="FFFFFF"/>
                </a:highlight>
              </a:rPr>
              <a:t>#dictionary</a:t>
            </a:r>
            <a:endParaRPr lang="en-US" sz="3200" dirty="0">
              <a:solidFill>
                <a:srgbClr val="000000"/>
              </a:solidFill>
              <a:highlight>
                <a:srgbClr val="FFFFFF"/>
              </a:highlight>
            </a:endParaRPr>
          </a:p>
          <a:p>
            <a:pPr marL="0" indent="0">
              <a:buNone/>
            </a:pPr>
            <a:r>
              <a:rPr lang="en-US" sz="3200" b="1" dirty="0" smtClean="0">
                <a:solidFill>
                  <a:srgbClr val="0000FF"/>
                </a:solidFill>
                <a:highlight>
                  <a:srgbClr val="FFFFFF"/>
                </a:highlight>
              </a:rPr>
              <a:t>print</a:t>
            </a:r>
            <a:r>
              <a:rPr lang="en-US" sz="3200" b="1" dirty="0" smtClean="0">
                <a:solidFill>
                  <a:srgbClr val="000080"/>
                </a:solidFill>
                <a:highlight>
                  <a:srgbClr val="FFFFFF"/>
                </a:highlight>
              </a:rPr>
              <a:t>(</a:t>
            </a:r>
            <a:r>
              <a:rPr lang="en-US" sz="3200" dirty="0" smtClean="0">
                <a:solidFill>
                  <a:srgbClr val="000000"/>
                </a:solidFill>
                <a:highlight>
                  <a:srgbClr val="FFFFFF"/>
                </a:highlight>
              </a:rPr>
              <a:t>sorted</a:t>
            </a:r>
            <a:r>
              <a:rPr lang="en-US" sz="3200" b="1" dirty="0" smtClean="0">
                <a:solidFill>
                  <a:srgbClr val="000080"/>
                </a:solidFill>
                <a:highlight>
                  <a:srgbClr val="FFFFFF"/>
                </a:highlight>
              </a:rPr>
              <a:t>(</a:t>
            </a:r>
            <a:r>
              <a:rPr lang="en-US" sz="3200" dirty="0">
                <a:solidFill>
                  <a:srgbClr val="000000"/>
                </a:solidFill>
                <a:highlight>
                  <a:srgbClr val="FFFFFF"/>
                </a:highlight>
              </a:rPr>
              <a:t>d, reverse =True</a:t>
            </a:r>
            <a:r>
              <a:rPr lang="en-US" sz="3200" b="1" dirty="0" smtClean="0">
                <a:solidFill>
                  <a:srgbClr val="000080"/>
                </a:solidFill>
                <a:highlight>
                  <a:srgbClr val="FFFFFF"/>
                </a:highlight>
              </a:rPr>
              <a:t>))</a:t>
            </a:r>
          </a:p>
          <a:p>
            <a:pPr marL="0" indent="0">
              <a:buNone/>
            </a:pPr>
            <a:r>
              <a:rPr lang="en-US" sz="2800" dirty="0">
                <a:solidFill>
                  <a:srgbClr val="000000"/>
                </a:solidFill>
                <a:highlight>
                  <a:srgbClr val="FFFFFF"/>
                </a:highlight>
              </a:rPr>
              <a:t>[3, 2, 1]</a:t>
            </a:r>
            <a:endParaRPr lang="en-US" dirty="0"/>
          </a:p>
        </p:txBody>
      </p:sp>
    </p:spTree>
    <p:extLst>
      <p:ext uri="{BB962C8B-B14F-4D97-AF65-F5344CB8AC3E}">
        <p14:creationId xmlns:p14="http://schemas.microsoft.com/office/powerpoint/2010/main" val="366951340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828801" y="2743200"/>
            <a:ext cx="9497484" cy="2602523"/>
          </a:xfrm>
        </p:spPr>
        <p:txBody>
          <a:bodyPr>
            <a:normAutofit/>
          </a:bodyPr>
          <a:lstStyle/>
          <a:p>
            <a:r>
              <a:rPr lang="en-IN" dirty="0" smtClean="0"/>
              <a:t>Exceptions</a:t>
            </a:r>
          </a:p>
          <a:p>
            <a:r>
              <a:rPr lang="en-IN" dirty="0"/>
              <a:t>Classes</a:t>
            </a:r>
            <a:endParaRPr lang="en-IN" dirty="0" smtClean="0"/>
          </a:p>
          <a:p>
            <a:r>
              <a:rPr lang="en-IN" dirty="0" err="1" smtClean="0"/>
              <a:t>NumPy</a:t>
            </a:r>
            <a:r>
              <a:rPr lang="en-IN" dirty="0" smtClean="0"/>
              <a:t> module</a:t>
            </a:r>
            <a:endParaRPr lang="en-US" dirty="0"/>
          </a:p>
        </p:txBody>
      </p:sp>
      <p:sp>
        <p:nvSpPr>
          <p:cNvPr id="4" name="Title 3"/>
          <p:cNvSpPr>
            <a:spLocks noGrp="1"/>
          </p:cNvSpPr>
          <p:nvPr>
            <p:ph type="title"/>
          </p:nvPr>
        </p:nvSpPr>
        <p:spPr/>
        <p:txBody>
          <a:bodyPr>
            <a:normAutofit/>
          </a:bodyPr>
          <a:lstStyle/>
          <a:p>
            <a:r>
              <a:rPr lang="en-US" dirty="0" smtClean="0"/>
              <a:t>Miscellaneous Topics</a:t>
            </a:r>
            <a:endParaRPr lang="en-US" dirty="0"/>
          </a:p>
        </p:txBody>
      </p:sp>
    </p:spTree>
    <p:extLst>
      <p:ext uri="{BB962C8B-B14F-4D97-AF65-F5344CB8AC3E}">
        <p14:creationId xmlns:p14="http://schemas.microsoft.com/office/powerpoint/2010/main" val="281752004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Exceptions</a:t>
            </a:r>
            <a:endParaRPr lang="en-US" dirty="0"/>
          </a:p>
        </p:txBody>
      </p:sp>
      <p:sp>
        <p:nvSpPr>
          <p:cNvPr id="3" name="Content Placeholder 2"/>
          <p:cNvSpPr>
            <a:spLocks noGrp="1"/>
          </p:cNvSpPr>
          <p:nvPr>
            <p:ph sz="quarter" idx="1"/>
          </p:nvPr>
        </p:nvSpPr>
        <p:spPr>
          <a:xfrm>
            <a:off x="816864" y="1600200"/>
            <a:ext cx="10871200" cy="5257800"/>
          </a:xfrm>
        </p:spPr>
        <p:txBody>
          <a:bodyPr>
            <a:normAutofit fontScale="85000" lnSpcReduction="20000"/>
          </a:bodyPr>
          <a:lstStyle/>
          <a:p>
            <a:pPr marL="0" indent="0">
              <a:buNone/>
            </a:pPr>
            <a:r>
              <a:rPr lang="en-US" sz="3200" dirty="0">
                <a:solidFill>
                  <a:srgbClr val="000000"/>
                </a:solidFill>
                <a:highlight>
                  <a:srgbClr val="FFFFFF"/>
                </a:highlight>
              </a:rPr>
              <a:t>x</a:t>
            </a:r>
            <a:r>
              <a:rPr lang="en-US" sz="3200" b="1" dirty="0">
                <a:solidFill>
                  <a:srgbClr val="000080"/>
                </a:solidFill>
                <a:highlight>
                  <a:srgbClr val="FFFFFF"/>
                </a:highlight>
              </a:rPr>
              <a:t>=</a:t>
            </a:r>
            <a:r>
              <a:rPr lang="en-US" sz="3200" dirty="0">
                <a:solidFill>
                  <a:srgbClr val="FF0000"/>
                </a:solidFill>
                <a:highlight>
                  <a:srgbClr val="FFFFFF"/>
                </a:highlight>
              </a:rPr>
              <a:t>3</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y</a:t>
            </a:r>
            <a:r>
              <a:rPr lang="en-US" sz="3200" b="1" dirty="0">
                <a:solidFill>
                  <a:srgbClr val="000080"/>
                </a:solidFill>
                <a:highlight>
                  <a:srgbClr val="FFFFFF"/>
                </a:highlight>
              </a:rPr>
              <a:t>=</a:t>
            </a:r>
            <a:r>
              <a:rPr lang="en-US" sz="3200" dirty="0">
                <a:solidFill>
                  <a:srgbClr val="FF0000"/>
                </a:solidFill>
                <a:highlight>
                  <a:srgbClr val="FFFFFF"/>
                </a:highlight>
              </a:rPr>
              <a:t>4</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try</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x</a:t>
            </a:r>
            <a:r>
              <a:rPr lang="en-US" sz="3200" b="1" dirty="0">
                <a:solidFill>
                  <a:srgbClr val="000080"/>
                </a:solidFill>
                <a:highlight>
                  <a:srgbClr val="FFFFFF"/>
                </a:highlight>
              </a:rPr>
              <a:t>/</a:t>
            </a:r>
            <a:r>
              <a:rPr lang="en-US" sz="3200" dirty="0">
                <a:solidFill>
                  <a:srgbClr val="000000"/>
                </a:solidFill>
                <a:highlight>
                  <a:srgbClr val="FFFFFF"/>
                </a:highlight>
              </a:rPr>
              <a:t>y</a:t>
            </a:r>
          </a:p>
          <a:p>
            <a:pPr marL="0" indent="0">
              <a:buNone/>
            </a:pPr>
            <a:r>
              <a:rPr lang="en-US" sz="3200" b="1" dirty="0">
                <a:solidFill>
                  <a:srgbClr val="0000FF"/>
                </a:solidFill>
                <a:highlight>
                  <a:srgbClr val="FFFFFF"/>
                </a:highlight>
              </a:rPr>
              <a:t>except</a:t>
            </a:r>
            <a:r>
              <a:rPr lang="en-US" sz="3200" dirty="0">
                <a:solidFill>
                  <a:srgbClr val="000000"/>
                </a:solidFill>
                <a:highlight>
                  <a:srgbClr val="FFFFFF"/>
                </a:highlight>
              </a:rPr>
              <a:t> </a:t>
            </a:r>
            <a:r>
              <a:rPr lang="en-US" sz="3200" dirty="0" err="1">
                <a:solidFill>
                  <a:srgbClr val="000000"/>
                </a:solidFill>
                <a:highlight>
                  <a:srgbClr val="FFFFFF"/>
                </a:highlight>
              </a:rPr>
              <a:t>ZeroDivisionError</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808080"/>
                </a:solidFill>
                <a:highlight>
                  <a:srgbClr val="FFFFFF"/>
                </a:highlight>
              </a:rPr>
              <a:t>"Divisor must not be 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except</a:t>
            </a:r>
            <a:r>
              <a:rPr lang="en-US" sz="3200" dirty="0">
                <a:solidFill>
                  <a:srgbClr val="000000"/>
                </a:solidFill>
                <a:highlight>
                  <a:srgbClr val="FFFFFF"/>
                </a:highlight>
              </a:rPr>
              <a:t> </a:t>
            </a:r>
            <a:r>
              <a:rPr lang="en-US" sz="3200" dirty="0" err="1">
                <a:solidFill>
                  <a:srgbClr val="000000"/>
                </a:solidFill>
                <a:highlight>
                  <a:srgbClr val="FFFFFF"/>
                </a:highlight>
              </a:rPr>
              <a:t>TypeError</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808080"/>
                </a:solidFill>
                <a:highlight>
                  <a:srgbClr val="FFFFFF"/>
                </a:highlight>
              </a:rPr>
              <a:t>"They must be numbers"</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except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808080"/>
                </a:solidFill>
                <a:highlight>
                  <a:srgbClr val="FFFFFF"/>
                </a:highlight>
              </a:rPr>
              <a:t>"Something unspecified went wrong"</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else</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808080"/>
                </a:solidFill>
                <a:highlight>
                  <a:srgbClr val="FFFFFF"/>
                </a:highlight>
              </a:rPr>
              <a:t>"Everything worked"</a:t>
            </a:r>
            <a:r>
              <a:rPr lang="en-US" sz="3200" b="1" dirty="0">
                <a:solidFill>
                  <a:srgbClr val="000080"/>
                </a:solidFill>
                <a:highlight>
                  <a:srgbClr val="FFFFFF"/>
                </a:highlight>
              </a:rPr>
              <a:t>)</a:t>
            </a:r>
            <a:endParaRPr lang="en-US" dirty="0"/>
          </a:p>
        </p:txBody>
      </p:sp>
    </p:spTree>
    <p:extLst>
      <p:ext uri="{BB962C8B-B14F-4D97-AF65-F5344CB8AC3E}">
        <p14:creationId xmlns:p14="http://schemas.microsoft.com/office/powerpoint/2010/main" val="202831067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Catch All Exception Script</a:t>
            </a:r>
            <a:endParaRPr lang="en-US" dirty="0"/>
          </a:p>
        </p:txBody>
      </p:sp>
      <p:sp>
        <p:nvSpPr>
          <p:cNvPr id="3" name="Content Placeholder 2"/>
          <p:cNvSpPr>
            <a:spLocks noGrp="1"/>
          </p:cNvSpPr>
          <p:nvPr>
            <p:ph sz="quarter" idx="1"/>
          </p:nvPr>
        </p:nvSpPr>
        <p:spPr/>
        <p:txBody>
          <a:bodyPr/>
          <a:lstStyle/>
          <a:p>
            <a:pPr marL="0" indent="0">
              <a:buNone/>
            </a:pPr>
            <a:r>
              <a:rPr lang="en-US" sz="3200" b="1" dirty="0">
                <a:solidFill>
                  <a:srgbClr val="0000FF"/>
                </a:solidFill>
                <a:highlight>
                  <a:srgbClr val="FFFFFF"/>
                </a:highlight>
              </a:rPr>
              <a:t>import</a:t>
            </a:r>
            <a:r>
              <a:rPr lang="en-US" sz="3200" dirty="0">
                <a:solidFill>
                  <a:srgbClr val="000000"/>
                </a:solidFill>
                <a:highlight>
                  <a:srgbClr val="FFFFFF"/>
                </a:highlight>
              </a:rPr>
              <a:t> </a:t>
            </a:r>
            <a:r>
              <a:rPr lang="en-US" sz="3200" dirty="0" err="1">
                <a:solidFill>
                  <a:srgbClr val="000000"/>
                </a:solidFill>
                <a:highlight>
                  <a:srgbClr val="FFFFFF"/>
                </a:highlight>
              </a:rPr>
              <a:t>traceback</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try</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FF0000"/>
                </a:solidFill>
                <a:highlight>
                  <a:srgbClr val="FFFFFF"/>
                </a:highlight>
              </a:rPr>
              <a:t>0</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except</a:t>
            </a:r>
            <a:r>
              <a:rPr lang="en-US" sz="3200" dirty="0">
                <a:solidFill>
                  <a:srgbClr val="000000"/>
                </a:solidFill>
                <a:highlight>
                  <a:srgbClr val="FFFFFF"/>
                </a:highlight>
              </a:rPr>
              <a:t> Exception </a:t>
            </a:r>
            <a:r>
              <a:rPr lang="en-US" sz="3200" b="1" dirty="0">
                <a:solidFill>
                  <a:srgbClr val="0000FF"/>
                </a:solidFill>
                <a:highlight>
                  <a:srgbClr val="FFFFFF"/>
                </a:highlight>
              </a:rPr>
              <a:t>as</a:t>
            </a:r>
            <a:r>
              <a:rPr lang="en-US" sz="3200" dirty="0">
                <a:solidFill>
                  <a:srgbClr val="000000"/>
                </a:solidFill>
                <a:highlight>
                  <a:srgbClr val="FFFFFF"/>
                </a:highlight>
              </a:rPr>
              <a:t> e</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e</a:t>
            </a:r>
            <a:r>
              <a:rPr lang="en-US" sz="3200" b="1" dirty="0" err="1">
                <a:solidFill>
                  <a:srgbClr val="000080"/>
                </a:solidFill>
                <a:highlight>
                  <a:srgbClr val="FFFFFF"/>
                </a:highlight>
              </a:rPr>
              <a:t>.</a:t>
            </a:r>
            <a:r>
              <a:rPr lang="en-US" sz="3200" dirty="0" err="1">
                <a:solidFill>
                  <a:srgbClr val="000000"/>
                </a:solidFill>
                <a:highlight>
                  <a:srgbClr val="FFFFFF"/>
                </a:highlight>
              </a:rPr>
              <a:t>__doc</a:t>
            </a:r>
            <a:r>
              <a:rPr lang="en-US" sz="3200" dirty="0">
                <a:solidFill>
                  <a:srgbClr val="000000"/>
                </a:solidFill>
                <a:highlight>
                  <a:srgbClr val="FFFFFF"/>
                </a:highlight>
              </a:rPr>
              <a:t>__</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traceback</a:t>
            </a:r>
            <a:r>
              <a:rPr lang="en-US" sz="3200" b="1" dirty="0" err="1">
                <a:solidFill>
                  <a:srgbClr val="000080"/>
                </a:solidFill>
                <a:highlight>
                  <a:srgbClr val="FFFFFF"/>
                </a:highlight>
              </a:rPr>
              <a:t>.</a:t>
            </a:r>
            <a:r>
              <a:rPr lang="en-US" sz="3200" dirty="0" err="1">
                <a:solidFill>
                  <a:srgbClr val="000000"/>
                </a:solidFill>
                <a:highlight>
                  <a:srgbClr val="FFFFFF"/>
                </a:highlight>
              </a:rPr>
              <a:t>format_exception</a:t>
            </a:r>
            <a:r>
              <a:rPr lang="en-US" sz="3200" b="1" dirty="0">
                <a:solidFill>
                  <a:srgbClr val="000080"/>
                </a:solidFill>
                <a:highlight>
                  <a:srgbClr val="FFFFFF"/>
                </a:highlight>
              </a:rPr>
              <a:t>(</a:t>
            </a:r>
            <a:r>
              <a:rPr lang="en-US" sz="3200" dirty="0">
                <a:solidFill>
                  <a:srgbClr val="000000"/>
                </a:solidFill>
                <a:highlight>
                  <a:srgbClr val="FFFFFF"/>
                </a:highlight>
              </a:rPr>
              <a:t>e</a:t>
            </a:r>
            <a:r>
              <a:rPr lang="en-US" sz="3200" b="1" dirty="0">
                <a:solidFill>
                  <a:srgbClr val="000080"/>
                </a:solidFill>
                <a:highlight>
                  <a:srgbClr val="FFFFFF"/>
                </a:highlight>
              </a:rPr>
              <a:t>))</a:t>
            </a:r>
            <a:endParaRPr lang="en-US" dirty="0"/>
          </a:p>
        </p:txBody>
      </p:sp>
    </p:spTree>
    <p:extLst>
      <p:ext uri="{BB962C8B-B14F-4D97-AF65-F5344CB8AC3E}">
        <p14:creationId xmlns:p14="http://schemas.microsoft.com/office/powerpoint/2010/main" val="4922391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Classes</a:t>
            </a:r>
            <a:endParaRPr lang="en-US" dirty="0"/>
          </a:p>
        </p:txBody>
      </p:sp>
      <p:sp>
        <p:nvSpPr>
          <p:cNvPr id="3" name="Content Placeholder 2"/>
          <p:cNvSpPr>
            <a:spLocks noGrp="1"/>
          </p:cNvSpPr>
          <p:nvPr>
            <p:ph sz="quarter" idx="1"/>
          </p:nvPr>
        </p:nvSpPr>
        <p:spPr/>
        <p:txBody>
          <a:bodyPr/>
          <a:lstStyle/>
          <a:p>
            <a:pPr marL="0" indent="0">
              <a:buNone/>
            </a:pPr>
            <a:r>
              <a:rPr lang="en-US" b="1" dirty="0"/>
              <a:t>class </a:t>
            </a:r>
            <a:r>
              <a:rPr lang="en-US" b="1" dirty="0" err="1"/>
              <a:t>myclass</a:t>
            </a:r>
            <a:r>
              <a:rPr lang="en-US" b="1" dirty="0"/>
              <a:t>(</a:t>
            </a:r>
            <a:r>
              <a:rPr lang="en-US" dirty="0"/>
              <a:t>superclass</a:t>
            </a:r>
            <a:r>
              <a:rPr lang="en-US" b="1" dirty="0"/>
              <a:t>):</a:t>
            </a:r>
          </a:p>
          <a:p>
            <a:pPr marL="0" indent="0">
              <a:buNone/>
            </a:pPr>
            <a:r>
              <a:rPr lang="en-US" b="1" dirty="0" smtClean="0"/>
              <a:t>	</a:t>
            </a:r>
            <a:r>
              <a:rPr lang="en-US" b="1" dirty="0" err="1" smtClean="0"/>
              <a:t>def</a:t>
            </a:r>
            <a:r>
              <a:rPr lang="en-US" b="1" dirty="0" smtClean="0"/>
              <a:t> </a:t>
            </a:r>
            <a:r>
              <a:rPr lang="en-US" b="1" dirty="0"/>
              <a:t>__</a:t>
            </a:r>
            <a:r>
              <a:rPr lang="en-US" b="1" dirty="0" err="1"/>
              <a:t>init</a:t>
            </a:r>
            <a:r>
              <a:rPr lang="en-US" b="1" dirty="0"/>
              <a:t>__(</a:t>
            </a:r>
            <a:r>
              <a:rPr lang="en-US" dirty="0" err="1"/>
              <a:t>self</a:t>
            </a:r>
            <a:r>
              <a:rPr lang="en-US" b="1" dirty="0" err="1"/>
              <a:t>,</a:t>
            </a:r>
            <a:r>
              <a:rPr lang="en-US" dirty="0" err="1"/>
              <a:t>args</a:t>
            </a:r>
            <a:r>
              <a:rPr lang="en-US" b="1" dirty="0"/>
              <a:t>):</a:t>
            </a:r>
          </a:p>
          <a:p>
            <a:pPr marL="0" indent="0">
              <a:buNone/>
            </a:pPr>
            <a:r>
              <a:rPr lang="en-US" b="1" dirty="0" smtClean="0"/>
              <a:t>	</a:t>
            </a:r>
            <a:r>
              <a:rPr lang="en-US" b="1" dirty="0" err="1" smtClean="0"/>
              <a:t>def</a:t>
            </a:r>
            <a:r>
              <a:rPr lang="en-US" b="1" dirty="0" smtClean="0"/>
              <a:t> </a:t>
            </a:r>
            <a:r>
              <a:rPr lang="en-US" b="1" dirty="0" err="1"/>
              <a:t>functionname</a:t>
            </a:r>
            <a:r>
              <a:rPr lang="en-US" b="1" dirty="0"/>
              <a:t>(</a:t>
            </a:r>
            <a:r>
              <a:rPr lang="en-US" dirty="0" err="1"/>
              <a:t>self</a:t>
            </a:r>
            <a:r>
              <a:rPr lang="en-US" b="1" dirty="0" err="1"/>
              <a:t>,</a:t>
            </a:r>
            <a:r>
              <a:rPr lang="en-US" dirty="0" err="1"/>
              <a:t>args</a:t>
            </a:r>
            <a:r>
              <a:rPr lang="en-US" b="1" dirty="0" smtClean="0"/>
              <a:t>):</a:t>
            </a:r>
          </a:p>
          <a:p>
            <a:pPr marL="0" indent="0">
              <a:buNone/>
            </a:pPr>
            <a:endParaRPr lang="en-IN" b="1" dirty="0"/>
          </a:p>
          <a:p>
            <a:pPr marL="0" indent="0">
              <a:buNone/>
            </a:pPr>
            <a:r>
              <a:rPr lang="en-US" dirty="0"/>
              <a:t>__</a:t>
            </a:r>
            <a:r>
              <a:rPr lang="en-US" dirty="0" err="1"/>
              <a:t>init</a:t>
            </a:r>
            <a:r>
              <a:rPr lang="en-US" dirty="0"/>
              <a:t>__(</a:t>
            </a:r>
            <a:r>
              <a:rPr lang="en-US" dirty="0" err="1"/>
              <a:t>self,args</a:t>
            </a:r>
            <a:r>
              <a:rPr lang="en-US" dirty="0"/>
              <a:t>) </a:t>
            </a:r>
            <a:r>
              <a:rPr lang="en-US" dirty="0" smtClean="0"/>
              <a:t>– class constructor</a:t>
            </a:r>
          </a:p>
          <a:p>
            <a:pPr marL="0" indent="0">
              <a:buNone/>
            </a:pPr>
            <a:r>
              <a:rPr lang="en-US" dirty="0"/>
              <a:t>__del__(self</a:t>
            </a:r>
            <a:r>
              <a:rPr lang="en-US" dirty="0" smtClean="0"/>
              <a:t>) – class destructor (rarely used)</a:t>
            </a:r>
          </a:p>
          <a:p>
            <a:pPr marL="0" indent="0">
              <a:buNone/>
            </a:pPr>
            <a:r>
              <a:rPr lang="en-US" dirty="0" err="1"/>
              <a:t>classname.functionname</a:t>
            </a:r>
            <a:r>
              <a:rPr lang="en-US" dirty="0" smtClean="0"/>
              <a:t>() – to access a class function</a:t>
            </a:r>
            <a:endParaRPr lang="en-US" dirty="0"/>
          </a:p>
        </p:txBody>
      </p:sp>
    </p:spTree>
    <p:extLst>
      <p:ext uri="{BB962C8B-B14F-4D97-AF65-F5344CB8AC3E}">
        <p14:creationId xmlns:p14="http://schemas.microsoft.com/office/powerpoint/2010/main" val="270183930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17974" y="0"/>
            <a:ext cx="11237732" cy="6858000"/>
          </a:xfrm>
        </p:spPr>
        <p:txBody>
          <a:bodyPr>
            <a:normAutofit fontScale="77500" lnSpcReduction="20000"/>
          </a:bodyPr>
          <a:lstStyle/>
          <a:p>
            <a:pPr marL="0" indent="0">
              <a:buNone/>
            </a:pPr>
            <a:r>
              <a:rPr lang="en-US" sz="3200" b="1" dirty="0">
                <a:solidFill>
                  <a:srgbClr val="0000FF"/>
                </a:solidFill>
                <a:highlight>
                  <a:srgbClr val="FFFFFF"/>
                </a:highlight>
              </a:rPr>
              <a:t>class</a:t>
            </a:r>
            <a:r>
              <a:rPr lang="en-US" sz="3200" dirty="0">
                <a:solidFill>
                  <a:srgbClr val="000000"/>
                </a:solidFill>
                <a:highlight>
                  <a:srgbClr val="FFFFFF"/>
                </a:highlight>
              </a:rPr>
              <a:t> </a:t>
            </a:r>
            <a:r>
              <a:rPr lang="en-US" sz="3200" b="1" dirty="0">
                <a:solidFill>
                  <a:srgbClr val="000000"/>
                </a:solidFill>
                <a:highlight>
                  <a:srgbClr val="FFFFFF"/>
                </a:highlight>
              </a:rPr>
              <a:t>Employee</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a:solidFill>
                  <a:srgbClr val="808080"/>
                </a:solidFill>
                <a:highlight>
                  <a:srgbClr val="FFFFFF"/>
                </a:highlight>
              </a:rPr>
              <a:t>'Common base class for all employees'</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err="1">
                <a:solidFill>
                  <a:srgbClr val="000000"/>
                </a:solidFill>
                <a:highlight>
                  <a:srgbClr val="FFFFFF"/>
                </a:highlight>
              </a:rPr>
              <a:t>empCount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0</a:t>
            </a:r>
            <a:endParaRPr lang="en-US" sz="3200" dirty="0">
              <a:solidFill>
                <a:srgbClr val="000000"/>
              </a:solidFill>
              <a:highlight>
                <a:srgbClr val="FFFFFF"/>
              </a:highlight>
            </a:endParaRPr>
          </a:p>
          <a:p>
            <a:pPr marL="0" indent="0">
              <a:buNone/>
            </a:pP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err="1">
                <a:solidFill>
                  <a:srgbClr val="0000FF"/>
                </a:solidFill>
                <a:highlight>
                  <a:srgbClr val="FFFFFF"/>
                </a:highlight>
              </a:rPr>
              <a:t>def</a:t>
            </a:r>
            <a:r>
              <a:rPr lang="en-US" sz="3200" dirty="0">
                <a:solidFill>
                  <a:srgbClr val="000000"/>
                </a:solidFill>
                <a:highlight>
                  <a:srgbClr val="FFFFFF"/>
                </a:highlight>
              </a:rPr>
              <a:t> </a:t>
            </a:r>
            <a:r>
              <a:rPr lang="en-US" sz="3200" dirty="0">
                <a:solidFill>
                  <a:srgbClr val="FF00FF"/>
                </a:solidFill>
                <a:highlight>
                  <a:srgbClr val="FFFFFF"/>
                </a:highlight>
              </a:rPr>
              <a:t>__</a:t>
            </a:r>
            <a:r>
              <a:rPr lang="en-US" sz="3200" dirty="0" err="1">
                <a:solidFill>
                  <a:srgbClr val="FF00FF"/>
                </a:solidFill>
                <a:highlight>
                  <a:srgbClr val="FFFFFF"/>
                </a:highlight>
              </a:rPr>
              <a:t>init</a:t>
            </a:r>
            <a:r>
              <a:rPr lang="en-US" sz="3200" dirty="0">
                <a:solidFill>
                  <a:srgbClr val="FF00FF"/>
                </a:solidFill>
                <a:highlight>
                  <a:srgbClr val="FFFFFF"/>
                </a:highlight>
              </a:rPr>
              <a:t>__</a:t>
            </a:r>
            <a:r>
              <a:rPr lang="en-US" sz="3200" b="1" dirty="0">
                <a:solidFill>
                  <a:srgbClr val="000080"/>
                </a:solidFill>
                <a:highlight>
                  <a:srgbClr val="FFFFFF"/>
                </a:highlight>
              </a:rPr>
              <a:t>(</a:t>
            </a:r>
            <a:r>
              <a:rPr lang="en-US" sz="3200" dirty="0">
                <a:solidFill>
                  <a:srgbClr val="000000"/>
                </a:solidFill>
                <a:highlight>
                  <a:srgbClr val="FFFFFF"/>
                </a:highlight>
              </a:rPr>
              <a:t>self</a:t>
            </a:r>
            <a:r>
              <a:rPr lang="en-US" sz="3200" b="1" dirty="0">
                <a:solidFill>
                  <a:srgbClr val="000080"/>
                </a:solidFill>
                <a:highlight>
                  <a:srgbClr val="FFFFFF"/>
                </a:highlight>
              </a:rPr>
              <a:t>,</a:t>
            </a:r>
            <a:r>
              <a:rPr lang="en-US" sz="3200" dirty="0">
                <a:solidFill>
                  <a:srgbClr val="000000"/>
                </a:solidFill>
                <a:highlight>
                  <a:srgbClr val="FFFFFF"/>
                </a:highlight>
              </a:rPr>
              <a:t> name</a:t>
            </a:r>
            <a:r>
              <a:rPr lang="en-US" sz="3200" b="1" dirty="0">
                <a:solidFill>
                  <a:srgbClr val="000080"/>
                </a:solidFill>
                <a:highlight>
                  <a:srgbClr val="FFFFFF"/>
                </a:highlight>
              </a:rPr>
              <a:t>,</a:t>
            </a:r>
            <a:r>
              <a:rPr lang="en-US" sz="3200" dirty="0">
                <a:solidFill>
                  <a:srgbClr val="000000"/>
                </a:solidFill>
                <a:highlight>
                  <a:srgbClr val="FFFFFF"/>
                </a:highlight>
              </a:rPr>
              <a:t> salary</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self</a:t>
            </a:r>
            <a:r>
              <a:rPr lang="en-US" sz="3200" b="1" dirty="0">
                <a:solidFill>
                  <a:srgbClr val="000080"/>
                </a:solidFill>
                <a:highlight>
                  <a:srgbClr val="FFFFFF"/>
                </a:highlight>
              </a:rPr>
              <a:t>.</a:t>
            </a:r>
            <a:r>
              <a:rPr lang="en-US" sz="3200" dirty="0">
                <a:solidFill>
                  <a:srgbClr val="000000"/>
                </a:solidFill>
                <a:highlight>
                  <a:srgbClr val="FFFFFF"/>
                </a:highlight>
              </a:rPr>
              <a:t>name </a:t>
            </a:r>
            <a:r>
              <a:rPr lang="en-US" sz="3200" b="1" dirty="0">
                <a:solidFill>
                  <a:srgbClr val="000080"/>
                </a:solidFill>
                <a:highlight>
                  <a:srgbClr val="FFFFFF"/>
                </a:highlight>
              </a:rPr>
              <a:t>=</a:t>
            </a:r>
            <a:r>
              <a:rPr lang="en-US" sz="3200" dirty="0">
                <a:solidFill>
                  <a:srgbClr val="000000"/>
                </a:solidFill>
                <a:highlight>
                  <a:srgbClr val="FFFFFF"/>
                </a:highlight>
              </a:rPr>
              <a:t> name</a:t>
            </a:r>
          </a:p>
          <a:p>
            <a:pPr marL="0" indent="0">
              <a:buNone/>
            </a:pPr>
            <a:r>
              <a:rPr lang="en-US" sz="3200" dirty="0">
                <a:solidFill>
                  <a:srgbClr val="000000"/>
                </a:solidFill>
                <a:highlight>
                  <a:srgbClr val="FFFFFF"/>
                </a:highlight>
              </a:rPr>
              <a:t>      </a:t>
            </a:r>
            <a:r>
              <a:rPr lang="en-US" sz="3200" dirty="0" err="1">
                <a:solidFill>
                  <a:srgbClr val="000000"/>
                </a:solidFill>
                <a:highlight>
                  <a:srgbClr val="FFFFFF"/>
                </a:highlight>
              </a:rPr>
              <a:t>self</a:t>
            </a:r>
            <a:r>
              <a:rPr lang="en-US" sz="3200" b="1" dirty="0" err="1">
                <a:solidFill>
                  <a:srgbClr val="000080"/>
                </a:solidFill>
                <a:highlight>
                  <a:srgbClr val="FFFFFF"/>
                </a:highlight>
              </a:rPr>
              <a:t>.</a:t>
            </a:r>
            <a:r>
              <a:rPr lang="en-US" sz="3200" dirty="0" err="1">
                <a:solidFill>
                  <a:srgbClr val="000000"/>
                </a:solidFill>
                <a:highlight>
                  <a:srgbClr val="FFFFFF"/>
                </a:highlight>
              </a:rPr>
              <a:t>salary</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salary</a:t>
            </a:r>
          </a:p>
          <a:p>
            <a:pPr marL="0" indent="0">
              <a:buNone/>
            </a:pPr>
            <a:r>
              <a:rPr lang="en-US" sz="3200" dirty="0">
                <a:solidFill>
                  <a:srgbClr val="000000"/>
                </a:solidFill>
                <a:highlight>
                  <a:srgbClr val="FFFFFF"/>
                </a:highlight>
              </a:rPr>
              <a:t>      </a:t>
            </a:r>
            <a:r>
              <a:rPr lang="en-US" sz="3200" dirty="0" err="1">
                <a:solidFill>
                  <a:srgbClr val="000000"/>
                </a:solidFill>
                <a:highlight>
                  <a:srgbClr val="FFFFFF"/>
                </a:highlight>
              </a:rPr>
              <a:t>Employee</a:t>
            </a:r>
            <a:r>
              <a:rPr lang="en-US" sz="3200" b="1" dirty="0" err="1">
                <a:solidFill>
                  <a:srgbClr val="000080"/>
                </a:solidFill>
                <a:highlight>
                  <a:srgbClr val="FFFFFF"/>
                </a:highlight>
              </a:rPr>
              <a:t>.</a:t>
            </a:r>
            <a:r>
              <a:rPr lang="en-US" sz="3200" dirty="0" err="1">
                <a:solidFill>
                  <a:srgbClr val="000000"/>
                </a:solidFill>
                <a:highlight>
                  <a:srgbClr val="FFFFFF"/>
                </a:highlight>
              </a:rPr>
              <a:t>empCount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1</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p>
          <a:p>
            <a:pPr marL="0" indent="0">
              <a:buNone/>
            </a:pPr>
            <a:r>
              <a:rPr lang="en-US" sz="3200" dirty="0">
                <a:solidFill>
                  <a:srgbClr val="000000"/>
                </a:solidFill>
                <a:highlight>
                  <a:srgbClr val="FFFFFF"/>
                </a:highlight>
              </a:rPr>
              <a:t>   </a:t>
            </a:r>
            <a:r>
              <a:rPr lang="en-US" sz="3200" b="1" dirty="0" err="1">
                <a:solidFill>
                  <a:srgbClr val="0000FF"/>
                </a:solidFill>
                <a:highlight>
                  <a:srgbClr val="FFFFFF"/>
                </a:highlight>
              </a:rPr>
              <a:t>def</a:t>
            </a:r>
            <a:r>
              <a:rPr lang="en-US" sz="3200" dirty="0">
                <a:solidFill>
                  <a:srgbClr val="000000"/>
                </a:solidFill>
                <a:highlight>
                  <a:srgbClr val="FFFFFF"/>
                </a:highlight>
              </a:rPr>
              <a:t> </a:t>
            </a:r>
            <a:r>
              <a:rPr lang="en-US" sz="3200" dirty="0" err="1">
                <a:solidFill>
                  <a:srgbClr val="FF00FF"/>
                </a:solidFill>
                <a:highlight>
                  <a:srgbClr val="FFFFFF"/>
                </a:highlight>
              </a:rPr>
              <a:t>displayCount</a:t>
            </a:r>
            <a:r>
              <a:rPr lang="en-US" sz="3200" b="1" dirty="0">
                <a:solidFill>
                  <a:srgbClr val="000080"/>
                </a:solidFill>
                <a:highlight>
                  <a:srgbClr val="FFFFFF"/>
                </a:highlight>
              </a:rPr>
              <a:t>(</a:t>
            </a:r>
            <a:r>
              <a:rPr lang="en-US" sz="3200" dirty="0">
                <a:solidFill>
                  <a:srgbClr val="000000"/>
                </a:solidFill>
                <a:highlight>
                  <a:srgbClr val="FFFFFF"/>
                </a:highlight>
              </a:rPr>
              <a:t>self</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808080"/>
                </a:solidFill>
                <a:highlight>
                  <a:srgbClr val="FFFFFF"/>
                </a:highlight>
              </a:rPr>
              <a:t>"Total Employee %d"</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Employee</a:t>
            </a:r>
            <a:r>
              <a:rPr lang="en-US" sz="3200" b="1" dirty="0" err="1">
                <a:solidFill>
                  <a:srgbClr val="000080"/>
                </a:solidFill>
                <a:highlight>
                  <a:srgbClr val="FFFFFF"/>
                </a:highlight>
              </a:rPr>
              <a:t>.</a:t>
            </a:r>
            <a:r>
              <a:rPr lang="en-US" sz="3200" dirty="0" err="1">
                <a:solidFill>
                  <a:srgbClr val="000000"/>
                </a:solidFill>
                <a:highlight>
                  <a:srgbClr val="FFFFFF"/>
                </a:highlight>
              </a:rPr>
              <a:t>empCount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err="1">
                <a:solidFill>
                  <a:srgbClr val="0000FF"/>
                </a:solidFill>
                <a:highlight>
                  <a:srgbClr val="FFFFFF"/>
                </a:highlight>
              </a:rPr>
              <a:t>def</a:t>
            </a:r>
            <a:r>
              <a:rPr lang="en-US" sz="3200" dirty="0">
                <a:solidFill>
                  <a:srgbClr val="000000"/>
                </a:solidFill>
                <a:highlight>
                  <a:srgbClr val="FFFFFF"/>
                </a:highlight>
              </a:rPr>
              <a:t> </a:t>
            </a:r>
            <a:r>
              <a:rPr lang="en-US" sz="3200" dirty="0" err="1">
                <a:solidFill>
                  <a:srgbClr val="FF00FF"/>
                </a:solidFill>
                <a:highlight>
                  <a:srgbClr val="FFFFFF"/>
                </a:highlight>
              </a:rPr>
              <a:t>displayEmployee</a:t>
            </a:r>
            <a:r>
              <a:rPr lang="en-US" sz="3200" b="1" dirty="0">
                <a:solidFill>
                  <a:srgbClr val="000080"/>
                </a:solidFill>
                <a:highlight>
                  <a:srgbClr val="FFFFFF"/>
                </a:highlight>
              </a:rPr>
              <a:t>(</a:t>
            </a:r>
            <a:r>
              <a:rPr lang="en-US" sz="3200" dirty="0">
                <a:solidFill>
                  <a:srgbClr val="000000"/>
                </a:solidFill>
                <a:highlight>
                  <a:srgbClr val="FFFFFF"/>
                </a:highlight>
              </a:rPr>
              <a:t>self</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808080"/>
                </a:solidFill>
                <a:highlight>
                  <a:srgbClr val="FFFFFF"/>
                </a:highlight>
              </a:rPr>
              <a:t>"Name : "</a:t>
            </a:r>
            <a:r>
              <a:rPr lang="en-US" sz="3200" b="1" dirty="0">
                <a:solidFill>
                  <a:srgbClr val="000080"/>
                </a:solidFill>
                <a:highlight>
                  <a:srgbClr val="FFFFFF"/>
                </a:highlight>
              </a:rPr>
              <a:t>,</a:t>
            </a:r>
            <a:r>
              <a:rPr lang="en-US" sz="3200" dirty="0">
                <a:solidFill>
                  <a:srgbClr val="000000"/>
                </a:solidFill>
                <a:highlight>
                  <a:srgbClr val="FFFFFF"/>
                </a:highlight>
              </a:rPr>
              <a:t> self</a:t>
            </a:r>
            <a:r>
              <a:rPr lang="en-US" sz="3200" b="1" dirty="0">
                <a:solidFill>
                  <a:srgbClr val="000080"/>
                </a:solidFill>
                <a:highlight>
                  <a:srgbClr val="FFFFFF"/>
                </a:highlight>
              </a:rPr>
              <a:t>.</a:t>
            </a:r>
            <a:r>
              <a:rPr lang="en-US" sz="3200" dirty="0">
                <a:solidFill>
                  <a:srgbClr val="00000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 Salary: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self</a:t>
            </a:r>
            <a:r>
              <a:rPr lang="en-US" sz="3200" b="1" dirty="0" err="1">
                <a:solidFill>
                  <a:srgbClr val="000080"/>
                </a:solidFill>
                <a:highlight>
                  <a:srgbClr val="FFFFFF"/>
                </a:highlight>
              </a:rPr>
              <a:t>.</a:t>
            </a:r>
            <a:r>
              <a:rPr lang="en-US" sz="3200" dirty="0" err="1">
                <a:solidFill>
                  <a:srgbClr val="000000"/>
                </a:solidFill>
                <a:highlight>
                  <a:srgbClr val="FFFFFF"/>
                </a:highlight>
              </a:rPr>
              <a:t>salary</a:t>
            </a:r>
            <a:r>
              <a:rPr lang="en-US" sz="3200" b="1" dirty="0" smtClean="0">
                <a:solidFill>
                  <a:srgbClr val="000080"/>
                </a:solidFill>
                <a:highlight>
                  <a:srgbClr val="FFFFFF"/>
                </a:highlight>
              </a:rPr>
              <a:t>)</a:t>
            </a:r>
          </a:p>
          <a:p>
            <a:pPr marL="0" indent="0">
              <a:buNone/>
            </a:pP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err="1">
                <a:solidFill>
                  <a:srgbClr val="0000FF"/>
                </a:solidFill>
                <a:highlight>
                  <a:srgbClr val="FFFFFF"/>
                </a:highlight>
              </a:rPr>
              <a:t>def</a:t>
            </a:r>
            <a:r>
              <a:rPr lang="en-US" sz="3200" dirty="0">
                <a:solidFill>
                  <a:srgbClr val="000000"/>
                </a:solidFill>
                <a:highlight>
                  <a:srgbClr val="FFFFFF"/>
                </a:highlight>
              </a:rPr>
              <a:t> </a:t>
            </a:r>
            <a:r>
              <a:rPr lang="en-US" sz="3200" dirty="0">
                <a:solidFill>
                  <a:srgbClr val="FF00FF"/>
                </a:solidFill>
                <a:highlight>
                  <a:srgbClr val="FFFFFF"/>
                </a:highlight>
              </a:rPr>
              <a:t>__</a:t>
            </a:r>
            <a:r>
              <a:rPr lang="en-US" sz="3200" dirty="0" err="1">
                <a:solidFill>
                  <a:srgbClr val="FF00FF"/>
                </a:solidFill>
                <a:highlight>
                  <a:srgbClr val="FFFFFF"/>
                </a:highlight>
              </a:rPr>
              <a:t>repr</a:t>
            </a:r>
            <a:r>
              <a:rPr lang="en-US" sz="3200" dirty="0">
                <a:solidFill>
                  <a:srgbClr val="FF00FF"/>
                </a:solidFill>
                <a:highlight>
                  <a:srgbClr val="FFFFFF"/>
                </a:highlight>
              </a:rPr>
              <a:t>__</a:t>
            </a:r>
            <a:r>
              <a:rPr lang="en-US" sz="3200" b="1" dirty="0">
                <a:solidFill>
                  <a:srgbClr val="000080"/>
                </a:solidFill>
                <a:highlight>
                  <a:srgbClr val="FFFFFF"/>
                </a:highlight>
              </a:rPr>
              <a:t>(</a:t>
            </a:r>
            <a:r>
              <a:rPr lang="en-US" sz="3200" dirty="0">
                <a:solidFill>
                  <a:srgbClr val="000000"/>
                </a:solidFill>
                <a:highlight>
                  <a:srgbClr val="FFFFFF"/>
                </a:highlight>
              </a:rPr>
              <a:t>self</a:t>
            </a:r>
            <a:r>
              <a:rPr lang="en-US" sz="3200" b="1" dirty="0">
                <a:solidFill>
                  <a:srgbClr val="000080"/>
                </a:solidFill>
                <a:highlight>
                  <a:srgbClr val="FFFFFF"/>
                </a:highlight>
              </a:rPr>
              <a:t>):</a:t>
            </a:r>
            <a:r>
              <a:rPr lang="en-US" sz="3200" dirty="0">
                <a:solidFill>
                  <a:srgbClr val="008000"/>
                </a:solidFill>
                <a:highlight>
                  <a:srgbClr val="FFFFFF"/>
                </a:highlight>
              </a:rPr>
              <a:t>#defines string representation of class </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return</a:t>
            </a:r>
            <a:r>
              <a:rPr lang="en-US" sz="3200" dirty="0">
                <a:solidFill>
                  <a:srgbClr val="000000"/>
                </a:solidFill>
                <a:highlight>
                  <a:srgbClr val="FFFFFF"/>
                </a:highlight>
              </a:rPr>
              <a:t> </a:t>
            </a:r>
            <a:r>
              <a:rPr lang="en-US" sz="3200" dirty="0">
                <a:solidFill>
                  <a:srgbClr val="808080"/>
                </a:solidFill>
                <a:highlight>
                  <a:srgbClr val="FFFFFF"/>
                </a:highlight>
              </a:rPr>
              <a:t>"&lt;name: %s, </a:t>
            </a:r>
            <a:r>
              <a:rPr lang="en-US" sz="3200" dirty="0" smtClean="0">
                <a:solidFill>
                  <a:srgbClr val="808080"/>
                </a:solidFill>
                <a:highlight>
                  <a:srgbClr val="FFFFFF"/>
                </a:highlight>
              </a:rPr>
              <a:t>salary: </a:t>
            </a:r>
            <a:r>
              <a:rPr lang="en-US" sz="3200" dirty="0">
                <a:solidFill>
                  <a:srgbClr val="808080"/>
                </a:solidFill>
                <a:highlight>
                  <a:srgbClr val="FFFFFF"/>
                </a:highlight>
              </a:rPr>
              <a:t>%s&gt;"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self</a:t>
            </a:r>
            <a:r>
              <a:rPr lang="en-US" sz="3200" b="1" dirty="0">
                <a:solidFill>
                  <a:srgbClr val="000080"/>
                </a:solidFill>
                <a:highlight>
                  <a:srgbClr val="FFFFFF"/>
                </a:highlight>
              </a:rPr>
              <a:t>.</a:t>
            </a:r>
            <a:r>
              <a:rPr lang="en-US" sz="3200" dirty="0">
                <a:solidFill>
                  <a:srgbClr val="00000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self</a:t>
            </a:r>
            <a:r>
              <a:rPr lang="en-US" sz="3200" b="1" dirty="0" err="1">
                <a:solidFill>
                  <a:srgbClr val="000080"/>
                </a:solidFill>
                <a:highlight>
                  <a:srgbClr val="FFFFFF"/>
                </a:highlight>
              </a:rPr>
              <a:t>.</a:t>
            </a:r>
            <a:r>
              <a:rPr lang="en-US" sz="3200" dirty="0" err="1">
                <a:solidFill>
                  <a:srgbClr val="000000"/>
                </a:solidFill>
                <a:highlight>
                  <a:srgbClr val="FFFFFF"/>
                </a:highlight>
              </a:rPr>
              <a:t>salary</a:t>
            </a:r>
            <a:r>
              <a:rPr lang="en-US" sz="3200" b="1" dirty="0">
                <a:solidFill>
                  <a:srgbClr val="000080"/>
                </a:solidFill>
                <a:highlight>
                  <a:srgbClr val="FFFFFF"/>
                </a:highlight>
              </a:rPr>
              <a:t>)</a:t>
            </a:r>
            <a:endParaRPr lang="en-US" dirty="0"/>
          </a:p>
        </p:txBody>
      </p:sp>
      <p:sp>
        <p:nvSpPr>
          <p:cNvPr id="6" name="TextBox 5"/>
          <p:cNvSpPr txBox="1"/>
          <p:nvPr/>
        </p:nvSpPr>
        <p:spPr>
          <a:xfrm>
            <a:off x="7870784" y="671332"/>
            <a:ext cx="3426107" cy="461665"/>
          </a:xfrm>
          <a:prstGeom prst="rect">
            <a:avLst/>
          </a:prstGeom>
          <a:noFill/>
          <a:ln>
            <a:solidFill>
              <a:schemeClr val="accent1">
                <a:shade val="50000"/>
              </a:schemeClr>
            </a:solidFill>
          </a:ln>
        </p:spPr>
        <p:txBody>
          <a:bodyPr wrap="square" rtlCol="0">
            <a:spAutoFit/>
          </a:bodyPr>
          <a:lstStyle/>
          <a:p>
            <a:r>
              <a:rPr lang="en-IN" sz="2400" dirty="0" smtClean="0"/>
              <a:t>Class documentation string</a:t>
            </a:r>
            <a:endParaRPr lang="en-US" sz="2400" dirty="0"/>
          </a:p>
        </p:txBody>
      </p:sp>
      <p:cxnSp>
        <p:nvCxnSpPr>
          <p:cNvPr id="8" name="Straight Arrow Connector 7"/>
          <p:cNvCxnSpPr/>
          <p:nvPr/>
        </p:nvCxnSpPr>
        <p:spPr>
          <a:xfrm>
            <a:off x="5777802" y="572756"/>
            <a:ext cx="1919363" cy="2721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29760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233192" y="1762246"/>
            <a:ext cx="10076417" cy="4495800"/>
          </a:xfrm>
        </p:spPr>
        <p:txBody>
          <a:bodyPr>
            <a:normAutofit fontScale="92500" lnSpcReduction="20000"/>
          </a:bodyPr>
          <a:lstStyle/>
          <a:p>
            <a:pPr marL="0" indent="0">
              <a:buNone/>
            </a:pPr>
            <a:r>
              <a:rPr lang="en-US" sz="3200" dirty="0">
                <a:solidFill>
                  <a:srgbClr val="000000"/>
                </a:solidFill>
                <a:highlight>
                  <a:srgbClr val="FFFFFF"/>
                </a:highlight>
              </a:rPr>
              <a:t>emp1 </a:t>
            </a:r>
            <a:r>
              <a:rPr lang="en-US" sz="3200" b="1" dirty="0">
                <a:solidFill>
                  <a:srgbClr val="000080"/>
                </a:solidFill>
                <a:highlight>
                  <a:srgbClr val="FFFFFF"/>
                </a:highlight>
              </a:rPr>
              <a:t>=</a:t>
            </a:r>
            <a:r>
              <a:rPr lang="en-US" sz="3200" dirty="0">
                <a:solidFill>
                  <a:srgbClr val="000000"/>
                </a:solidFill>
                <a:highlight>
                  <a:srgbClr val="FFFFFF"/>
                </a:highlight>
              </a:rPr>
              <a:t> Employee</a:t>
            </a:r>
            <a:r>
              <a:rPr lang="en-US" sz="3200" b="1" dirty="0">
                <a:solidFill>
                  <a:srgbClr val="000080"/>
                </a:solidFill>
                <a:highlight>
                  <a:srgbClr val="FFFFFF"/>
                </a:highlight>
              </a:rPr>
              <a:t>(</a:t>
            </a:r>
            <a:r>
              <a:rPr lang="en-US" sz="3200" dirty="0">
                <a:solidFill>
                  <a:srgbClr val="808080"/>
                </a:solidFill>
                <a:highlight>
                  <a:srgbClr val="FFFFFF"/>
                </a:highlight>
              </a:rPr>
              <a:t>"Zara"</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2000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emp2 </a:t>
            </a:r>
            <a:r>
              <a:rPr lang="en-US" sz="3200" b="1" dirty="0">
                <a:solidFill>
                  <a:srgbClr val="000080"/>
                </a:solidFill>
                <a:highlight>
                  <a:srgbClr val="FFFFFF"/>
                </a:highlight>
              </a:rPr>
              <a:t>=</a:t>
            </a:r>
            <a:r>
              <a:rPr lang="en-US" sz="3200" dirty="0">
                <a:solidFill>
                  <a:srgbClr val="000000"/>
                </a:solidFill>
                <a:highlight>
                  <a:srgbClr val="FFFFFF"/>
                </a:highlight>
              </a:rPr>
              <a:t> Employee</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Manni</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5000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endParaRPr lang="en-US" sz="3200" dirty="0">
              <a:solidFill>
                <a:srgbClr val="000000"/>
              </a:solidFill>
              <a:highlight>
                <a:srgbClr val="FFFFFF"/>
              </a:highlight>
            </a:endParaRPr>
          </a:p>
          <a:p>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emp1</a:t>
            </a:r>
            <a:r>
              <a:rPr lang="en-US" sz="3200" b="1" dirty="0">
                <a:solidFill>
                  <a:srgbClr val="000080"/>
                </a:solidFill>
                <a:highlight>
                  <a:srgbClr val="FFFFFF"/>
                </a:highlight>
              </a:rPr>
              <a:t>.</a:t>
            </a:r>
            <a:r>
              <a:rPr lang="en-US" sz="3200" dirty="0">
                <a:solidFill>
                  <a:srgbClr val="000000"/>
                </a:solidFill>
                <a:highlight>
                  <a:srgbClr val="FFFFFF"/>
                </a:highlight>
              </a:rPr>
              <a:t>displayEmployee</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emp1</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emp2</a:t>
            </a:r>
            <a:r>
              <a:rPr lang="en-US" sz="3200" b="1" dirty="0">
                <a:solidFill>
                  <a:srgbClr val="000080"/>
                </a:solidFill>
                <a:highlight>
                  <a:srgbClr val="FFFFFF"/>
                </a:highlight>
              </a:rPr>
              <a:t>.</a:t>
            </a:r>
            <a:r>
              <a:rPr lang="en-US" sz="3200" dirty="0">
                <a:solidFill>
                  <a:srgbClr val="000000"/>
                </a:solidFill>
                <a:highlight>
                  <a:srgbClr val="FFFFFF"/>
                </a:highlight>
              </a:rPr>
              <a:t>displayEmployee</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emp2</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"Total Employee %d"</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Employee</a:t>
            </a:r>
            <a:r>
              <a:rPr lang="en-US" sz="3200" b="1" dirty="0" err="1">
                <a:solidFill>
                  <a:srgbClr val="000080"/>
                </a:solidFill>
                <a:highlight>
                  <a:srgbClr val="FFFFFF"/>
                </a:highlight>
              </a:rPr>
              <a:t>.</a:t>
            </a:r>
            <a:r>
              <a:rPr lang="en-US" sz="3200" dirty="0" err="1">
                <a:solidFill>
                  <a:srgbClr val="000000"/>
                </a:solidFill>
                <a:highlight>
                  <a:srgbClr val="FFFFFF"/>
                </a:highlight>
              </a:rPr>
              <a:t>empCount</a:t>
            </a:r>
            <a:r>
              <a:rPr lang="en-US" sz="3200" b="1" dirty="0">
                <a:solidFill>
                  <a:srgbClr val="000080"/>
                </a:solidFill>
                <a:highlight>
                  <a:srgbClr val="FFFFFF"/>
                </a:highlight>
              </a:rPr>
              <a:t>)</a:t>
            </a:r>
            <a:endParaRPr lang="en-US" dirty="0"/>
          </a:p>
        </p:txBody>
      </p:sp>
      <p:sp>
        <p:nvSpPr>
          <p:cNvPr id="4" name="TextBox 3"/>
          <p:cNvSpPr txBox="1"/>
          <p:nvPr/>
        </p:nvSpPr>
        <p:spPr>
          <a:xfrm>
            <a:off x="7123138" y="2064261"/>
            <a:ext cx="4706188" cy="2246769"/>
          </a:xfrm>
          <a:prstGeom prst="rect">
            <a:avLst/>
          </a:prstGeom>
          <a:noFill/>
        </p:spPr>
        <p:txBody>
          <a:bodyPr wrap="square" rtlCol="0">
            <a:spAutoFit/>
          </a:bodyPr>
          <a:lstStyle/>
          <a:p>
            <a:r>
              <a:rPr lang="en-US" sz="2800" dirty="0"/>
              <a:t>Name :  Zara , Salary:  2000</a:t>
            </a:r>
          </a:p>
          <a:p>
            <a:r>
              <a:rPr lang="en-US" sz="2800" dirty="0"/>
              <a:t>&lt;name: Zara, </a:t>
            </a:r>
            <a:r>
              <a:rPr lang="en-US" sz="2800" dirty="0" smtClean="0"/>
              <a:t>salary: </a:t>
            </a:r>
            <a:r>
              <a:rPr lang="en-US" sz="2800" dirty="0"/>
              <a:t>2000&gt;</a:t>
            </a:r>
          </a:p>
          <a:p>
            <a:r>
              <a:rPr lang="en-US" sz="2800" dirty="0"/>
              <a:t>Name :  </a:t>
            </a:r>
            <a:r>
              <a:rPr lang="en-US" sz="2800" dirty="0" err="1"/>
              <a:t>Manni</a:t>
            </a:r>
            <a:r>
              <a:rPr lang="en-US" sz="2800" dirty="0"/>
              <a:t> , Salary:  5000</a:t>
            </a:r>
          </a:p>
          <a:p>
            <a:r>
              <a:rPr lang="en-US" sz="2800" dirty="0"/>
              <a:t>&lt;name: </a:t>
            </a:r>
            <a:r>
              <a:rPr lang="en-US" sz="2800" dirty="0" err="1"/>
              <a:t>Manni</a:t>
            </a:r>
            <a:r>
              <a:rPr lang="en-US" sz="2800" dirty="0"/>
              <a:t>, salary </a:t>
            </a:r>
            <a:r>
              <a:rPr lang="en-US" sz="2800" dirty="0" smtClean="0"/>
              <a:t>: </a:t>
            </a:r>
            <a:r>
              <a:rPr lang="en-US" sz="2800" dirty="0"/>
              <a:t>5000&gt;</a:t>
            </a:r>
          </a:p>
          <a:p>
            <a:r>
              <a:rPr lang="en-US" sz="2800" dirty="0"/>
              <a:t>Total Employee 2</a:t>
            </a:r>
          </a:p>
        </p:txBody>
      </p:sp>
      <p:sp>
        <p:nvSpPr>
          <p:cNvPr id="5" name="Right Arrow 4"/>
          <p:cNvSpPr/>
          <p:nvPr/>
        </p:nvSpPr>
        <p:spPr>
          <a:xfrm rot="19985468">
            <a:off x="5359078" y="3541853"/>
            <a:ext cx="1527858" cy="560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56085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0800" y="0"/>
            <a:ext cx="10871200" cy="990600"/>
          </a:xfrm>
        </p:spPr>
        <p:txBody>
          <a:bodyPr/>
          <a:lstStyle/>
          <a:p>
            <a:r>
              <a:rPr lang="en-IN" dirty="0" smtClean="0"/>
              <a:t>Sorting class objects</a:t>
            </a:r>
            <a:endParaRPr lang="en-US" dirty="0"/>
          </a:p>
        </p:txBody>
      </p:sp>
      <p:sp>
        <p:nvSpPr>
          <p:cNvPr id="3" name="Content Placeholder 2"/>
          <p:cNvSpPr>
            <a:spLocks noGrp="1"/>
          </p:cNvSpPr>
          <p:nvPr>
            <p:ph sz="quarter" idx="4294967295"/>
          </p:nvPr>
        </p:nvSpPr>
        <p:spPr>
          <a:xfrm>
            <a:off x="396351" y="836525"/>
            <a:ext cx="10871200" cy="6021475"/>
          </a:xfrm>
        </p:spPr>
        <p:txBody>
          <a:bodyPr>
            <a:normAutofit fontScale="85000" lnSpcReduction="20000"/>
          </a:bodyPr>
          <a:lstStyle/>
          <a:p>
            <a:pPr marL="0" indent="0">
              <a:buNone/>
            </a:pPr>
            <a:r>
              <a:rPr lang="en-US" sz="3200" dirty="0">
                <a:solidFill>
                  <a:srgbClr val="000000"/>
                </a:solidFill>
                <a:highlight>
                  <a:srgbClr val="FFFFFF"/>
                </a:highlight>
              </a:rPr>
              <a:t>emp1 </a:t>
            </a:r>
            <a:r>
              <a:rPr lang="en-US" sz="3200" b="1" dirty="0">
                <a:solidFill>
                  <a:srgbClr val="000080"/>
                </a:solidFill>
                <a:highlight>
                  <a:srgbClr val="FFFFFF"/>
                </a:highlight>
              </a:rPr>
              <a:t>=</a:t>
            </a:r>
            <a:r>
              <a:rPr lang="en-US" sz="3200" dirty="0">
                <a:solidFill>
                  <a:srgbClr val="000000"/>
                </a:solidFill>
                <a:highlight>
                  <a:srgbClr val="FFFFFF"/>
                </a:highlight>
              </a:rPr>
              <a:t> Employee</a:t>
            </a:r>
            <a:r>
              <a:rPr lang="en-US" sz="3200" b="1" dirty="0">
                <a:solidFill>
                  <a:srgbClr val="000080"/>
                </a:solidFill>
                <a:highlight>
                  <a:srgbClr val="FFFFFF"/>
                </a:highlight>
              </a:rPr>
              <a:t>(</a:t>
            </a:r>
            <a:r>
              <a:rPr lang="en-US" sz="3200" dirty="0">
                <a:solidFill>
                  <a:srgbClr val="808080"/>
                </a:solidFill>
                <a:highlight>
                  <a:srgbClr val="FFFFFF"/>
                </a:highlight>
              </a:rPr>
              <a:t>"Zara"</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2000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emp2 </a:t>
            </a:r>
            <a:r>
              <a:rPr lang="en-US" sz="3200" b="1" dirty="0">
                <a:solidFill>
                  <a:srgbClr val="000080"/>
                </a:solidFill>
                <a:highlight>
                  <a:srgbClr val="FFFFFF"/>
                </a:highlight>
              </a:rPr>
              <a:t>=</a:t>
            </a:r>
            <a:r>
              <a:rPr lang="en-US" sz="3200" dirty="0">
                <a:solidFill>
                  <a:srgbClr val="000000"/>
                </a:solidFill>
                <a:highlight>
                  <a:srgbClr val="FFFFFF"/>
                </a:highlight>
              </a:rPr>
              <a:t> Employee</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Manni</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5000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smtClean="0">
                <a:solidFill>
                  <a:srgbClr val="000000"/>
                </a:solidFill>
                <a:highlight>
                  <a:srgbClr val="FFFFFF"/>
                </a:highlight>
              </a:rPr>
              <a:t>people</a:t>
            </a:r>
            <a:r>
              <a:rPr lang="en-US" sz="3200" b="1" dirty="0">
                <a:solidFill>
                  <a:srgbClr val="000080"/>
                </a:solidFill>
                <a:highlight>
                  <a:srgbClr val="FFFFFF"/>
                </a:highlight>
              </a:rPr>
              <a:t>=[</a:t>
            </a:r>
            <a:r>
              <a:rPr lang="en-US" sz="3200" dirty="0">
                <a:solidFill>
                  <a:srgbClr val="000000"/>
                </a:solidFill>
                <a:highlight>
                  <a:srgbClr val="FFFFFF"/>
                </a:highlight>
              </a:rPr>
              <a:t>emp1</a:t>
            </a:r>
            <a:r>
              <a:rPr lang="en-US" sz="3200" b="1" dirty="0">
                <a:solidFill>
                  <a:srgbClr val="000080"/>
                </a:solidFill>
                <a:highlight>
                  <a:srgbClr val="FFFFFF"/>
                </a:highlight>
              </a:rPr>
              <a:t>,</a:t>
            </a:r>
            <a:r>
              <a:rPr lang="en-US" sz="3200" dirty="0">
                <a:solidFill>
                  <a:srgbClr val="000000"/>
                </a:solidFill>
                <a:highlight>
                  <a:srgbClr val="FFFFFF"/>
                </a:highlight>
              </a:rPr>
              <a:t>emp2</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err="1">
                <a:solidFill>
                  <a:srgbClr val="0000FF"/>
                </a:solidFill>
                <a:highlight>
                  <a:srgbClr val="FFFFFF"/>
                </a:highlight>
              </a:rPr>
              <a:t>def</a:t>
            </a:r>
            <a:r>
              <a:rPr lang="en-US" sz="3200" dirty="0">
                <a:solidFill>
                  <a:srgbClr val="000000"/>
                </a:solidFill>
                <a:highlight>
                  <a:srgbClr val="FFFFFF"/>
                </a:highlight>
              </a:rPr>
              <a:t> </a:t>
            </a:r>
            <a:r>
              <a:rPr lang="en-US" sz="3200" dirty="0" err="1">
                <a:solidFill>
                  <a:srgbClr val="FF00FF"/>
                </a:solidFill>
                <a:highlight>
                  <a:srgbClr val="FFFFFF"/>
                </a:highlight>
              </a:rPr>
              <a:t>bySalary_key</a:t>
            </a:r>
            <a:r>
              <a:rPr lang="en-US" sz="3200" b="1" dirty="0">
                <a:solidFill>
                  <a:srgbClr val="000080"/>
                </a:solidFill>
                <a:highlight>
                  <a:srgbClr val="FFFFFF"/>
                </a:highlight>
              </a:rPr>
              <a:t>(</a:t>
            </a:r>
            <a:r>
              <a:rPr lang="en-US" sz="3200" dirty="0">
                <a:solidFill>
                  <a:srgbClr val="000000"/>
                </a:solidFill>
                <a:highlight>
                  <a:srgbClr val="FFFFFF"/>
                </a:highlight>
              </a:rPr>
              <a:t>person</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return</a:t>
            </a:r>
            <a:r>
              <a:rPr lang="en-US" sz="3200" dirty="0">
                <a:solidFill>
                  <a:srgbClr val="000000"/>
                </a:solidFill>
                <a:highlight>
                  <a:srgbClr val="FFFFFF"/>
                </a:highlight>
              </a:rPr>
              <a:t> person</a:t>
            </a:r>
            <a:r>
              <a:rPr lang="en-US" sz="3200" b="1" dirty="0">
                <a:solidFill>
                  <a:srgbClr val="000080"/>
                </a:solidFill>
                <a:highlight>
                  <a:srgbClr val="FFFFFF"/>
                </a:highlight>
              </a:rPr>
              <a:t>.</a:t>
            </a:r>
            <a:r>
              <a:rPr lang="en-US" sz="3200" dirty="0">
                <a:solidFill>
                  <a:srgbClr val="000000"/>
                </a:solidFill>
                <a:highlight>
                  <a:srgbClr val="FFFFFF"/>
                </a:highlight>
              </a:rPr>
              <a:t>name</a:t>
            </a:r>
          </a:p>
          <a:p>
            <a:pPr marL="0" indent="0">
              <a:buNone/>
            </a:pPr>
            <a:endParaRPr lang="en-US" sz="3200" dirty="0">
              <a:solidFill>
                <a:srgbClr val="000000"/>
              </a:solidFill>
              <a:highlight>
                <a:srgbClr val="FFFFFF"/>
              </a:highlight>
            </a:endParaRPr>
          </a:p>
          <a:p>
            <a:pPr marL="0" indent="0">
              <a:buNone/>
            </a:pPr>
            <a:r>
              <a:rPr lang="en-US" sz="3200" b="1" dirty="0" err="1">
                <a:solidFill>
                  <a:srgbClr val="0000FF"/>
                </a:solidFill>
                <a:highlight>
                  <a:srgbClr val="FFFFFF"/>
                </a:highlight>
              </a:rPr>
              <a:t>def</a:t>
            </a:r>
            <a:r>
              <a:rPr lang="en-US" sz="3200" dirty="0">
                <a:solidFill>
                  <a:srgbClr val="000000"/>
                </a:solidFill>
                <a:highlight>
                  <a:srgbClr val="FFFFFF"/>
                </a:highlight>
              </a:rPr>
              <a:t> </a:t>
            </a:r>
            <a:r>
              <a:rPr lang="en-US" sz="3200" dirty="0" err="1">
                <a:solidFill>
                  <a:srgbClr val="FF00FF"/>
                </a:solidFill>
                <a:highlight>
                  <a:srgbClr val="FFFFFF"/>
                </a:highlight>
              </a:rPr>
              <a:t>byPerson_key</a:t>
            </a:r>
            <a:r>
              <a:rPr lang="en-US" sz="3200" b="1" dirty="0">
                <a:solidFill>
                  <a:srgbClr val="000080"/>
                </a:solidFill>
                <a:highlight>
                  <a:srgbClr val="FFFFFF"/>
                </a:highlight>
              </a:rPr>
              <a:t>(</a:t>
            </a:r>
            <a:r>
              <a:rPr lang="en-US" sz="3200" dirty="0">
                <a:solidFill>
                  <a:srgbClr val="000000"/>
                </a:solidFill>
                <a:highlight>
                  <a:srgbClr val="FFFFFF"/>
                </a:highlight>
              </a:rPr>
              <a:t>person</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return</a:t>
            </a:r>
            <a:r>
              <a:rPr lang="en-US" sz="3200" dirty="0">
                <a:solidFill>
                  <a:srgbClr val="000000"/>
                </a:solidFill>
                <a:highlight>
                  <a:srgbClr val="FFFFFF"/>
                </a:highlight>
              </a:rPr>
              <a:t> </a:t>
            </a:r>
            <a:r>
              <a:rPr lang="en-US" sz="3200" dirty="0" err="1">
                <a:solidFill>
                  <a:srgbClr val="000000"/>
                </a:solidFill>
                <a:highlight>
                  <a:srgbClr val="FFFFFF"/>
                </a:highlight>
              </a:rPr>
              <a:t>str</a:t>
            </a:r>
            <a:r>
              <a:rPr lang="en-US" sz="3200" b="1" dirty="0">
                <a:solidFill>
                  <a:srgbClr val="000080"/>
                </a:solidFill>
                <a:highlight>
                  <a:srgbClr val="FFFFFF"/>
                </a:highlight>
              </a:rPr>
              <a:t>(</a:t>
            </a:r>
            <a:r>
              <a:rPr lang="en-US" sz="3200" dirty="0">
                <a:solidFill>
                  <a:srgbClr val="000000"/>
                </a:solidFill>
                <a:highlight>
                  <a:srgbClr val="FFFFFF"/>
                </a:highlight>
              </a:rPr>
              <a:t>person</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sorted</a:t>
            </a:r>
            <a:r>
              <a:rPr lang="en-US" sz="3200" b="1" dirty="0">
                <a:solidFill>
                  <a:srgbClr val="000080"/>
                </a:solidFill>
                <a:highlight>
                  <a:srgbClr val="FFFFFF"/>
                </a:highlight>
              </a:rPr>
              <a:t>(</a:t>
            </a:r>
            <a:r>
              <a:rPr lang="en-US" sz="3200" dirty="0">
                <a:solidFill>
                  <a:srgbClr val="000000"/>
                </a:solidFill>
                <a:highlight>
                  <a:srgbClr val="FFFFFF"/>
                </a:highlight>
              </a:rPr>
              <a:t>people</a:t>
            </a:r>
            <a:r>
              <a:rPr lang="en-US" sz="3200" b="1" dirty="0">
                <a:solidFill>
                  <a:srgbClr val="000080"/>
                </a:solidFill>
                <a:highlight>
                  <a:srgbClr val="FFFFFF"/>
                </a:highlight>
              </a:rPr>
              <a:t>,</a:t>
            </a:r>
            <a:r>
              <a:rPr lang="en-US" sz="3200" dirty="0">
                <a:solidFill>
                  <a:srgbClr val="000000"/>
                </a:solidFill>
                <a:highlight>
                  <a:srgbClr val="FFFFFF"/>
                </a:highlight>
              </a:rPr>
              <a:t> key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bySalary_key</a:t>
            </a:r>
            <a:r>
              <a:rPr lang="en-US" sz="3200" b="1" dirty="0" err="1">
                <a:solidFill>
                  <a:srgbClr val="000080"/>
                </a:solidFill>
                <a:highlight>
                  <a:srgbClr val="FFFFFF"/>
                </a:highlight>
              </a:rPr>
              <a:t>,</a:t>
            </a:r>
            <a:r>
              <a:rPr lang="en-US" sz="3200" dirty="0" err="1">
                <a:solidFill>
                  <a:srgbClr val="000000"/>
                </a:solidFill>
                <a:highlight>
                  <a:srgbClr val="FFFFFF"/>
                </a:highlight>
              </a:rPr>
              <a:t>reverse</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FF"/>
                </a:solidFill>
                <a:highlight>
                  <a:srgbClr val="FFFFFF"/>
                </a:highlight>
              </a:rPr>
              <a:t>True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smtClean="0">
                <a:solidFill>
                  <a:srgbClr val="000080"/>
                </a:solidFill>
                <a:highlight>
                  <a:srgbClr val="FFFFFF"/>
                </a:highlight>
              </a:rPr>
              <a:t>)</a:t>
            </a:r>
          </a:p>
          <a:p>
            <a:pPr marL="0" indent="0">
              <a:buNone/>
            </a:pPr>
            <a:r>
              <a:rPr lang="en-US" dirty="0"/>
              <a:t>[&lt;name: Zara, salary: 2000&gt;, &lt;name: </a:t>
            </a:r>
            <a:r>
              <a:rPr lang="en-US" dirty="0" err="1"/>
              <a:t>Manni</a:t>
            </a:r>
            <a:r>
              <a:rPr lang="en-US" dirty="0"/>
              <a:t>, salary: 5000</a:t>
            </a:r>
            <a:r>
              <a:rPr lang="en-US" dirty="0" smtClean="0"/>
              <a:t>&gt;]</a:t>
            </a:r>
          </a:p>
          <a:p>
            <a:pPr marL="0" indent="0">
              <a:buNone/>
            </a:pPr>
            <a:endParaRPr lang="en-US" dirty="0"/>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sorted</a:t>
            </a:r>
            <a:r>
              <a:rPr lang="en-US" sz="3200" b="1" dirty="0">
                <a:solidFill>
                  <a:srgbClr val="000080"/>
                </a:solidFill>
                <a:highlight>
                  <a:srgbClr val="FFFFFF"/>
                </a:highlight>
              </a:rPr>
              <a:t>(</a:t>
            </a:r>
            <a:r>
              <a:rPr lang="en-US" sz="3200" dirty="0">
                <a:solidFill>
                  <a:srgbClr val="000000"/>
                </a:solidFill>
                <a:highlight>
                  <a:srgbClr val="FFFFFF"/>
                </a:highlight>
              </a:rPr>
              <a:t>people</a:t>
            </a:r>
            <a:r>
              <a:rPr lang="en-US" sz="3200" b="1" dirty="0">
                <a:solidFill>
                  <a:srgbClr val="000080"/>
                </a:solidFill>
                <a:highlight>
                  <a:srgbClr val="FFFFFF"/>
                </a:highlight>
              </a:rPr>
              <a:t>,</a:t>
            </a:r>
            <a:r>
              <a:rPr lang="en-US" sz="3200" dirty="0">
                <a:solidFill>
                  <a:srgbClr val="000000"/>
                </a:solidFill>
                <a:highlight>
                  <a:srgbClr val="FFFFFF"/>
                </a:highlight>
              </a:rPr>
              <a:t> key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byPerson_key</a:t>
            </a:r>
            <a:r>
              <a:rPr lang="en-US" sz="3200" b="1" dirty="0" smtClean="0">
                <a:solidFill>
                  <a:srgbClr val="000080"/>
                </a:solidFill>
                <a:highlight>
                  <a:srgbClr val="FFFFFF"/>
                </a:highlight>
              </a:rPr>
              <a:t>))</a:t>
            </a:r>
          </a:p>
          <a:p>
            <a:pPr marL="0" indent="0">
              <a:buNone/>
            </a:pPr>
            <a:r>
              <a:rPr lang="en-US" dirty="0"/>
              <a:t>[&lt;name: </a:t>
            </a:r>
            <a:r>
              <a:rPr lang="en-US" dirty="0" err="1"/>
              <a:t>Manni</a:t>
            </a:r>
            <a:r>
              <a:rPr lang="en-US" dirty="0"/>
              <a:t>, salary: 5000&gt;, &lt;name: Zara, salary: 2000&gt;]</a:t>
            </a:r>
          </a:p>
        </p:txBody>
      </p:sp>
    </p:spTree>
    <p:extLst>
      <p:ext uri="{BB962C8B-B14F-4D97-AF65-F5344CB8AC3E}">
        <p14:creationId xmlns:p14="http://schemas.microsoft.com/office/powerpoint/2010/main" val="3632476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a:t>If the positional parameters are used in the order in which they are written, the positional argument specifiers inside of the braces can be omitted, so '{} {} {}' corresponds to '{0} {1} {2}'. </a:t>
            </a:r>
            <a:endParaRPr lang="en-US" dirty="0" smtClean="0"/>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808080"/>
                </a:solidFill>
                <a:highlight>
                  <a:srgbClr val="FFFFFF"/>
                </a:highlight>
              </a:rPr>
              <a:t>"First argument: {0}, second one: {1}"</a:t>
            </a:r>
            <a:r>
              <a:rPr lang="en-US" sz="3200" b="1" dirty="0">
                <a:solidFill>
                  <a:srgbClr val="000080"/>
                </a:solidFill>
                <a:highlight>
                  <a:srgbClr val="FFFFFF"/>
                </a:highlight>
              </a:rPr>
              <a:t>.</a:t>
            </a:r>
            <a:r>
              <a:rPr lang="en-US" sz="3200" dirty="0">
                <a:solidFill>
                  <a:srgbClr val="000000"/>
                </a:solidFill>
                <a:highlight>
                  <a:srgbClr val="FFFFFF"/>
                </a:highlight>
              </a:rPr>
              <a:t>format</a:t>
            </a:r>
            <a:r>
              <a:rPr lang="en-US" sz="3200" b="1" dirty="0">
                <a:solidFill>
                  <a:srgbClr val="000080"/>
                </a:solidFill>
                <a:highlight>
                  <a:srgbClr val="FFFFFF"/>
                </a:highlight>
              </a:rPr>
              <a:t>(</a:t>
            </a:r>
            <a:r>
              <a:rPr lang="en-US" sz="3200" dirty="0">
                <a:solidFill>
                  <a:srgbClr val="FF0000"/>
                </a:solidFill>
                <a:highlight>
                  <a:srgbClr val="FFFFFF"/>
                </a:highlight>
              </a:rPr>
              <a:t>47</a:t>
            </a:r>
            <a:r>
              <a:rPr lang="en-US" sz="3200" b="1" dirty="0">
                <a:solidFill>
                  <a:srgbClr val="000080"/>
                </a:solidFill>
                <a:highlight>
                  <a:srgbClr val="FFFFFF"/>
                </a:highlight>
              </a:rPr>
              <a:t>,</a:t>
            </a:r>
            <a:r>
              <a:rPr lang="en-US" sz="3200" dirty="0">
                <a:solidFill>
                  <a:srgbClr val="FF0000"/>
                </a:solidFill>
                <a:highlight>
                  <a:srgbClr val="FFFFFF"/>
                </a:highlight>
              </a:rPr>
              <a:t>11</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dirty="0" smtClean="0"/>
              <a:t>	Is same as</a:t>
            </a:r>
          </a:p>
          <a:p>
            <a:pPr marL="0" indent="0">
              <a:buNone/>
            </a:pPr>
            <a:r>
              <a:rPr lang="en-US" sz="2800" b="1" dirty="0">
                <a:solidFill>
                  <a:srgbClr val="0000FF"/>
                </a:solidFill>
                <a:highlight>
                  <a:srgbClr val="FFFFFF"/>
                </a:highlight>
              </a:rPr>
              <a:t>print</a:t>
            </a:r>
            <a:r>
              <a:rPr lang="en-US" sz="2800" b="1" dirty="0">
                <a:solidFill>
                  <a:srgbClr val="000080"/>
                </a:solidFill>
                <a:highlight>
                  <a:srgbClr val="FFFFFF"/>
                </a:highlight>
              </a:rPr>
              <a:t>(</a:t>
            </a:r>
            <a:r>
              <a:rPr lang="en-US" sz="2800" dirty="0">
                <a:solidFill>
                  <a:srgbClr val="808080"/>
                </a:solidFill>
                <a:highlight>
                  <a:srgbClr val="FFFFFF"/>
                </a:highlight>
              </a:rPr>
              <a:t>"First argument: {}, second one: {}"</a:t>
            </a:r>
            <a:r>
              <a:rPr lang="en-US" sz="2800" b="1" dirty="0">
                <a:solidFill>
                  <a:srgbClr val="000080"/>
                </a:solidFill>
                <a:highlight>
                  <a:srgbClr val="FFFFFF"/>
                </a:highlight>
              </a:rPr>
              <a:t>.</a:t>
            </a:r>
            <a:r>
              <a:rPr lang="en-US" sz="2800" dirty="0">
                <a:solidFill>
                  <a:srgbClr val="000000"/>
                </a:solidFill>
                <a:highlight>
                  <a:srgbClr val="FFFFFF"/>
                </a:highlight>
              </a:rPr>
              <a:t>format</a:t>
            </a:r>
            <a:r>
              <a:rPr lang="en-US" sz="2800" b="1" dirty="0">
                <a:solidFill>
                  <a:srgbClr val="000080"/>
                </a:solidFill>
                <a:highlight>
                  <a:srgbClr val="FFFFFF"/>
                </a:highlight>
              </a:rPr>
              <a:t>(</a:t>
            </a:r>
            <a:r>
              <a:rPr lang="en-US" sz="2800" dirty="0">
                <a:solidFill>
                  <a:srgbClr val="FF0000"/>
                </a:solidFill>
                <a:highlight>
                  <a:srgbClr val="FFFFFF"/>
                </a:highlight>
              </a:rPr>
              <a:t>47</a:t>
            </a:r>
            <a:r>
              <a:rPr lang="en-US" sz="2800" b="1" dirty="0">
                <a:solidFill>
                  <a:srgbClr val="000080"/>
                </a:solidFill>
                <a:highlight>
                  <a:srgbClr val="FFFFFF"/>
                </a:highlight>
              </a:rPr>
              <a:t>,</a:t>
            </a:r>
            <a:r>
              <a:rPr lang="en-US" sz="2800" dirty="0">
                <a:solidFill>
                  <a:srgbClr val="FF0000"/>
                </a:solidFill>
                <a:highlight>
                  <a:srgbClr val="FFFFFF"/>
                </a:highlight>
              </a:rPr>
              <a:t>11</a:t>
            </a:r>
            <a:r>
              <a:rPr lang="en-US" sz="2800" b="1" dirty="0">
                <a:solidFill>
                  <a:srgbClr val="000080"/>
                </a:solidFill>
                <a:highlight>
                  <a:srgbClr val="FFFFFF"/>
                </a:highlight>
              </a:rPr>
              <a:t>))</a:t>
            </a:r>
          </a:p>
          <a:p>
            <a:pPr marL="0" indent="0">
              <a:buNone/>
            </a:pPr>
            <a:endParaRPr lang="en-US" dirty="0"/>
          </a:p>
          <a:p>
            <a:r>
              <a:rPr lang="en-US" dirty="0"/>
              <a:t>But they are needed, if you want to access them in different orders: '{2} {1} {0}'. </a:t>
            </a:r>
          </a:p>
        </p:txBody>
      </p:sp>
    </p:spTree>
    <p:extLst>
      <p:ext uri="{BB962C8B-B14F-4D97-AF65-F5344CB8AC3E}">
        <p14:creationId xmlns:p14="http://schemas.microsoft.com/office/powerpoint/2010/main" val="193920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NUMPY</a:t>
            </a:r>
            <a:endParaRPr lang="en-US" dirty="0"/>
          </a:p>
        </p:txBody>
      </p:sp>
      <p:sp>
        <p:nvSpPr>
          <p:cNvPr id="3" name="Content Placeholder 2"/>
          <p:cNvSpPr>
            <a:spLocks noGrp="1"/>
          </p:cNvSpPr>
          <p:nvPr>
            <p:ph sz="quarter" idx="1"/>
          </p:nvPr>
        </p:nvSpPr>
        <p:spPr/>
        <p:txBody>
          <a:bodyPr/>
          <a:lstStyle/>
          <a:p>
            <a:r>
              <a:rPr lang="en-US" dirty="0" err="1"/>
              <a:t>NumPy</a:t>
            </a:r>
            <a:r>
              <a:rPr lang="en-US" dirty="0"/>
              <a:t> is the fundamental package for scientific computing with </a:t>
            </a:r>
            <a:r>
              <a:rPr lang="en-US" dirty="0" smtClean="0"/>
              <a:t>Python</a:t>
            </a:r>
          </a:p>
          <a:p>
            <a:pPr lvl="1"/>
            <a:r>
              <a:rPr lang="en-IN" dirty="0" smtClean="0"/>
              <a:t>Among other things, it provides a powerful n-dimensional array</a:t>
            </a:r>
            <a:endParaRPr lang="en-IN" dirty="0"/>
          </a:p>
          <a:p>
            <a:pPr marL="0" indent="0">
              <a:buNone/>
            </a:pPr>
            <a:r>
              <a:rPr lang="en-US" dirty="0"/>
              <a:t>import </a:t>
            </a:r>
            <a:r>
              <a:rPr lang="en-US" dirty="0" err="1"/>
              <a:t>numpy</a:t>
            </a:r>
            <a:r>
              <a:rPr lang="en-US" dirty="0"/>
              <a:t> </a:t>
            </a:r>
            <a:endParaRPr lang="en-US" dirty="0" smtClean="0"/>
          </a:p>
          <a:p>
            <a:pPr marL="0" indent="0">
              <a:buNone/>
            </a:pPr>
            <a:r>
              <a:rPr lang="en-IN" dirty="0" smtClean="0"/>
              <a:t># of simply</a:t>
            </a:r>
            <a:endParaRPr lang="en-US" dirty="0" smtClean="0"/>
          </a:p>
          <a:p>
            <a:pPr marL="0" indent="0">
              <a:buNone/>
            </a:pPr>
            <a:r>
              <a:rPr lang="en-US" dirty="0"/>
              <a:t>import </a:t>
            </a:r>
            <a:r>
              <a:rPr lang="en-US" dirty="0" err="1"/>
              <a:t>numpy</a:t>
            </a:r>
            <a:r>
              <a:rPr lang="en-US" dirty="0"/>
              <a:t> as </a:t>
            </a:r>
            <a:r>
              <a:rPr lang="en-US" dirty="0" smtClean="0"/>
              <a:t>np</a:t>
            </a:r>
          </a:p>
          <a:p>
            <a:pPr marL="0" indent="0">
              <a:buNone/>
            </a:pPr>
            <a:r>
              <a:rPr lang="en-IN" dirty="0" smtClean="0"/>
              <a:t>#np acts as a short name for </a:t>
            </a:r>
            <a:r>
              <a:rPr lang="en-IN" dirty="0" err="1" smtClean="0"/>
              <a:t>numpy</a:t>
            </a:r>
            <a:endParaRPr lang="en-US" dirty="0"/>
          </a:p>
        </p:txBody>
      </p:sp>
    </p:spTree>
    <p:extLst>
      <p:ext uri="{BB962C8B-B14F-4D97-AF65-F5344CB8AC3E}">
        <p14:creationId xmlns:p14="http://schemas.microsoft.com/office/powerpoint/2010/main" val="53177062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Arrays</a:t>
            </a:r>
            <a:endParaRPr lang="en-US" dirty="0"/>
          </a:p>
        </p:txBody>
      </p:sp>
      <p:sp>
        <p:nvSpPr>
          <p:cNvPr id="3" name="Content Placeholder 2"/>
          <p:cNvSpPr>
            <a:spLocks noGrp="1"/>
          </p:cNvSpPr>
          <p:nvPr>
            <p:ph sz="quarter" idx="1"/>
          </p:nvPr>
        </p:nvSpPr>
        <p:spPr>
          <a:xfrm>
            <a:off x="816864" y="1600200"/>
            <a:ext cx="10871200" cy="5257800"/>
          </a:xfrm>
        </p:spPr>
        <p:txBody>
          <a:bodyPr>
            <a:normAutofit lnSpcReduction="10000"/>
          </a:bodyPr>
          <a:lstStyle/>
          <a:p>
            <a:pPr marL="0" indent="0">
              <a:buNone/>
            </a:pPr>
            <a:r>
              <a:rPr lang="en-US" sz="3200" b="1" dirty="0">
                <a:solidFill>
                  <a:srgbClr val="0000FF"/>
                </a:solidFill>
                <a:highlight>
                  <a:srgbClr val="FFFFFF"/>
                </a:highlight>
              </a:rPr>
              <a:t>import</a:t>
            </a:r>
            <a:r>
              <a:rPr lang="en-US" sz="3200" dirty="0">
                <a:solidFill>
                  <a:srgbClr val="000000"/>
                </a:solidFill>
                <a:highlight>
                  <a:srgbClr val="FFFFFF"/>
                </a:highlight>
              </a:rPr>
              <a:t> </a:t>
            </a:r>
            <a:r>
              <a:rPr lang="en-US" sz="3200" dirty="0" err="1">
                <a:solidFill>
                  <a:srgbClr val="000000"/>
                </a:solidFill>
                <a:highlight>
                  <a:srgbClr val="FFFFFF"/>
                </a:highlight>
              </a:rPr>
              <a:t>numpy</a:t>
            </a:r>
            <a:r>
              <a:rPr lang="en-US" sz="3200" dirty="0">
                <a:solidFill>
                  <a:srgbClr val="000000"/>
                </a:solidFill>
                <a:highlight>
                  <a:srgbClr val="FFFFFF"/>
                </a:highlight>
              </a:rPr>
              <a:t> </a:t>
            </a:r>
            <a:r>
              <a:rPr lang="en-US" sz="3200" b="1" dirty="0">
                <a:solidFill>
                  <a:srgbClr val="0000FF"/>
                </a:solidFill>
                <a:highlight>
                  <a:srgbClr val="FFFFFF"/>
                </a:highlight>
              </a:rPr>
              <a:t>as</a:t>
            </a:r>
            <a:r>
              <a:rPr lang="en-US" sz="3200" dirty="0">
                <a:solidFill>
                  <a:srgbClr val="000000"/>
                </a:solidFill>
                <a:highlight>
                  <a:srgbClr val="FFFFFF"/>
                </a:highlight>
              </a:rPr>
              <a:t> np</a:t>
            </a:r>
          </a:p>
          <a:p>
            <a:pPr marL="0" indent="0">
              <a:buNone/>
            </a:pPr>
            <a:r>
              <a:rPr lang="en-US" sz="3200" dirty="0" err="1">
                <a:solidFill>
                  <a:srgbClr val="000000"/>
                </a:solidFill>
                <a:highlight>
                  <a:srgbClr val="FFFFFF"/>
                </a:highlight>
              </a:rPr>
              <a:t>myarray</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array</a:t>
            </a:r>
            <a:r>
              <a:rPr lang="en-US" sz="3200" b="1" dirty="0">
                <a:solidFill>
                  <a:srgbClr val="000080"/>
                </a:solidFill>
                <a:highlight>
                  <a:srgbClr val="FFFFFF"/>
                </a:highlight>
              </a:rPr>
              <a:t>([</a:t>
            </a:r>
            <a:r>
              <a:rPr lang="en-US" sz="3200" dirty="0">
                <a:solidFill>
                  <a:srgbClr val="FF0000"/>
                </a:solidFill>
                <a:highlight>
                  <a:srgbClr val="FFFFFF"/>
                </a:highlight>
              </a:rPr>
              <a:t>4</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FF0000"/>
                </a:solidFill>
                <a:highlight>
                  <a:srgbClr val="FFFFFF"/>
                </a:highlight>
              </a:rPr>
              <a:t>2</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mybigarray</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array</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4</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4</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5</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myarray</a:t>
            </a:r>
            <a:r>
              <a:rPr lang="en-US" sz="3200" b="1" dirty="0">
                <a:solidFill>
                  <a:srgbClr val="000080"/>
                </a:solidFill>
                <a:highlight>
                  <a:srgbClr val="FFFFFF"/>
                </a:highlight>
              </a:rPr>
              <a:t>)</a:t>
            </a:r>
            <a:endParaRPr lang="en-US" dirty="0" smtClean="0"/>
          </a:p>
          <a:p>
            <a:pPr marL="0" indent="0">
              <a:buNone/>
            </a:pPr>
            <a:r>
              <a:rPr lang="en-US" dirty="0" smtClean="0"/>
              <a:t>[</a:t>
            </a:r>
            <a:r>
              <a:rPr lang="en-US" dirty="0"/>
              <a:t>4 3 2</a:t>
            </a:r>
            <a:r>
              <a:rPr lang="en-US" dirty="0" smtClean="0"/>
              <a:t>]</a:t>
            </a:r>
          </a:p>
          <a:p>
            <a:pPr marL="0" indent="0">
              <a:buNone/>
            </a:pPr>
            <a:endParaRPr lang="en-US" dirty="0"/>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mybigarray</a:t>
            </a:r>
            <a:r>
              <a:rPr lang="en-US" sz="3200" b="1" dirty="0">
                <a:solidFill>
                  <a:srgbClr val="000080"/>
                </a:solidFill>
                <a:highlight>
                  <a:srgbClr val="FFFFFF"/>
                </a:highlight>
              </a:rPr>
              <a:t>)</a:t>
            </a:r>
            <a:endParaRPr lang="en-US" dirty="0" smtClean="0"/>
          </a:p>
          <a:p>
            <a:pPr marL="0" indent="0">
              <a:buNone/>
            </a:pPr>
            <a:r>
              <a:rPr lang="en-US" dirty="0" smtClean="0"/>
              <a:t>[[</a:t>
            </a:r>
            <a:r>
              <a:rPr lang="en-US" dirty="0"/>
              <a:t>3 2 4]</a:t>
            </a:r>
          </a:p>
          <a:p>
            <a:pPr marL="0" indent="0">
              <a:buNone/>
            </a:pPr>
            <a:r>
              <a:rPr lang="en-US" dirty="0"/>
              <a:t> [3 3 2]</a:t>
            </a:r>
          </a:p>
          <a:p>
            <a:pPr marL="0" indent="0">
              <a:buNone/>
            </a:pPr>
            <a:r>
              <a:rPr lang="en-US" dirty="0"/>
              <a:t> [4 5 2]]</a:t>
            </a:r>
          </a:p>
        </p:txBody>
      </p:sp>
    </p:spTree>
    <p:extLst>
      <p:ext uri="{BB962C8B-B14F-4D97-AF65-F5344CB8AC3E}">
        <p14:creationId xmlns:p14="http://schemas.microsoft.com/office/powerpoint/2010/main" val="19324702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NumPy</a:t>
            </a:r>
            <a:r>
              <a:rPr lang="en-US" dirty="0"/>
              <a:t> − Data Types</a:t>
            </a:r>
          </a:p>
        </p:txBody>
      </p:sp>
      <p:sp>
        <p:nvSpPr>
          <p:cNvPr id="3" name="Content Placeholder 2"/>
          <p:cNvSpPr>
            <a:spLocks noGrp="1"/>
          </p:cNvSpPr>
          <p:nvPr>
            <p:ph sz="quarter" idx="1"/>
          </p:nvPr>
        </p:nvSpPr>
        <p:spPr/>
        <p:txBody>
          <a:bodyPr/>
          <a:lstStyle/>
          <a:p>
            <a:pPr marL="0" indent="0">
              <a:buNone/>
            </a:pPr>
            <a:r>
              <a:rPr lang="en-US" sz="3200" b="1" dirty="0">
                <a:solidFill>
                  <a:srgbClr val="0000FF"/>
                </a:solidFill>
                <a:highlight>
                  <a:srgbClr val="FFFFFF"/>
                </a:highlight>
              </a:rPr>
              <a:t>import</a:t>
            </a:r>
            <a:r>
              <a:rPr lang="en-US" sz="3200" dirty="0">
                <a:solidFill>
                  <a:srgbClr val="000000"/>
                </a:solidFill>
                <a:highlight>
                  <a:srgbClr val="FFFFFF"/>
                </a:highlight>
              </a:rPr>
              <a:t> </a:t>
            </a:r>
            <a:r>
              <a:rPr lang="en-US" sz="3200" dirty="0" err="1">
                <a:solidFill>
                  <a:srgbClr val="000000"/>
                </a:solidFill>
                <a:highlight>
                  <a:srgbClr val="FFFFFF"/>
                </a:highlight>
              </a:rPr>
              <a:t>numpy</a:t>
            </a:r>
            <a:r>
              <a:rPr lang="en-US" sz="3200" dirty="0">
                <a:solidFill>
                  <a:srgbClr val="000000"/>
                </a:solidFill>
                <a:highlight>
                  <a:srgbClr val="FFFFFF"/>
                </a:highlight>
              </a:rPr>
              <a:t> </a:t>
            </a:r>
            <a:r>
              <a:rPr lang="en-US" sz="3200" b="1" dirty="0">
                <a:solidFill>
                  <a:srgbClr val="0000FF"/>
                </a:solidFill>
                <a:highlight>
                  <a:srgbClr val="FFFFFF"/>
                </a:highlight>
              </a:rPr>
              <a:t>as</a:t>
            </a:r>
            <a:r>
              <a:rPr lang="en-US" sz="3200" dirty="0">
                <a:solidFill>
                  <a:srgbClr val="000000"/>
                </a:solidFill>
                <a:highlight>
                  <a:srgbClr val="FFFFFF"/>
                </a:highlight>
              </a:rPr>
              <a:t> np</a:t>
            </a:r>
          </a:p>
          <a:p>
            <a:pPr marL="0" indent="0">
              <a:buNone/>
            </a:pPr>
            <a:r>
              <a:rPr lang="en-US" sz="3200" dirty="0">
                <a:solidFill>
                  <a:srgbClr val="000000"/>
                </a:solidFill>
                <a:highlight>
                  <a:srgbClr val="FFFFFF"/>
                </a:highlight>
              </a:rPr>
              <a:t>a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array</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dtype</a:t>
            </a:r>
            <a:r>
              <a:rPr lang="en-US" sz="3200" b="1" dirty="0">
                <a:solidFill>
                  <a:srgbClr val="000080"/>
                </a:solidFill>
                <a:highlight>
                  <a:srgbClr val="FFFFFF"/>
                </a:highlight>
              </a:rPr>
              <a:t>=</a:t>
            </a:r>
            <a:r>
              <a:rPr lang="en-US" sz="3200" dirty="0">
                <a:solidFill>
                  <a:srgbClr val="000000"/>
                </a:solidFill>
                <a:highlight>
                  <a:srgbClr val="FFFFFF"/>
                </a:highlight>
              </a:rPr>
              <a:t>complex</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smtClean="0">
                <a:solidFill>
                  <a:srgbClr val="000080"/>
                </a:solidFill>
                <a:highlight>
                  <a:srgbClr val="FFFFFF"/>
                </a:highlight>
              </a:rPr>
              <a:t>)</a:t>
            </a:r>
          </a:p>
          <a:p>
            <a:pPr marL="0" indent="0">
              <a:buNone/>
            </a:pPr>
            <a:r>
              <a:rPr lang="pl-PL" dirty="0"/>
              <a:t>[ 1.+0.j  2.+0.j  3.+0.j]</a:t>
            </a:r>
            <a:endParaRPr lang="en-US" dirty="0"/>
          </a:p>
        </p:txBody>
      </p:sp>
    </p:spTree>
    <p:extLst>
      <p:ext uri="{BB962C8B-B14F-4D97-AF65-F5344CB8AC3E}">
        <p14:creationId xmlns:p14="http://schemas.microsoft.com/office/powerpoint/2010/main" val="30872331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97791" y="0"/>
            <a:ext cx="11196418" cy="6858000"/>
          </a:xfrm>
          <a:prstGeom prst="rect">
            <a:avLst/>
          </a:prstGeom>
        </p:spPr>
      </p:pic>
    </p:spTree>
    <p:extLst>
      <p:ext uri="{BB962C8B-B14F-4D97-AF65-F5344CB8AC3E}">
        <p14:creationId xmlns:p14="http://schemas.microsoft.com/office/powerpoint/2010/main" val="301783775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58999"/>
            <a:ext cx="12192000" cy="6099001"/>
          </a:xfrm>
          <a:prstGeom prst="rect">
            <a:avLst/>
          </a:prstGeom>
        </p:spPr>
      </p:pic>
      <p:pic>
        <p:nvPicPr>
          <p:cNvPr id="3" name="Picture 2"/>
          <p:cNvPicPr>
            <a:picLocks noChangeAspect="1"/>
          </p:cNvPicPr>
          <p:nvPr/>
        </p:nvPicPr>
        <p:blipFill>
          <a:blip r:embed="rId3"/>
          <a:stretch>
            <a:fillRect/>
          </a:stretch>
        </p:blipFill>
        <p:spPr>
          <a:xfrm>
            <a:off x="92690" y="0"/>
            <a:ext cx="12099310" cy="753628"/>
          </a:xfrm>
          <a:prstGeom prst="rect">
            <a:avLst/>
          </a:prstGeom>
        </p:spPr>
      </p:pic>
    </p:spTree>
    <p:extLst>
      <p:ext uri="{BB962C8B-B14F-4D97-AF65-F5344CB8AC3E}">
        <p14:creationId xmlns:p14="http://schemas.microsoft.com/office/powerpoint/2010/main" val="170321133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Specific Datatypes</a:t>
            </a:r>
            <a:endParaRPr lang="en-US" dirty="0"/>
          </a:p>
        </p:txBody>
      </p:sp>
      <p:sp>
        <p:nvSpPr>
          <p:cNvPr id="3" name="Content Placeholder 2"/>
          <p:cNvSpPr>
            <a:spLocks noGrp="1"/>
          </p:cNvSpPr>
          <p:nvPr>
            <p:ph sz="quarter" idx="1"/>
          </p:nvPr>
        </p:nvSpPr>
        <p:spPr>
          <a:xfrm>
            <a:off x="512466" y="1529862"/>
            <a:ext cx="11508712" cy="5041760"/>
          </a:xfrm>
        </p:spPr>
        <p:txBody>
          <a:bodyPr>
            <a:normAutofit lnSpcReduction="10000"/>
          </a:bodyPr>
          <a:lstStyle/>
          <a:p>
            <a:pPr marL="0" indent="0">
              <a:buNone/>
            </a:pPr>
            <a:r>
              <a:rPr lang="en-US" sz="3200" b="1" dirty="0">
                <a:solidFill>
                  <a:srgbClr val="0000FF"/>
                </a:solidFill>
                <a:highlight>
                  <a:srgbClr val="FFFFFF"/>
                </a:highlight>
              </a:rPr>
              <a:t>import</a:t>
            </a:r>
            <a:r>
              <a:rPr lang="en-US" sz="3200" dirty="0">
                <a:solidFill>
                  <a:srgbClr val="000000"/>
                </a:solidFill>
                <a:highlight>
                  <a:srgbClr val="FFFFFF"/>
                </a:highlight>
              </a:rPr>
              <a:t> </a:t>
            </a:r>
            <a:r>
              <a:rPr lang="en-US" sz="3200" dirty="0" err="1">
                <a:solidFill>
                  <a:srgbClr val="000000"/>
                </a:solidFill>
                <a:highlight>
                  <a:srgbClr val="FFFFFF"/>
                </a:highlight>
              </a:rPr>
              <a:t>numpy</a:t>
            </a:r>
            <a:r>
              <a:rPr lang="en-US" sz="3200" dirty="0">
                <a:solidFill>
                  <a:srgbClr val="000000"/>
                </a:solidFill>
                <a:highlight>
                  <a:srgbClr val="FFFFFF"/>
                </a:highlight>
              </a:rPr>
              <a:t> </a:t>
            </a:r>
            <a:r>
              <a:rPr lang="en-US" sz="3200" b="1" dirty="0">
                <a:solidFill>
                  <a:srgbClr val="0000FF"/>
                </a:solidFill>
                <a:highlight>
                  <a:srgbClr val="FFFFFF"/>
                </a:highlight>
              </a:rPr>
              <a:t>as</a:t>
            </a:r>
            <a:r>
              <a:rPr lang="en-US" sz="3200" dirty="0">
                <a:solidFill>
                  <a:srgbClr val="000000"/>
                </a:solidFill>
                <a:highlight>
                  <a:srgbClr val="FFFFFF"/>
                </a:highlight>
              </a:rPr>
              <a:t> np</a:t>
            </a:r>
          </a:p>
          <a:p>
            <a:pPr marL="0" indent="0">
              <a:buNone/>
            </a:pPr>
            <a:r>
              <a:rPr lang="en-US" sz="3200" dirty="0" err="1">
                <a:solidFill>
                  <a:srgbClr val="000000"/>
                </a:solidFill>
                <a:highlight>
                  <a:srgbClr val="FFFFFF"/>
                </a:highlight>
              </a:rPr>
              <a:t>dt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dtype</a:t>
            </a:r>
            <a:r>
              <a:rPr lang="en-US" sz="3200" b="1" dirty="0">
                <a:solidFill>
                  <a:srgbClr val="000080"/>
                </a:solidFill>
                <a:highlight>
                  <a:srgbClr val="FFFFFF"/>
                </a:highlight>
              </a:rPr>
              <a:t>(</a:t>
            </a:r>
            <a:r>
              <a:rPr lang="en-US" sz="3200" dirty="0">
                <a:solidFill>
                  <a:srgbClr val="000000"/>
                </a:solidFill>
                <a:highlight>
                  <a:srgbClr val="FFFFFF"/>
                </a:highlight>
              </a:rPr>
              <a:t>np</a:t>
            </a:r>
            <a:r>
              <a:rPr lang="en-US" sz="3200" b="1" dirty="0">
                <a:solidFill>
                  <a:srgbClr val="000080"/>
                </a:solidFill>
                <a:highlight>
                  <a:srgbClr val="FFFFFF"/>
                </a:highlight>
              </a:rPr>
              <a:t>.</a:t>
            </a:r>
            <a:r>
              <a:rPr lang="en-US" sz="3200" dirty="0">
                <a:solidFill>
                  <a:srgbClr val="000000"/>
                </a:solidFill>
                <a:highlight>
                  <a:srgbClr val="FFFFFF"/>
                </a:highlight>
              </a:rPr>
              <a:t>int32</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dt</a:t>
            </a:r>
            <a:r>
              <a:rPr lang="en-US" sz="3200" b="1" dirty="0" smtClean="0">
                <a:solidFill>
                  <a:srgbClr val="000080"/>
                </a:solidFill>
                <a:highlight>
                  <a:srgbClr val="FFFFFF"/>
                </a:highlight>
              </a:rPr>
              <a:t>)</a:t>
            </a:r>
          </a:p>
          <a:p>
            <a:pPr marL="0" indent="0">
              <a:buNone/>
            </a:pPr>
            <a:r>
              <a:rPr lang="en-US" sz="3200" dirty="0">
                <a:solidFill>
                  <a:srgbClr val="000000"/>
                </a:solidFill>
                <a:highlight>
                  <a:srgbClr val="FFFFFF"/>
                </a:highlight>
              </a:rPr>
              <a:t>int32</a:t>
            </a:r>
          </a:p>
          <a:p>
            <a:pPr marL="0" indent="0">
              <a:buNone/>
            </a:pPr>
            <a:r>
              <a:rPr lang="en-US" sz="3200" dirty="0">
                <a:solidFill>
                  <a:srgbClr val="008000"/>
                </a:solidFill>
                <a:highlight>
                  <a:srgbClr val="FFFFFF"/>
                </a:highlight>
              </a:rPr>
              <a:t>#int8, int16, int32, int64 can be replaced by equivalent string 'i1','i2','i4</a:t>
            </a:r>
            <a:r>
              <a:rPr lang="en-US" sz="3200" dirty="0" smtClean="0">
                <a:solidFill>
                  <a:srgbClr val="008000"/>
                </a:solidFill>
                <a:highlight>
                  <a:srgbClr val="FFFFFF"/>
                </a:highlight>
              </a:rPr>
              <a:t>',i‘8’ </a:t>
            </a:r>
            <a:r>
              <a:rPr lang="en-US" sz="3200" dirty="0">
                <a:solidFill>
                  <a:srgbClr val="008000"/>
                </a:solidFill>
                <a:highlight>
                  <a:srgbClr val="FFFFFF"/>
                </a:highlight>
              </a:rPr>
              <a:t>etc.</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dt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dtype</a:t>
            </a:r>
            <a:r>
              <a:rPr lang="en-US" sz="3200" b="1" dirty="0">
                <a:solidFill>
                  <a:srgbClr val="000080"/>
                </a:solidFill>
                <a:highlight>
                  <a:srgbClr val="FFFFFF"/>
                </a:highlight>
              </a:rPr>
              <a:t>(</a:t>
            </a:r>
            <a:r>
              <a:rPr lang="en-US" sz="3200" dirty="0">
                <a:solidFill>
                  <a:srgbClr val="808080"/>
                </a:solidFill>
                <a:highlight>
                  <a:srgbClr val="FFFFFF"/>
                </a:highlight>
              </a:rPr>
              <a:t>'i4'</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dt</a:t>
            </a:r>
            <a:r>
              <a:rPr lang="en-US" sz="3200" b="1" dirty="0" smtClean="0">
                <a:solidFill>
                  <a:srgbClr val="000080"/>
                </a:solidFill>
                <a:highlight>
                  <a:srgbClr val="FFFFFF"/>
                </a:highlight>
              </a:rPr>
              <a:t>)</a:t>
            </a:r>
          </a:p>
          <a:p>
            <a:pPr marL="0" indent="0">
              <a:buNone/>
            </a:pPr>
            <a:r>
              <a:rPr lang="en-US" dirty="0"/>
              <a:t>int32</a:t>
            </a:r>
          </a:p>
        </p:txBody>
      </p:sp>
    </p:spTree>
    <p:extLst>
      <p:ext uri="{BB962C8B-B14F-4D97-AF65-F5344CB8AC3E}">
        <p14:creationId xmlns:p14="http://schemas.microsoft.com/office/powerpoint/2010/main" val="109124513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Structured Datatype</a:t>
            </a:r>
            <a:endParaRPr lang="en-US" dirty="0"/>
          </a:p>
        </p:txBody>
      </p:sp>
      <p:sp>
        <p:nvSpPr>
          <p:cNvPr id="3" name="Content Placeholder 2"/>
          <p:cNvSpPr>
            <a:spLocks noGrp="1"/>
          </p:cNvSpPr>
          <p:nvPr>
            <p:ph sz="quarter" idx="1"/>
          </p:nvPr>
        </p:nvSpPr>
        <p:spPr/>
        <p:txBody>
          <a:bodyPr/>
          <a:lstStyle/>
          <a:p>
            <a:pPr marL="0" indent="0">
              <a:buNone/>
            </a:pPr>
            <a:r>
              <a:rPr lang="en-US" sz="3200" b="1" dirty="0">
                <a:solidFill>
                  <a:srgbClr val="0000FF"/>
                </a:solidFill>
                <a:highlight>
                  <a:srgbClr val="FFFFFF"/>
                </a:highlight>
              </a:rPr>
              <a:t>import</a:t>
            </a:r>
            <a:r>
              <a:rPr lang="en-US" sz="3200" dirty="0">
                <a:solidFill>
                  <a:srgbClr val="000000"/>
                </a:solidFill>
                <a:highlight>
                  <a:srgbClr val="FFFFFF"/>
                </a:highlight>
              </a:rPr>
              <a:t> </a:t>
            </a:r>
            <a:r>
              <a:rPr lang="en-US" sz="3200" dirty="0" err="1">
                <a:solidFill>
                  <a:srgbClr val="000000"/>
                </a:solidFill>
                <a:highlight>
                  <a:srgbClr val="FFFFFF"/>
                </a:highlight>
              </a:rPr>
              <a:t>numpy</a:t>
            </a:r>
            <a:r>
              <a:rPr lang="en-US" sz="3200" dirty="0">
                <a:solidFill>
                  <a:srgbClr val="000000"/>
                </a:solidFill>
                <a:highlight>
                  <a:srgbClr val="FFFFFF"/>
                </a:highlight>
              </a:rPr>
              <a:t> </a:t>
            </a:r>
            <a:r>
              <a:rPr lang="en-US" sz="3200" b="1" dirty="0">
                <a:solidFill>
                  <a:srgbClr val="0000FF"/>
                </a:solidFill>
                <a:highlight>
                  <a:srgbClr val="FFFFFF"/>
                </a:highlight>
              </a:rPr>
              <a:t>as</a:t>
            </a:r>
            <a:r>
              <a:rPr lang="en-US" sz="3200" dirty="0">
                <a:solidFill>
                  <a:srgbClr val="000000"/>
                </a:solidFill>
                <a:highlight>
                  <a:srgbClr val="FFFFFF"/>
                </a:highlight>
              </a:rPr>
              <a:t> np</a:t>
            </a:r>
          </a:p>
          <a:p>
            <a:pPr marL="0" indent="0">
              <a:buNone/>
            </a:pPr>
            <a:r>
              <a:rPr lang="en-US" sz="3200" dirty="0" err="1">
                <a:solidFill>
                  <a:srgbClr val="000000"/>
                </a:solidFill>
                <a:highlight>
                  <a:srgbClr val="FFFFFF"/>
                </a:highlight>
              </a:rPr>
              <a:t>dt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dtype</a:t>
            </a:r>
            <a:r>
              <a:rPr lang="en-US" sz="3200" b="1" dirty="0">
                <a:solidFill>
                  <a:srgbClr val="000080"/>
                </a:solidFill>
                <a:highlight>
                  <a:srgbClr val="FFFFFF"/>
                </a:highlight>
              </a:rPr>
              <a:t>([(</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np</a:t>
            </a:r>
            <a:r>
              <a:rPr lang="en-US" sz="3200" b="1" dirty="0">
                <a:solidFill>
                  <a:srgbClr val="000080"/>
                </a:solidFill>
                <a:highlight>
                  <a:srgbClr val="FFFFFF"/>
                </a:highlight>
              </a:rPr>
              <a:t>.</a:t>
            </a:r>
            <a:r>
              <a:rPr lang="en-US" sz="3200" dirty="0">
                <a:solidFill>
                  <a:srgbClr val="000000"/>
                </a:solidFill>
                <a:highlight>
                  <a:srgbClr val="FFFFFF"/>
                </a:highlight>
              </a:rPr>
              <a:t>int8</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dt</a:t>
            </a:r>
            <a:r>
              <a:rPr lang="en-US" sz="3200" b="1" dirty="0" smtClean="0">
                <a:solidFill>
                  <a:srgbClr val="000080"/>
                </a:solidFill>
                <a:highlight>
                  <a:srgbClr val="FFFFFF"/>
                </a:highlight>
              </a:rPr>
              <a:t>)</a:t>
            </a:r>
          </a:p>
          <a:p>
            <a:pPr marL="0" indent="0">
              <a:buNone/>
            </a:pPr>
            <a:r>
              <a:rPr lang="en-US" dirty="0"/>
              <a:t>[('age', 'i1')]</a:t>
            </a:r>
          </a:p>
        </p:txBody>
      </p:sp>
    </p:spTree>
    <p:extLst>
      <p:ext uri="{BB962C8B-B14F-4D97-AF65-F5344CB8AC3E}">
        <p14:creationId xmlns:p14="http://schemas.microsoft.com/office/powerpoint/2010/main" val="3667633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sz="3200" b="1" dirty="0">
                <a:solidFill>
                  <a:srgbClr val="0000FF"/>
                </a:solidFill>
                <a:highlight>
                  <a:srgbClr val="FFFFFF"/>
                </a:highlight>
              </a:rPr>
              <a:t>import</a:t>
            </a:r>
            <a:r>
              <a:rPr lang="en-US" sz="3200" dirty="0">
                <a:solidFill>
                  <a:srgbClr val="000000"/>
                </a:solidFill>
                <a:highlight>
                  <a:srgbClr val="FFFFFF"/>
                </a:highlight>
              </a:rPr>
              <a:t> </a:t>
            </a:r>
            <a:r>
              <a:rPr lang="en-US" sz="3200" dirty="0" err="1">
                <a:solidFill>
                  <a:srgbClr val="000000"/>
                </a:solidFill>
                <a:highlight>
                  <a:srgbClr val="FFFFFF"/>
                </a:highlight>
              </a:rPr>
              <a:t>numpy</a:t>
            </a:r>
            <a:r>
              <a:rPr lang="en-US" sz="3200" dirty="0">
                <a:solidFill>
                  <a:srgbClr val="000000"/>
                </a:solidFill>
                <a:highlight>
                  <a:srgbClr val="FFFFFF"/>
                </a:highlight>
              </a:rPr>
              <a:t> </a:t>
            </a:r>
            <a:r>
              <a:rPr lang="en-US" sz="3200" b="1" dirty="0">
                <a:solidFill>
                  <a:srgbClr val="0000FF"/>
                </a:solidFill>
                <a:highlight>
                  <a:srgbClr val="FFFFFF"/>
                </a:highlight>
              </a:rPr>
              <a:t>as</a:t>
            </a:r>
            <a:r>
              <a:rPr lang="en-US" sz="3200" dirty="0">
                <a:solidFill>
                  <a:srgbClr val="000000"/>
                </a:solidFill>
                <a:highlight>
                  <a:srgbClr val="FFFFFF"/>
                </a:highlight>
              </a:rPr>
              <a:t> np</a:t>
            </a:r>
          </a:p>
          <a:p>
            <a:pPr marL="0" indent="0">
              <a:buNone/>
            </a:pPr>
            <a:r>
              <a:rPr lang="en-US" sz="3200" dirty="0" err="1">
                <a:solidFill>
                  <a:srgbClr val="000000"/>
                </a:solidFill>
                <a:highlight>
                  <a:srgbClr val="FFFFFF"/>
                </a:highlight>
              </a:rPr>
              <a:t>dt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dtype</a:t>
            </a:r>
            <a:r>
              <a:rPr lang="en-US" sz="3200" b="1" dirty="0">
                <a:solidFill>
                  <a:srgbClr val="000080"/>
                </a:solidFill>
                <a:highlight>
                  <a:srgbClr val="FFFFFF"/>
                </a:highlight>
              </a:rPr>
              <a:t>([(</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np</a:t>
            </a:r>
            <a:r>
              <a:rPr lang="en-US" sz="3200" b="1" dirty="0">
                <a:solidFill>
                  <a:srgbClr val="000080"/>
                </a:solidFill>
                <a:highlight>
                  <a:srgbClr val="FFFFFF"/>
                </a:highlight>
              </a:rPr>
              <a:t>.</a:t>
            </a:r>
            <a:r>
              <a:rPr lang="en-US" sz="3200" dirty="0">
                <a:solidFill>
                  <a:srgbClr val="000000"/>
                </a:solidFill>
                <a:highlight>
                  <a:srgbClr val="FFFFFF"/>
                </a:highlight>
              </a:rPr>
              <a:t>int8</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a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array</a:t>
            </a:r>
            <a:r>
              <a:rPr lang="en-US" sz="3200" b="1" dirty="0">
                <a:solidFill>
                  <a:srgbClr val="000080"/>
                </a:solidFill>
                <a:highlight>
                  <a:srgbClr val="FFFFFF"/>
                </a:highlight>
              </a:rPr>
              <a:t>([(</a:t>
            </a:r>
            <a:r>
              <a:rPr lang="en-US" sz="3200" dirty="0" smtClean="0">
                <a:solidFill>
                  <a:srgbClr val="FF0000"/>
                </a:solidFill>
                <a:highlight>
                  <a:srgbClr val="FFFFFF"/>
                </a:highlight>
              </a:rPr>
              <a:t>10</a:t>
            </a:r>
            <a:r>
              <a:rPr lang="en-US" sz="3200" b="1" dirty="0" smtClean="0">
                <a:solidFill>
                  <a:srgbClr val="000080"/>
                </a:solidFill>
                <a:highlight>
                  <a:srgbClr val="FFFFFF"/>
                </a:highlight>
              </a:rPr>
              <a:t>,),(</a:t>
            </a:r>
            <a:r>
              <a:rPr lang="en-US" sz="3200" dirty="0">
                <a:solidFill>
                  <a:srgbClr val="FF0000"/>
                </a:solidFill>
                <a:highlight>
                  <a:srgbClr val="FFFFFF"/>
                </a:highlight>
              </a:rPr>
              <a:t>20</a:t>
            </a:r>
            <a:r>
              <a:rPr lang="en-US" sz="3200" b="1" dirty="0">
                <a:solidFill>
                  <a:srgbClr val="000080"/>
                </a:solidFill>
                <a:highlight>
                  <a:srgbClr val="FFFFFF"/>
                </a:highlight>
              </a:rPr>
              <a:t>,),(</a:t>
            </a:r>
            <a:r>
              <a:rPr lang="en-US" sz="3200" dirty="0">
                <a:solidFill>
                  <a:srgbClr val="FF0000"/>
                </a:solidFill>
                <a:highlight>
                  <a:srgbClr val="FFFFFF"/>
                </a:highlight>
              </a:rPr>
              <a:t>30</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dtype</a:t>
            </a:r>
            <a:r>
              <a:rPr lang="en-US" sz="3200" b="1" dirty="0">
                <a:solidFill>
                  <a:srgbClr val="000080"/>
                </a:solidFill>
                <a:highlight>
                  <a:srgbClr val="FFFFFF"/>
                </a:highlight>
              </a:rPr>
              <a:t>=</a:t>
            </a:r>
            <a:r>
              <a:rPr lang="en-US" sz="3200" dirty="0" err="1">
                <a:solidFill>
                  <a:srgbClr val="000000"/>
                </a:solidFill>
                <a:highlight>
                  <a:srgbClr val="FFFFFF"/>
                </a:highlight>
              </a:rPr>
              <a:t>dt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r>
              <a:rPr lang="en-US" sz="3200" dirty="0">
                <a:solidFill>
                  <a:srgbClr val="808080"/>
                </a:solidFill>
                <a:highlight>
                  <a:srgbClr val="FFFFFF"/>
                </a:highlight>
              </a:rPr>
              <a:t>'age</a:t>
            </a:r>
            <a:r>
              <a:rPr lang="en-US" sz="3200" dirty="0" smtClean="0">
                <a:solidFill>
                  <a:srgbClr val="808080"/>
                </a:solidFill>
                <a:highlight>
                  <a:srgbClr val="FFFFFF"/>
                </a:highlight>
              </a:rPr>
              <a:t>'</a:t>
            </a:r>
            <a:r>
              <a:rPr lang="en-US" sz="3200" b="1" dirty="0" smtClean="0">
                <a:solidFill>
                  <a:srgbClr val="000080"/>
                </a:solidFill>
                <a:highlight>
                  <a:srgbClr val="FFFFFF"/>
                </a:highlight>
              </a:rPr>
              <a:t>])</a:t>
            </a:r>
          </a:p>
          <a:p>
            <a:pPr marL="0" indent="0">
              <a:buNone/>
            </a:pPr>
            <a:r>
              <a:rPr lang="en-US" dirty="0"/>
              <a:t>[10 20 30]</a:t>
            </a:r>
          </a:p>
        </p:txBody>
      </p:sp>
    </p:spTree>
    <p:extLst>
      <p:ext uri="{BB962C8B-B14F-4D97-AF65-F5344CB8AC3E}">
        <p14:creationId xmlns:p14="http://schemas.microsoft.com/office/powerpoint/2010/main" val="213775568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arange</a:t>
            </a:r>
            <a:r>
              <a:rPr lang="en-US" sz="3200" b="1" dirty="0">
                <a:solidFill>
                  <a:srgbClr val="000080"/>
                </a:solidFill>
                <a:highlight>
                  <a:srgbClr val="FFFFFF"/>
                </a:highlight>
              </a:rPr>
              <a:t>(</a:t>
            </a:r>
            <a:r>
              <a:rPr lang="en-US" sz="3200" dirty="0">
                <a:solidFill>
                  <a:srgbClr val="FF0000"/>
                </a:solidFill>
                <a:highlight>
                  <a:srgbClr val="FFFFFF"/>
                </a:highlight>
              </a:rPr>
              <a:t>5</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dirty="0" smtClean="0"/>
              <a:t>[</a:t>
            </a:r>
            <a:r>
              <a:rPr lang="en-US" dirty="0"/>
              <a:t>0 1 2 3 4</a:t>
            </a:r>
            <a:r>
              <a:rPr lang="en-US" dirty="0" smtClean="0"/>
              <a:t>]</a:t>
            </a:r>
          </a:p>
          <a:p>
            <a:pPr marL="0" indent="0">
              <a:buNone/>
            </a:pPr>
            <a:endParaRPr lang="en-US" dirty="0"/>
          </a:p>
          <a:p>
            <a:pPr marL="0" indent="0">
              <a:buNone/>
            </a:pPr>
            <a:r>
              <a:rPr lang="en-US" sz="2800" b="1" dirty="0">
                <a:solidFill>
                  <a:srgbClr val="0000FF"/>
                </a:solidFill>
                <a:highlight>
                  <a:srgbClr val="FFFFFF"/>
                </a:highlight>
              </a:rPr>
              <a:t>print</a:t>
            </a:r>
            <a:r>
              <a:rPr lang="en-US" sz="2800" b="1" dirty="0">
                <a:solidFill>
                  <a:srgbClr val="000080"/>
                </a:solidFill>
                <a:highlight>
                  <a:srgbClr val="FFFFFF"/>
                </a:highlight>
              </a:rPr>
              <a:t>(</a:t>
            </a:r>
            <a:r>
              <a:rPr lang="en-US" sz="2800" dirty="0" err="1">
                <a:solidFill>
                  <a:srgbClr val="000000"/>
                </a:solidFill>
                <a:highlight>
                  <a:srgbClr val="FFFFFF"/>
                </a:highlight>
              </a:rPr>
              <a:t>np</a:t>
            </a:r>
            <a:r>
              <a:rPr lang="en-US" sz="2800" b="1" dirty="0" err="1">
                <a:solidFill>
                  <a:srgbClr val="000080"/>
                </a:solidFill>
                <a:highlight>
                  <a:srgbClr val="FFFFFF"/>
                </a:highlight>
              </a:rPr>
              <a:t>.</a:t>
            </a:r>
            <a:r>
              <a:rPr lang="en-US" sz="2800" dirty="0" err="1">
                <a:solidFill>
                  <a:srgbClr val="000000"/>
                </a:solidFill>
                <a:highlight>
                  <a:srgbClr val="FFFFFF"/>
                </a:highlight>
              </a:rPr>
              <a:t>arange</a:t>
            </a:r>
            <a:r>
              <a:rPr lang="en-US" sz="2800" b="1" dirty="0">
                <a:solidFill>
                  <a:srgbClr val="000080"/>
                </a:solidFill>
                <a:highlight>
                  <a:srgbClr val="FFFFFF"/>
                </a:highlight>
              </a:rPr>
              <a:t>(</a:t>
            </a:r>
            <a:r>
              <a:rPr lang="en-US" sz="2800" dirty="0">
                <a:solidFill>
                  <a:srgbClr val="FF0000"/>
                </a:solidFill>
                <a:highlight>
                  <a:srgbClr val="FFFFFF"/>
                </a:highlight>
              </a:rPr>
              <a:t>3</a:t>
            </a:r>
            <a:r>
              <a:rPr lang="en-US" sz="2800" b="1" dirty="0">
                <a:solidFill>
                  <a:srgbClr val="000080"/>
                </a:solidFill>
                <a:highlight>
                  <a:srgbClr val="FFFFFF"/>
                </a:highlight>
              </a:rPr>
              <a:t>,</a:t>
            </a:r>
            <a:r>
              <a:rPr lang="en-US" sz="2800" dirty="0">
                <a:solidFill>
                  <a:srgbClr val="FF0000"/>
                </a:solidFill>
                <a:highlight>
                  <a:srgbClr val="FFFFFF"/>
                </a:highlight>
              </a:rPr>
              <a:t>7</a:t>
            </a:r>
            <a:r>
              <a:rPr lang="en-US" sz="2800" b="1" dirty="0">
                <a:solidFill>
                  <a:srgbClr val="000080"/>
                </a:solidFill>
                <a:highlight>
                  <a:srgbClr val="FFFFFF"/>
                </a:highlight>
              </a:rPr>
              <a:t>,</a:t>
            </a:r>
            <a:r>
              <a:rPr lang="en-US" sz="2800" dirty="0">
                <a:solidFill>
                  <a:srgbClr val="FF0000"/>
                </a:solidFill>
                <a:highlight>
                  <a:srgbClr val="FFFFFF"/>
                </a:highlight>
              </a:rPr>
              <a:t>2</a:t>
            </a:r>
            <a:r>
              <a:rPr lang="en-US" sz="2800" b="1" dirty="0">
                <a:solidFill>
                  <a:srgbClr val="000080"/>
                </a:solidFill>
                <a:highlight>
                  <a:srgbClr val="FFFFFF"/>
                </a:highlight>
              </a:rPr>
              <a:t>))</a:t>
            </a:r>
            <a:endParaRPr lang="en-US" dirty="0"/>
          </a:p>
          <a:p>
            <a:pPr marL="0" indent="0">
              <a:buNone/>
            </a:pPr>
            <a:r>
              <a:rPr lang="en-US" dirty="0" smtClean="0"/>
              <a:t>[</a:t>
            </a:r>
            <a:r>
              <a:rPr lang="en-US" dirty="0"/>
              <a:t>3 5</a:t>
            </a:r>
            <a:r>
              <a:rPr lang="en-US" dirty="0" smtClean="0"/>
              <a:t>]</a:t>
            </a:r>
          </a:p>
          <a:p>
            <a:pPr marL="0" indent="0">
              <a:buNone/>
            </a:pPr>
            <a:r>
              <a:rPr lang="en-US" sz="3200" dirty="0">
                <a:solidFill>
                  <a:srgbClr val="008000"/>
                </a:solidFill>
                <a:highlight>
                  <a:srgbClr val="FFFFFF"/>
                </a:highlight>
              </a:rPr>
              <a:t>#</a:t>
            </a:r>
            <a:r>
              <a:rPr lang="en-US" sz="3200" dirty="0" err="1">
                <a:solidFill>
                  <a:srgbClr val="008000"/>
                </a:solidFill>
                <a:highlight>
                  <a:srgbClr val="FFFFFF"/>
                </a:highlight>
              </a:rPr>
              <a:t>arange</a:t>
            </a:r>
            <a:r>
              <a:rPr lang="en-US" sz="3200" dirty="0">
                <a:solidFill>
                  <a:srgbClr val="008000"/>
                </a:solidFill>
                <a:highlight>
                  <a:srgbClr val="FFFFFF"/>
                </a:highlight>
              </a:rPr>
              <a:t>(</a:t>
            </a:r>
            <a:r>
              <a:rPr lang="en-US" sz="3200" dirty="0" err="1">
                <a:solidFill>
                  <a:srgbClr val="008000"/>
                </a:solidFill>
                <a:highlight>
                  <a:srgbClr val="FFFFFF"/>
                </a:highlight>
              </a:rPr>
              <a:t>start,stop,step</a:t>
            </a:r>
            <a:r>
              <a:rPr lang="en-US" sz="3200" dirty="0">
                <a:solidFill>
                  <a:srgbClr val="008000"/>
                </a:solidFill>
                <a:highlight>
                  <a:srgbClr val="FFFFFF"/>
                </a:highlight>
              </a:rPr>
              <a:t>)</a:t>
            </a:r>
            <a:endParaRPr lang="en-US" dirty="0"/>
          </a:p>
        </p:txBody>
      </p:sp>
    </p:spTree>
    <p:extLst>
      <p:ext uri="{BB962C8B-B14F-4D97-AF65-F5344CB8AC3E}">
        <p14:creationId xmlns:p14="http://schemas.microsoft.com/office/powerpoint/2010/main" val="312178680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ones</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smtClean="0">
                <a:solidFill>
                  <a:srgbClr val="000080"/>
                </a:solidFill>
                <a:highlight>
                  <a:srgbClr val="FFFFFF"/>
                </a:highlight>
              </a:rPr>
              <a:t>))</a:t>
            </a:r>
          </a:p>
          <a:p>
            <a:pPr marL="0" indent="0">
              <a:buNone/>
            </a:pPr>
            <a:r>
              <a:rPr lang="fr-FR" dirty="0" smtClean="0"/>
              <a:t>[ 1.  1.  1.]</a:t>
            </a:r>
          </a:p>
          <a:p>
            <a:pPr marL="0" indent="0">
              <a:buNone/>
            </a:pPr>
            <a:endParaRPr lang="fr-FR" dirty="0"/>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ones</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FF0000"/>
                </a:solidFill>
                <a:highlight>
                  <a:srgbClr val="FFFFFF"/>
                </a:highlight>
              </a:rPr>
              <a:t>4</a:t>
            </a:r>
            <a:r>
              <a:rPr lang="en-US" sz="3200" b="1" dirty="0">
                <a:solidFill>
                  <a:srgbClr val="000080"/>
                </a:solidFill>
                <a:highlight>
                  <a:srgbClr val="FFFFFF"/>
                </a:highlight>
              </a:rPr>
              <a:t>)))</a:t>
            </a:r>
            <a:endParaRPr lang="fr-FR" dirty="0" smtClean="0"/>
          </a:p>
          <a:p>
            <a:pPr marL="0" indent="0">
              <a:buNone/>
            </a:pPr>
            <a:r>
              <a:rPr lang="fr-FR" dirty="0" smtClean="0"/>
              <a:t>[[ 1.  1.  1.  1.]</a:t>
            </a:r>
          </a:p>
          <a:p>
            <a:pPr marL="0" indent="0">
              <a:buNone/>
            </a:pPr>
            <a:r>
              <a:rPr lang="fr-FR" dirty="0" smtClean="0"/>
              <a:t> </a:t>
            </a:r>
            <a:r>
              <a:rPr lang="fr-FR" dirty="0"/>
              <a:t>[ 1.  1.  1.  1.]</a:t>
            </a:r>
          </a:p>
          <a:p>
            <a:pPr marL="0" indent="0">
              <a:buNone/>
            </a:pPr>
            <a:r>
              <a:rPr lang="fr-FR" dirty="0"/>
              <a:t> [ 1.  1.  1.  1</a:t>
            </a:r>
            <a:r>
              <a:rPr lang="fr-FR" dirty="0" smtClean="0"/>
              <a:t>.]]</a:t>
            </a:r>
          </a:p>
          <a:p>
            <a:pPr marL="0" indent="0">
              <a:buNone/>
            </a:pPr>
            <a:endParaRPr lang="fr-FR" dirty="0"/>
          </a:p>
          <a:p>
            <a:pPr marL="0" indent="0">
              <a:buNone/>
            </a:pPr>
            <a:r>
              <a:rPr lang="en-US" sz="3200" dirty="0">
                <a:solidFill>
                  <a:srgbClr val="008000"/>
                </a:solidFill>
                <a:highlight>
                  <a:srgbClr val="FFFFFF"/>
                </a:highlight>
              </a:rPr>
              <a:t>#similarly, we have </a:t>
            </a:r>
            <a:r>
              <a:rPr lang="en-US" sz="3200" dirty="0" err="1">
                <a:solidFill>
                  <a:srgbClr val="008000"/>
                </a:solidFill>
                <a:highlight>
                  <a:srgbClr val="FFFFFF"/>
                </a:highlight>
              </a:rPr>
              <a:t>np.zeros</a:t>
            </a:r>
            <a:r>
              <a:rPr lang="en-US" sz="3200" dirty="0">
                <a:solidFill>
                  <a:srgbClr val="008000"/>
                </a:solidFill>
                <a:highlight>
                  <a:srgbClr val="FFFFFF"/>
                </a:highlight>
              </a:rPr>
              <a:t>()</a:t>
            </a:r>
            <a:endParaRPr lang="en-US" dirty="0"/>
          </a:p>
        </p:txBody>
      </p:sp>
    </p:spTree>
    <p:extLst>
      <p:ext uri="{BB962C8B-B14F-4D97-AF65-F5344CB8AC3E}">
        <p14:creationId xmlns:p14="http://schemas.microsoft.com/office/powerpoint/2010/main" val="970903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190918"/>
            <a:ext cx="12192000" cy="6471139"/>
          </a:xfrm>
          <a:solidFill>
            <a:srgbClr val="DDFFDD"/>
          </a:solidFill>
        </p:spPr>
        <p:txBody>
          <a:bodyPr>
            <a:normAutofit fontScale="70000" lnSpcReduction="20000"/>
          </a:bodyPr>
          <a:lstStyle/>
          <a:p>
            <a:pPr marL="0" marR="95250" indent="0">
              <a:lnSpc>
                <a:spcPct val="107000"/>
              </a:lnSpc>
              <a:spcBef>
                <a:spcPts val="75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a:r>
            <a:br>
              <a:rPr lang="en-US"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br>
            <a:r>
              <a:rPr lang="en-US"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print("First </a:t>
            </a:r>
            <a:r>
              <a:rPr lang="en-US"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argument: {0}, second one: {1}".format(47,11</a:t>
            </a: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4000" b="1" dirty="0">
              <a:latin typeface="Calibri" panose="020F0502020204030204" pitchFamily="34" charset="0"/>
              <a:ea typeface="Calibri" panose="020F0502020204030204" pitchFamily="34" charset="0"/>
              <a:cs typeface="Times New Roman" panose="02020603050405020304" pitchFamily="18" charset="0"/>
            </a:endParaRPr>
          </a:p>
          <a:p>
            <a:pPr marL="0" marR="95250" indent="0">
              <a:lnSpc>
                <a:spcPct val="107000"/>
              </a:lnSpc>
              <a:spcBef>
                <a:spcPts val="75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First </a:t>
            </a:r>
            <a:r>
              <a:rPr lang="en-US"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argument: 47, second one: </a:t>
            </a: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11</a:t>
            </a:r>
            <a:endParaRPr lang="en-US" sz="4000" b="1" dirty="0">
              <a:latin typeface="Calibri" panose="020F0502020204030204" pitchFamily="34" charset="0"/>
              <a:ea typeface="Calibri" panose="020F0502020204030204" pitchFamily="34" charset="0"/>
              <a:cs typeface="Times New Roman" panose="02020603050405020304" pitchFamily="18" charset="0"/>
            </a:endParaRPr>
          </a:p>
          <a:p>
            <a:pPr marL="0" marR="95250" indent="0">
              <a:lnSpc>
                <a:spcPct val="107000"/>
              </a:lnSpc>
              <a:spcBef>
                <a:spcPts val="75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print("Second </a:t>
            </a:r>
            <a:r>
              <a:rPr lang="en-US"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argument: {1}, first one: {0}".format(47,11</a:t>
            </a: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4000" b="1" dirty="0">
              <a:latin typeface="Calibri" panose="020F0502020204030204" pitchFamily="34" charset="0"/>
              <a:ea typeface="Calibri" panose="020F0502020204030204" pitchFamily="34" charset="0"/>
              <a:cs typeface="Times New Roman" panose="02020603050405020304" pitchFamily="18" charset="0"/>
            </a:endParaRPr>
          </a:p>
          <a:p>
            <a:pPr marL="0" marR="95250" indent="0">
              <a:lnSpc>
                <a:spcPct val="107000"/>
              </a:lnSpc>
              <a:spcBef>
                <a:spcPts val="75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Second </a:t>
            </a:r>
            <a:r>
              <a:rPr lang="en-US"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argument: 11, first one: </a:t>
            </a: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47</a:t>
            </a:r>
            <a:endParaRPr lang="en-US" sz="4000" b="1" dirty="0">
              <a:latin typeface="Calibri" panose="020F0502020204030204" pitchFamily="34" charset="0"/>
              <a:ea typeface="Calibri" panose="020F0502020204030204" pitchFamily="34" charset="0"/>
              <a:cs typeface="Times New Roman" panose="02020603050405020304" pitchFamily="18" charset="0"/>
            </a:endParaRPr>
          </a:p>
          <a:p>
            <a:pPr marL="0" marR="95250" indent="0">
              <a:lnSpc>
                <a:spcPct val="107000"/>
              </a:lnSpc>
              <a:spcBef>
                <a:spcPts val="75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print("Second </a:t>
            </a:r>
            <a:r>
              <a:rPr lang="en-US"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argument: {1:3d}, first one: {0:7.2f}".format(47.42,11</a:t>
            </a: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4000" b="1" dirty="0">
              <a:latin typeface="Calibri" panose="020F0502020204030204" pitchFamily="34" charset="0"/>
              <a:ea typeface="Calibri" panose="020F0502020204030204" pitchFamily="34" charset="0"/>
              <a:cs typeface="Times New Roman" panose="02020603050405020304" pitchFamily="18" charset="0"/>
            </a:endParaRPr>
          </a:p>
          <a:p>
            <a:pPr marL="0" marR="95250" indent="0">
              <a:lnSpc>
                <a:spcPct val="107000"/>
              </a:lnSpc>
              <a:spcBef>
                <a:spcPts val="75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Second </a:t>
            </a:r>
            <a:r>
              <a:rPr lang="en-US"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argument:  11, first one:   </a:t>
            </a: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47.42</a:t>
            </a:r>
            <a:endParaRPr lang="en-US" sz="4000" b="1" dirty="0">
              <a:latin typeface="Calibri" panose="020F0502020204030204" pitchFamily="34" charset="0"/>
              <a:ea typeface="Calibri" panose="020F0502020204030204" pitchFamily="34" charset="0"/>
              <a:cs typeface="Times New Roman" panose="02020603050405020304" pitchFamily="18" charset="0"/>
            </a:endParaRPr>
          </a:p>
          <a:p>
            <a:pPr marL="0" marR="95250" indent="0">
              <a:lnSpc>
                <a:spcPct val="107000"/>
              </a:lnSpc>
              <a:spcBef>
                <a:spcPts val="75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print("First </a:t>
            </a:r>
            <a:r>
              <a:rPr lang="en-US"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argument: {}, second one: {}".format(47,11</a:t>
            </a: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4000" b="1" dirty="0">
              <a:latin typeface="Calibri" panose="020F0502020204030204" pitchFamily="34" charset="0"/>
              <a:ea typeface="Calibri" panose="020F0502020204030204" pitchFamily="34" charset="0"/>
              <a:cs typeface="Times New Roman" panose="02020603050405020304" pitchFamily="18" charset="0"/>
            </a:endParaRPr>
          </a:p>
          <a:p>
            <a:pPr marL="0" marR="95250" indent="0">
              <a:lnSpc>
                <a:spcPct val="107000"/>
              </a:lnSpc>
              <a:spcBef>
                <a:spcPts val="75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First </a:t>
            </a:r>
            <a:r>
              <a:rPr lang="en-US"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argument: 47, second one: </a:t>
            </a: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11</a:t>
            </a:r>
            <a:endParaRPr lang="en-US" sz="4000" b="1" dirty="0">
              <a:latin typeface="Calibri" panose="020F0502020204030204" pitchFamily="34" charset="0"/>
              <a:ea typeface="Calibri" panose="020F0502020204030204" pitchFamily="34" charset="0"/>
              <a:cs typeface="Times New Roman" panose="02020603050405020304" pitchFamily="18" charset="0"/>
            </a:endParaRPr>
          </a:p>
          <a:p>
            <a:pPr marL="0" marR="95250" indent="0">
              <a:lnSpc>
                <a:spcPct val="107000"/>
              </a:lnSpc>
              <a:spcBef>
                <a:spcPts val="75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 arguments can be used more than once:</a:t>
            </a:r>
            <a:endParaRPr lang="en-US" sz="4000" b="1" dirty="0">
              <a:latin typeface="Calibri" panose="020F0502020204030204" pitchFamily="34" charset="0"/>
              <a:ea typeface="Calibri" panose="020F0502020204030204" pitchFamily="34" charset="0"/>
              <a:cs typeface="Times New Roman" panose="02020603050405020304" pitchFamily="18" charset="0"/>
            </a:endParaRPr>
          </a:p>
          <a:p>
            <a:pPr marL="0" marR="95250" indent="0">
              <a:lnSpc>
                <a:spcPct val="107000"/>
              </a:lnSpc>
              <a:spcBef>
                <a:spcPts val="75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"various precisions: {0:6.2f} or {0:6.3f}".format(1.4148) </a:t>
            </a:r>
            <a:endParaRPr lang="en-US" sz="4000" b="1" dirty="0">
              <a:latin typeface="Calibri" panose="020F0502020204030204" pitchFamily="34" charset="0"/>
              <a:ea typeface="Calibri" panose="020F0502020204030204" pitchFamily="34" charset="0"/>
              <a:cs typeface="Times New Roman" panose="02020603050405020304" pitchFamily="18" charset="0"/>
            </a:endParaRPr>
          </a:p>
          <a:p>
            <a:pPr marL="0" marR="95250" indent="0">
              <a:lnSpc>
                <a:spcPct val="107000"/>
              </a:lnSpc>
              <a:spcBef>
                <a:spcPts val="75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various </a:t>
            </a:r>
            <a:r>
              <a:rPr lang="en-US" sz="32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precisions:   1.41 or  </a:t>
            </a:r>
            <a:r>
              <a:rPr lang="en-US" sz="32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1.415</a:t>
            </a:r>
            <a:endParaRPr lang="en-US" sz="40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555864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10572" y="350134"/>
            <a:ext cx="10871200" cy="6177988"/>
          </a:xfrm>
        </p:spPr>
        <p:txBody>
          <a:bodyPr>
            <a:normAutofit/>
          </a:bodyPr>
          <a:lstStyle/>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eye</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smtClean="0">
                <a:solidFill>
                  <a:srgbClr val="000080"/>
                </a:solidFill>
                <a:highlight>
                  <a:srgbClr val="FFFFFF"/>
                </a:highlight>
              </a:rPr>
              <a:t>))</a:t>
            </a:r>
          </a:p>
          <a:p>
            <a:pPr marL="0" indent="0">
              <a:buNone/>
            </a:pPr>
            <a:r>
              <a:rPr lang="en-US" dirty="0" smtClean="0"/>
              <a:t>[[ 1.  0.  0.]</a:t>
            </a:r>
          </a:p>
          <a:p>
            <a:pPr marL="0" indent="0">
              <a:buNone/>
            </a:pPr>
            <a:r>
              <a:rPr lang="en-US" dirty="0" smtClean="0"/>
              <a:t> </a:t>
            </a:r>
            <a:r>
              <a:rPr lang="en-US" dirty="0"/>
              <a:t>[ 0.  1.  0.]</a:t>
            </a:r>
          </a:p>
          <a:p>
            <a:pPr marL="0" indent="0">
              <a:buNone/>
            </a:pPr>
            <a:r>
              <a:rPr lang="en-US" dirty="0"/>
              <a:t> [ 0.  0.  1</a:t>
            </a:r>
            <a:r>
              <a:rPr lang="en-US" dirty="0" smtClean="0"/>
              <a:t>.]]</a:t>
            </a:r>
          </a:p>
          <a:p>
            <a:pPr marL="0" indent="0">
              <a:buNone/>
            </a:pPr>
            <a:r>
              <a:rPr lang="en-IN" dirty="0" smtClean="0">
                <a:solidFill>
                  <a:srgbClr val="00B050"/>
                </a:solidFill>
              </a:rPr>
              <a:t>#produces 2D square identity matrix of size 3</a:t>
            </a:r>
          </a:p>
          <a:p>
            <a:pPr marL="0" indent="0">
              <a:buNone/>
            </a:pPr>
            <a:endParaRPr lang="en-IN" dirty="0"/>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eye</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FF0000"/>
                </a:solidFill>
                <a:highlight>
                  <a:srgbClr val="FFFFFF"/>
                </a:highlight>
              </a:rPr>
              <a:t>4</a:t>
            </a:r>
            <a:r>
              <a:rPr lang="en-US" sz="3200" b="1" dirty="0" smtClean="0">
                <a:solidFill>
                  <a:srgbClr val="000080"/>
                </a:solidFill>
                <a:highlight>
                  <a:srgbClr val="FFFFFF"/>
                </a:highlight>
              </a:rPr>
              <a:t>))</a:t>
            </a:r>
          </a:p>
          <a:p>
            <a:pPr marL="0" indent="0">
              <a:buNone/>
            </a:pPr>
            <a:r>
              <a:rPr lang="en-US" dirty="0" smtClean="0"/>
              <a:t>[[ 1.  0.  0.  0.]</a:t>
            </a:r>
          </a:p>
          <a:p>
            <a:pPr marL="0" indent="0">
              <a:buNone/>
            </a:pPr>
            <a:r>
              <a:rPr lang="en-US" dirty="0" smtClean="0"/>
              <a:t> </a:t>
            </a:r>
            <a:r>
              <a:rPr lang="en-US" dirty="0"/>
              <a:t>[ 0.  1.  0.  0.]</a:t>
            </a:r>
          </a:p>
          <a:p>
            <a:pPr marL="0" indent="0">
              <a:buNone/>
            </a:pPr>
            <a:r>
              <a:rPr lang="en-US" dirty="0"/>
              <a:t> [ 0.  0.  1.  0</a:t>
            </a:r>
            <a:r>
              <a:rPr lang="en-US" dirty="0" smtClean="0"/>
              <a:t>.]]</a:t>
            </a:r>
          </a:p>
          <a:p>
            <a:pPr marL="0" indent="0">
              <a:buNone/>
            </a:pPr>
            <a:r>
              <a:rPr lang="en-IN" dirty="0" smtClean="0">
                <a:solidFill>
                  <a:srgbClr val="00B050"/>
                </a:solidFill>
              </a:rPr>
              <a:t>#fills the spare rows/columns with 0</a:t>
            </a:r>
            <a:endParaRPr lang="en-US" dirty="0">
              <a:solidFill>
                <a:srgbClr val="00B050"/>
              </a:solidFill>
            </a:endParaRPr>
          </a:p>
        </p:txBody>
      </p:sp>
    </p:spTree>
    <p:extLst>
      <p:ext uri="{BB962C8B-B14F-4D97-AF65-F5344CB8AC3E}">
        <p14:creationId xmlns:p14="http://schemas.microsoft.com/office/powerpoint/2010/main" val="2762924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816864" y="1600200"/>
            <a:ext cx="10871200" cy="4790440"/>
          </a:xfrm>
        </p:spPr>
        <p:txBody>
          <a:bodyPr>
            <a:normAutofit fontScale="92500" lnSpcReduction="10000"/>
          </a:bodyPr>
          <a:lstStyle/>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linspace</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FF0000"/>
                </a:solidFill>
                <a:highlight>
                  <a:srgbClr val="FFFFFF"/>
                </a:highlight>
              </a:rPr>
              <a:t>7</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smtClean="0">
                <a:solidFill>
                  <a:srgbClr val="000080"/>
                </a:solidFill>
                <a:highlight>
                  <a:srgbClr val="FFFFFF"/>
                </a:highlight>
              </a:rPr>
              <a:t>))</a:t>
            </a:r>
          </a:p>
          <a:p>
            <a:pPr marL="0" indent="0">
              <a:buNone/>
            </a:pPr>
            <a:r>
              <a:rPr lang="en-US" dirty="0" smtClean="0"/>
              <a:t>[ 3.  5.  7.]</a:t>
            </a:r>
          </a:p>
          <a:p>
            <a:pPr marL="0" indent="0">
              <a:buNone/>
            </a:pPr>
            <a:r>
              <a:rPr lang="en-IN" dirty="0" smtClean="0">
                <a:solidFill>
                  <a:srgbClr val="00B050"/>
                </a:solidFill>
              </a:rPr>
              <a:t>#returns evenly spaced numbers in the given range</a:t>
            </a:r>
            <a:r>
              <a:rPr lang="en-IN" dirty="0">
                <a:solidFill>
                  <a:srgbClr val="00B050"/>
                </a:solidFill>
              </a:rPr>
              <a:t>. </a:t>
            </a:r>
            <a:r>
              <a:rPr lang="en-IN" dirty="0" smtClean="0">
                <a:solidFill>
                  <a:srgbClr val="00B050"/>
                </a:solidFill>
              </a:rPr>
              <a:t>#</a:t>
            </a:r>
            <a:r>
              <a:rPr lang="en-IN" dirty="0" err="1" smtClean="0">
                <a:solidFill>
                  <a:srgbClr val="00B050"/>
                </a:solidFill>
              </a:rPr>
              <a:t>np.linspace</a:t>
            </a:r>
            <a:r>
              <a:rPr lang="en-IN" dirty="0" smtClean="0">
                <a:solidFill>
                  <a:srgbClr val="00B050"/>
                </a:solidFill>
              </a:rPr>
              <a:t>(</a:t>
            </a:r>
            <a:r>
              <a:rPr lang="en-IN" dirty="0" err="1" smtClean="0">
                <a:solidFill>
                  <a:srgbClr val="00B050"/>
                </a:solidFill>
              </a:rPr>
              <a:t>start,stop,npoints</a:t>
            </a:r>
            <a:r>
              <a:rPr lang="en-IN" dirty="0" smtClean="0">
                <a:solidFill>
                  <a:srgbClr val="00B050"/>
                </a:solidFill>
              </a:rPr>
              <a:t>)</a:t>
            </a:r>
          </a:p>
          <a:p>
            <a:pPr marL="0" indent="0">
              <a:buNone/>
            </a:pPr>
            <a:endParaRPr lang="en-IN" b="1" dirty="0" smtClean="0"/>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r</a:t>
            </a:r>
            <a:r>
              <a:rPr lang="en-US" sz="3200" dirty="0">
                <a:solidFill>
                  <a:srgbClr val="000000"/>
                </a:solidFill>
                <a:highlight>
                  <a:srgbClr val="FFFFFF"/>
                </a:highlight>
              </a:rPr>
              <a:t>_</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array</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0</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0</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array</a:t>
            </a:r>
            <a:r>
              <a:rPr lang="en-US" sz="3200" b="1" dirty="0">
                <a:solidFill>
                  <a:srgbClr val="000080"/>
                </a:solidFill>
                <a:highlight>
                  <a:srgbClr val="FFFFFF"/>
                </a:highlight>
              </a:rPr>
              <a:t>([</a:t>
            </a:r>
            <a:r>
              <a:rPr lang="en-US" sz="3200" dirty="0">
                <a:solidFill>
                  <a:srgbClr val="FF0000"/>
                </a:solidFill>
                <a:highlight>
                  <a:srgbClr val="FFFFFF"/>
                </a:highlight>
              </a:rPr>
              <a:t>4</a:t>
            </a:r>
            <a:r>
              <a:rPr lang="en-US" sz="3200" b="1" dirty="0">
                <a:solidFill>
                  <a:srgbClr val="000080"/>
                </a:solidFill>
                <a:highlight>
                  <a:srgbClr val="FFFFFF"/>
                </a:highlight>
              </a:rPr>
              <a:t>,</a:t>
            </a:r>
            <a:r>
              <a:rPr lang="en-US" sz="3200" dirty="0">
                <a:solidFill>
                  <a:srgbClr val="FF0000"/>
                </a:solidFill>
                <a:highlight>
                  <a:srgbClr val="FFFFFF"/>
                </a:highlight>
              </a:rPr>
              <a:t>5</a:t>
            </a:r>
            <a:r>
              <a:rPr lang="en-US" sz="3200" b="1" dirty="0">
                <a:solidFill>
                  <a:srgbClr val="000080"/>
                </a:solidFill>
                <a:highlight>
                  <a:srgbClr val="FFFFFF"/>
                </a:highlight>
              </a:rPr>
              <a:t>,</a:t>
            </a:r>
            <a:r>
              <a:rPr lang="en-US" sz="3200" dirty="0">
                <a:solidFill>
                  <a:srgbClr val="FF0000"/>
                </a:solidFill>
                <a:highlight>
                  <a:srgbClr val="FFFFFF"/>
                </a:highlight>
              </a:rPr>
              <a:t>6</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dirty="0"/>
              <a:t>[1 2 3 0 0 4 5 6</a:t>
            </a:r>
            <a:r>
              <a:rPr lang="en-US" dirty="0" smtClean="0"/>
              <a:t>]</a:t>
            </a:r>
          </a:p>
          <a:p>
            <a:pPr marL="0" indent="0">
              <a:buNone/>
            </a:pPr>
            <a:r>
              <a:rPr lang="fr-FR" dirty="0" smtClean="0">
                <a:solidFill>
                  <a:srgbClr val="00B050"/>
                </a:solidFill>
              </a:rPr>
              <a:t>#</a:t>
            </a:r>
            <a:r>
              <a:rPr lang="fr-FR" dirty="0" err="1" smtClean="0">
                <a:solidFill>
                  <a:srgbClr val="00B050"/>
                </a:solidFill>
              </a:rPr>
              <a:t>performs</a:t>
            </a:r>
            <a:r>
              <a:rPr lang="fr-FR" dirty="0" smtClean="0">
                <a:solidFill>
                  <a:srgbClr val="00B050"/>
                </a:solidFill>
              </a:rPr>
              <a:t> </a:t>
            </a:r>
            <a:r>
              <a:rPr lang="fr-FR" dirty="0" err="1" smtClean="0">
                <a:solidFill>
                  <a:srgbClr val="00B050"/>
                </a:solidFill>
              </a:rPr>
              <a:t>row</a:t>
            </a:r>
            <a:r>
              <a:rPr lang="fr-FR" dirty="0" smtClean="0">
                <a:solidFill>
                  <a:srgbClr val="00B050"/>
                </a:solidFill>
              </a:rPr>
              <a:t> </a:t>
            </a:r>
            <a:r>
              <a:rPr lang="fr-FR" dirty="0" err="1" smtClean="0">
                <a:solidFill>
                  <a:srgbClr val="00B050"/>
                </a:solidFill>
              </a:rPr>
              <a:t>concatenation</a:t>
            </a:r>
            <a:endParaRPr lang="fr-FR" dirty="0" smtClean="0">
              <a:solidFill>
                <a:srgbClr val="00B050"/>
              </a:solidFill>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r</a:t>
            </a:r>
            <a:r>
              <a:rPr lang="en-US" sz="3200" dirty="0">
                <a:solidFill>
                  <a:srgbClr val="000000"/>
                </a:solidFill>
                <a:highlight>
                  <a:srgbClr val="FFFFFF"/>
                </a:highlight>
              </a:rPr>
              <a:t>_</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FF0000"/>
                </a:solidFill>
                <a:highlight>
                  <a:srgbClr val="FFFFFF"/>
                </a:highlight>
              </a:rPr>
              <a:t>4</a:t>
            </a:r>
            <a:r>
              <a:rPr lang="en-US" sz="3200" b="1" dirty="0">
                <a:solidFill>
                  <a:srgbClr val="000080"/>
                </a:solidFill>
                <a:highlight>
                  <a:srgbClr val="FFFFFF"/>
                </a:highlight>
              </a:rPr>
              <a:t>,</a:t>
            </a:r>
            <a:r>
              <a:rPr lang="en-US" sz="3200" dirty="0">
                <a:solidFill>
                  <a:srgbClr val="FF0000"/>
                </a:solidFill>
                <a:highlight>
                  <a:srgbClr val="FFFFFF"/>
                </a:highlight>
              </a:rPr>
              <a:t>0</a:t>
            </a:r>
            <a:r>
              <a:rPr lang="en-US" sz="3200" b="1" dirty="0">
                <a:solidFill>
                  <a:srgbClr val="000080"/>
                </a:solidFill>
                <a:highlight>
                  <a:srgbClr val="FFFFFF"/>
                </a:highlight>
              </a:rPr>
              <a:t>,</a:t>
            </a:r>
            <a:r>
              <a:rPr lang="en-US" sz="3200" dirty="0">
                <a:solidFill>
                  <a:srgbClr val="FF0000"/>
                </a:solidFill>
                <a:highlight>
                  <a:srgbClr val="FFFFFF"/>
                </a:highlight>
              </a:rPr>
              <a:t>4</a:t>
            </a:r>
            <a:r>
              <a:rPr lang="en-US" sz="3200" b="1" dirty="0" smtClean="0">
                <a:solidFill>
                  <a:srgbClr val="000080"/>
                </a:solidFill>
                <a:highlight>
                  <a:srgbClr val="FFFFFF"/>
                </a:highlight>
              </a:rPr>
              <a:t>])</a:t>
            </a:r>
          </a:p>
          <a:p>
            <a:pPr marL="0" indent="0">
              <a:buNone/>
            </a:pPr>
            <a:r>
              <a:rPr lang="fr-FR" dirty="0" smtClean="0"/>
              <a:t>[1 2 3 0 4]</a:t>
            </a:r>
          </a:p>
          <a:p>
            <a:pPr marL="0" indent="0">
              <a:buNone/>
            </a:pPr>
            <a:endParaRPr lang="fr-FR" dirty="0" smtClean="0"/>
          </a:p>
          <a:p>
            <a:pPr marL="0" indent="0">
              <a:buNone/>
            </a:pPr>
            <a:endParaRPr lang="en-US" dirty="0"/>
          </a:p>
        </p:txBody>
      </p:sp>
    </p:spTree>
    <p:extLst>
      <p:ext uri="{BB962C8B-B14F-4D97-AF65-F5344CB8AC3E}">
        <p14:creationId xmlns:p14="http://schemas.microsoft.com/office/powerpoint/2010/main" val="372605241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816864" y="1600200"/>
            <a:ext cx="10871200" cy="5257800"/>
          </a:xfrm>
        </p:spPr>
        <p:txBody>
          <a:bodyPr>
            <a:normAutofit/>
          </a:bodyPr>
          <a:lstStyle/>
          <a:p>
            <a:pPr marL="320040" lvl="1"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c</a:t>
            </a:r>
            <a:r>
              <a:rPr lang="en-US" sz="3200" dirty="0">
                <a:solidFill>
                  <a:srgbClr val="000000"/>
                </a:solidFill>
                <a:highlight>
                  <a:srgbClr val="FFFFFF"/>
                </a:highlight>
              </a:rPr>
              <a:t>_</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array</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array</a:t>
            </a:r>
            <a:r>
              <a:rPr lang="en-US" sz="3200" b="1" dirty="0">
                <a:solidFill>
                  <a:srgbClr val="000080"/>
                </a:solidFill>
                <a:highlight>
                  <a:srgbClr val="FFFFFF"/>
                </a:highlight>
              </a:rPr>
              <a:t>([</a:t>
            </a:r>
            <a:r>
              <a:rPr lang="en-US" sz="3200" dirty="0">
                <a:solidFill>
                  <a:srgbClr val="FF0000"/>
                </a:solidFill>
                <a:highlight>
                  <a:srgbClr val="FFFFFF"/>
                </a:highlight>
              </a:rPr>
              <a:t>4</a:t>
            </a:r>
            <a:r>
              <a:rPr lang="en-US" sz="3200" b="1" dirty="0">
                <a:solidFill>
                  <a:srgbClr val="000080"/>
                </a:solidFill>
                <a:highlight>
                  <a:srgbClr val="FFFFFF"/>
                </a:highlight>
              </a:rPr>
              <a:t>,</a:t>
            </a:r>
            <a:r>
              <a:rPr lang="en-US" sz="3200" dirty="0">
                <a:solidFill>
                  <a:srgbClr val="FF0000"/>
                </a:solidFill>
                <a:highlight>
                  <a:srgbClr val="FFFFFF"/>
                </a:highlight>
              </a:rPr>
              <a:t>5</a:t>
            </a:r>
            <a:r>
              <a:rPr lang="en-US" sz="3200" b="1" dirty="0">
                <a:solidFill>
                  <a:srgbClr val="000080"/>
                </a:solidFill>
                <a:highlight>
                  <a:srgbClr val="FFFFFF"/>
                </a:highlight>
              </a:rPr>
              <a:t>,</a:t>
            </a:r>
            <a:r>
              <a:rPr lang="en-US" sz="3200" dirty="0">
                <a:solidFill>
                  <a:srgbClr val="FF0000"/>
                </a:solidFill>
                <a:highlight>
                  <a:srgbClr val="FFFFFF"/>
                </a:highlight>
              </a:rPr>
              <a:t>6</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sz="3200" dirty="0">
                <a:solidFill>
                  <a:srgbClr val="000000"/>
                </a:solidFill>
                <a:highlight>
                  <a:srgbClr val="FFFFFF"/>
                </a:highlight>
              </a:rPr>
              <a:t>[[1 4]</a:t>
            </a:r>
          </a:p>
          <a:p>
            <a:pPr marL="320040" lvl="1" indent="0">
              <a:buNone/>
            </a:pPr>
            <a:r>
              <a:rPr lang="en-US" sz="3200" dirty="0">
                <a:solidFill>
                  <a:srgbClr val="000000"/>
                </a:solidFill>
                <a:highlight>
                  <a:srgbClr val="FFFFFF"/>
                </a:highlight>
              </a:rPr>
              <a:t> [2 5]</a:t>
            </a:r>
          </a:p>
          <a:p>
            <a:pPr marL="320040" lvl="1" indent="0">
              <a:buNone/>
            </a:pPr>
            <a:r>
              <a:rPr lang="en-US" sz="3200" dirty="0">
                <a:solidFill>
                  <a:srgbClr val="000000"/>
                </a:solidFill>
                <a:highlight>
                  <a:srgbClr val="FFFFFF"/>
                </a:highlight>
              </a:rPr>
              <a:t> [3 6</a:t>
            </a:r>
            <a:r>
              <a:rPr lang="en-US" sz="3200" dirty="0" smtClean="0">
                <a:solidFill>
                  <a:srgbClr val="000000"/>
                </a:solidFill>
                <a:highlight>
                  <a:srgbClr val="FFFFFF"/>
                </a:highlight>
              </a:rPr>
              <a:t>]]</a:t>
            </a:r>
          </a:p>
          <a:p>
            <a:pPr marL="320040" lvl="1" indent="0">
              <a:buNone/>
            </a:pPr>
            <a:endParaRPr lang="en-US" sz="3200" dirty="0">
              <a:solidFill>
                <a:srgbClr val="000000"/>
              </a:solidFill>
              <a:highlight>
                <a:srgbClr val="FFFFFF"/>
              </a:highlight>
            </a:endParaRPr>
          </a:p>
          <a:p>
            <a:pPr marL="320040" lvl="1"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c</a:t>
            </a:r>
            <a:r>
              <a:rPr lang="en-US" sz="3200" dirty="0">
                <a:solidFill>
                  <a:srgbClr val="000000"/>
                </a:solidFill>
                <a:highlight>
                  <a:srgbClr val="FFFFFF"/>
                </a:highlight>
              </a:rPr>
              <a:t>_</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array</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0</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0</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array</a:t>
            </a:r>
            <a:r>
              <a:rPr lang="en-US" sz="3200" b="1" dirty="0">
                <a:solidFill>
                  <a:srgbClr val="000080"/>
                </a:solidFill>
                <a:highlight>
                  <a:srgbClr val="FFFFFF"/>
                </a:highlight>
              </a:rPr>
              <a:t>([[</a:t>
            </a:r>
            <a:r>
              <a:rPr lang="en-US" sz="3200" dirty="0">
                <a:solidFill>
                  <a:srgbClr val="FF0000"/>
                </a:solidFill>
                <a:highlight>
                  <a:srgbClr val="FFFFFF"/>
                </a:highlight>
              </a:rPr>
              <a:t>4</a:t>
            </a:r>
            <a:r>
              <a:rPr lang="en-US" sz="3200" b="1" dirty="0">
                <a:solidFill>
                  <a:srgbClr val="000080"/>
                </a:solidFill>
                <a:highlight>
                  <a:srgbClr val="FFFFFF"/>
                </a:highlight>
              </a:rPr>
              <a:t>,</a:t>
            </a:r>
            <a:r>
              <a:rPr lang="en-US" sz="3200" dirty="0">
                <a:solidFill>
                  <a:srgbClr val="FF0000"/>
                </a:solidFill>
                <a:highlight>
                  <a:srgbClr val="FFFFFF"/>
                </a:highlight>
              </a:rPr>
              <a:t>5</a:t>
            </a:r>
            <a:r>
              <a:rPr lang="en-US" sz="3200" b="1" dirty="0">
                <a:solidFill>
                  <a:srgbClr val="000080"/>
                </a:solidFill>
                <a:highlight>
                  <a:srgbClr val="FFFFFF"/>
                </a:highlight>
              </a:rPr>
              <a:t>,</a:t>
            </a:r>
            <a:r>
              <a:rPr lang="en-US" sz="3200" dirty="0">
                <a:solidFill>
                  <a:srgbClr val="FF0000"/>
                </a:solidFill>
                <a:highlight>
                  <a:srgbClr val="FFFFFF"/>
                </a:highlight>
              </a:rPr>
              <a:t>6</a:t>
            </a:r>
            <a:r>
              <a:rPr lang="en-US" sz="3200" b="1" dirty="0" smtClean="0">
                <a:solidFill>
                  <a:srgbClr val="000080"/>
                </a:solidFill>
                <a:highlight>
                  <a:srgbClr val="FFFFFF"/>
                </a:highlight>
              </a:rPr>
              <a:t>]])])</a:t>
            </a:r>
          </a:p>
          <a:p>
            <a:pPr marL="320040" lvl="1" indent="0">
              <a:buNone/>
            </a:pPr>
            <a:r>
              <a:rPr lang="en-US" sz="3200" dirty="0">
                <a:solidFill>
                  <a:srgbClr val="000000"/>
                </a:solidFill>
                <a:highlight>
                  <a:srgbClr val="FFFFFF"/>
                </a:highlight>
              </a:rPr>
              <a:t>[[1 2 3 0 0 4 5 6]]</a:t>
            </a:r>
          </a:p>
        </p:txBody>
      </p:sp>
    </p:spTree>
    <p:extLst>
      <p:ext uri="{BB962C8B-B14F-4D97-AF65-F5344CB8AC3E}">
        <p14:creationId xmlns:p14="http://schemas.microsoft.com/office/powerpoint/2010/main" val="203057762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180870"/>
            <a:ext cx="12192000" cy="6410849"/>
          </a:xfrm>
        </p:spPr>
        <p:txBody>
          <a:bodyPr numCol="2">
            <a:normAutofit lnSpcReduction="10000"/>
          </a:bodyPr>
          <a:lstStyle/>
          <a:p>
            <a:pPr marL="514350" indent="-514350">
              <a:buFont typeface="+mj-lt"/>
              <a:buAutoNum type="arabicPeriod"/>
            </a:pPr>
            <a:r>
              <a:rPr lang="en-US" sz="3200" dirty="0">
                <a:solidFill>
                  <a:srgbClr val="000000"/>
                </a:solidFill>
                <a:highlight>
                  <a:srgbClr val="FFFFFF"/>
                </a:highlight>
              </a:rPr>
              <a:t>a</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arange</a:t>
            </a:r>
            <a:r>
              <a:rPr lang="en-US" sz="3200" b="1" dirty="0">
                <a:solidFill>
                  <a:srgbClr val="000080"/>
                </a:solidFill>
                <a:highlight>
                  <a:srgbClr val="FFFFFF"/>
                </a:highlight>
              </a:rPr>
              <a:t>(</a:t>
            </a:r>
            <a:r>
              <a:rPr lang="en-US" sz="3200" dirty="0">
                <a:solidFill>
                  <a:srgbClr val="FF0000"/>
                </a:solidFill>
                <a:highlight>
                  <a:srgbClr val="FFFFFF"/>
                </a:highlight>
              </a:rPr>
              <a:t>6</a:t>
            </a:r>
            <a:r>
              <a:rPr lang="en-US" sz="3200" b="1" dirty="0">
                <a:solidFill>
                  <a:srgbClr val="000080"/>
                </a:solidFill>
                <a:highlight>
                  <a:srgbClr val="FFFFFF"/>
                </a:highlight>
              </a:rPr>
              <a:t>).</a:t>
            </a:r>
            <a:r>
              <a:rPr lang="en-US" sz="3200" dirty="0">
                <a:solidFill>
                  <a:srgbClr val="000000"/>
                </a:solidFill>
                <a:highlight>
                  <a:srgbClr val="FFFFFF"/>
                </a:highlight>
              </a:rPr>
              <a:t>reshape</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FF0000"/>
                </a:solidFill>
                <a:highlight>
                  <a:srgbClr val="FFFFFF"/>
                </a:highlight>
              </a:rPr>
              <a:t>2</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b="1" dirty="0">
                <a:highlight>
                  <a:srgbClr val="FFFFFF"/>
                </a:highlight>
              </a:rPr>
              <a:t>[[</a:t>
            </a:r>
            <a:r>
              <a:rPr lang="en-US" dirty="0">
                <a:highlight>
                  <a:srgbClr val="FFFFFF"/>
                </a:highlight>
              </a:rPr>
              <a:t>0 1</a:t>
            </a:r>
            <a:r>
              <a:rPr lang="en-US" b="1" dirty="0">
                <a:highlight>
                  <a:srgbClr val="FFFFFF"/>
                </a:highlight>
              </a:rPr>
              <a:t>]</a:t>
            </a:r>
            <a:endParaRPr lang="en-US" dirty="0">
              <a:highlight>
                <a:srgbClr val="FFFFFF"/>
              </a:highlight>
            </a:endParaRPr>
          </a:p>
          <a:p>
            <a:pPr marL="320040" lvl="1" indent="0">
              <a:buNone/>
            </a:pPr>
            <a:r>
              <a:rPr lang="en-US" dirty="0">
                <a:highlight>
                  <a:srgbClr val="FFFFFF"/>
                </a:highlight>
              </a:rPr>
              <a:t> </a:t>
            </a:r>
            <a:r>
              <a:rPr lang="en-US" b="1" dirty="0">
                <a:highlight>
                  <a:srgbClr val="FFFFFF"/>
                </a:highlight>
              </a:rPr>
              <a:t>[</a:t>
            </a:r>
            <a:r>
              <a:rPr lang="en-US" dirty="0">
                <a:highlight>
                  <a:srgbClr val="FFFFFF"/>
                </a:highlight>
              </a:rPr>
              <a:t>2 3</a:t>
            </a:r>
            <a:r>
              <a:rPr lang="en-US" b="1" dirty="0">
                <a:highlight>
                  <a:srgbClr val="FFFFFF"/>
                </a:highlight>
              </a:rPr>
              <a:t>]</a:t>
            </a:r>
            <a:endParaRPr lang="en-US" dirty="0">
              <a:highlight>
                <a:srgbClr val="FFFFFF"/>
              </a:highlight>
            </a:endParaRPr>
          </a:p>
          <a:p>
            <a:pPr marL="320040" lvl="1" indent="0">
              <a:buNone/>
            </a:pPr>
            <a:r>
              <a:rPr lang="en-US" dirty="0">
                <a:highlight>
                  <a:srgbClr val="FFFFFF"/>
                </a:highlight>
              </a:rPr>
              <a:t> </a:t>
            </a:r>
            <a:r>
              <a:rPr lang="en-US" b="1" dirty="0">
                <a:highlight>
                  <a:srgbClr val="FFFFFF"/>
                </a:highlight>
              </a:rPr>
              <a:t>[</a:t>
            </a:r>
            <a:r>
              <a:rPr lang="en-US" dirty="0">
                <a:highlight>
                  <a:srgbClr val="FFFFFF"/>
                </a:highlight>
              </a:rPr>
              <a:t>4 5</a:t>
            </a:r>
            <a:r>
              <a:rPr lang="en-US" b="1" dirty="0">
                <a:highlight>
                  <a:srgbClr val="FFFFFF"/>
                </a:highlight>
              </a:rPr>
              <a:t>]]</a:t>
            </a:r>
            <a:endParaRPr lang="en-US" dirty="0">
              <a:highlight>
                <a:srgbClr val="FFFFFF"/>
              </a:highlight>
            </a:endParaRPr>
          </a:p>
          <a:p>
            <a:pPr marL="514350" indent="-51435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ndim</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dirty="0">
                <a:highlight>
                  <a:srgbClr val="FFFFFF"/>
                </a:highlight>
              </a:rPr>
              <a:t>2</a:t>
            </a:r>
          </a:p>
          <a:p>
            <a:pPr marL="514350" indent="-51435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size</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dirty="0">
                <a:highlight>
                  <a:srgbClr val="FFFFFF"/>
                </a:highlight>
              </a:rPr>
              <a:t>6</a:t>
            </a:r>
          </a:p>
          <a:p>
            <a:pPr marL="514350" indent="-51435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shape</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b="1" dirty="0">
                <a:highlight>
                  <a:srgbClr val="FFFFFF"/>
                </a:highlight>
              </a:rPr>
              <a:t>(</a:t>
            </a:r>
            <a:r>
              <a:rPr lang="en-US" dirty="0">
                <a:highlight>
                  <a:srgbClr val="FFFFFF"/>
                </a:highlight>
              </a:rPr>
              <a:t>3</a:t>
            </a:r>
            <a:r>
              <a:rPr lang="en-US" b="1" dirty="0">
                <a:highlight>
                  <a:srgbClr val="FFFFFF"/>
                </a:highlight>
              </a:rPr>
              <a:t>,</a:t>
            </a:r>
            <a:r>
              <a:rPr lang="en-US" dirty="0">
                <a:highlight>
                  <a:srgbClr val="FFFFFF"/>
                </a:highlight>
              </a:rPr>
              <a:t> 2</a:t>
            </a:r>
            <a:r>
              <a:rPr lang="en-US" b="1" dirty="0">
                <a:highlight>
                  <a:srgbClr val="FFFFFF"/>
                </a:highlight>
              </a:rPr>
              <a:t>)</a:t>
            </a:r>
            <a:endParaRPr lang="en-US" dirty="0">
              <a:highlight>
                <a:srgbClr val="FFFFFF"/>
              </a:highlight>
            </a:endParaRPr>
          </a:p>
          <a:p>
            <a:pPr marL="514350" indent="-51435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reshape</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b="1" dirty="0" smtClean="0">
                <a:highlight>
                  <a:srgbClr val="FFFFFF"/>
                </a:highlight>
              </a:rPr>
              <a:t>[[</a:t>
            </a:r>
            <a:r>
              <a:rPr lang="en-US" dirty="0">
                <a:highlight>
                  <a:srgbClr val="FFFFFF"/>
                </a:highlight>
              </a:rPr>
              <a:t>0 1 2</a:t>
            </a:r>
            <a:r>
              <a:rPr lang="en-US" b="1" dirty="0">
                <a:highlight>
                  <a:srgbClr val="FFFFFF"/>
                </a:highlight>
              </a:rPr>
              <a:t>]</a:t>
            </a:r>
            <a:endParaRPr lang="en-US" dirty="0">
              <a:highlight>
                <a:srgbClr val="FFFFFF"/>
              </a:highlight>
            </a:endParaRPr>
          </a:p>
          <a:p>
            <a:pPr marL="320040" lvl="1" indent="0">
              <a:buNone/>
            </a:pPr>
            <a:r>
              <a:rPr lang="en-US" dirty="0">
                <a:highlight>
                  <a:srgbClr val="FFFFFF"/>
                </a:highlight>
              </a:rPr>
              <a:t> </a:t>
            </a:r>
            <a:r>
              <a:rPr lang="en-US" b="1" dirty="0">
                <a:highlight>
                  <a:srgbClr val="FFFFFF"/>
                </a:highlight>
              </a:rPr>
              <a:t>[</a:t>
            </a:r>
            <a:r>
              <a:rPr lang="en-US" dirty="0">
                <a:highlight>
                  <a:srgbClr val="FFFFFF"/>
                </a:highlight>
              </a:rPr>
              <a:t>3 4 5</a:t>
            </a:r>
            <a:r>
              <a:rPr lang="en-US" b="1" dirty="0">
                <a:highlight>
                  <a:srgbClr val="FFFFFF"/>
                </a:highlight>
              </a:rPr>
              <a:t>]]</a:t>
            </a:r>
            <a:endParaRPr lang="en-US" dirty="0">
              <a:highlight>
                <a:srgbClr val="FFFFFF"/>
              </a:highlight>
            </a:endParaRPr>
          </a:p>
          <a:p>
            <a:pPr marL="514350" indent="-51435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ravel</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b="1" dirty="0">
                <a:highlight>
                  <a:srgbClr val="FFFFFF"/>
                </a:highlight>
              </a:rPr>
              <a:t>[</a:t>
            </a:r>
            <a:r>
              <a:rPr lang="en-US" dirty="0">
                <a:highlight>
                  <a:srgbClr val="FFFFFF"/>
                </a:highlight>
              </a:rPr>
              <a:t>0 1 2 3 4 5</a:t>
            </a:r>
            <a:r>
              <a:rPr lang="en-US" b="1" dirty="0">
                <a:highlight>
                  <a:srgbClr val="FFFFFF"/>
                </a:highlight>
              </a:rPr>
              <a:t>]</a:t>
            </a:r>
            <a:endParaRPr lang="en-US" dirty="0">
              <a:highlight>
                <a:srgbClr val="FFFFFF"/>
              </a:highlight>
            </a:endParaRPr>
          </a:p>
          <a:p>
            <a:pPr marL="514350" indent="-51435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transpose</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b="1" dirty="0">
                <a:highlight>
                  <a:srgbClr val="FFFFFF"/>
                </a:highlight>
              </a:rPr>
              <a:t>[[</a:t>
            </a:r>
            <a:r>
              <a:rPr lang="en-US" dirty="0">
                <a:highlight>
                  <a:srgbClr val="FFFFFF"/>
                </a:highlight>
              </a:rPr>
              <a:t>0 2 4</a:t>
            </a:r>
            <a:r>
              <a:rPr lang="en-US" b="1" dirty="0">
                <a:highlight>
                  <a:srgbClr val="FFFFFF"/>
                </a:highlight>
              </a:rPr>
              <a:t>]</a:t>
            </a:r>
            <a:endParaRPr lang="en-US" dirty="0">
              <a:highlight>
                <a:srgbClr val="FFFFFF"/>
              </a:highlight>
            </a:endParaRPr>
          </a:p>
          <a:p>
            <a:pPr marL="320040" lvl="1" indent="0">
              <a:buNone/>
            </a:pPr>
            <a:r>
              <a:rPr lang="en-US" dirty="0">
                <a:highlight>
                  <a:srgbClr val="FFFFFF"/>
                </a:highlight>
              </a:rPr>
              <a:t> </a:t>
            </a:r>
            <a:r>
              <a:rPr lang="en-US" b="1" dirty="0">
                <a:highlight>
                  <a:srgbClr val="FFFFFF"/>
                </a:highlight>
              </a:rPr>
              <a:t>[</a:t>
            </a:r>
            <a:r>
              <a:rPr lang="en-US" dirty="0">
                <a:highlight>
                  <a:srgbClr val="FFFFFF"/>
                </a:highlight>
              </a:rPr>
              <a:t>1 3 5</a:t>
            </a:r>
            <a:r>
              <a:rPr lang="en-US" b="1" dirty="0">
                <a:highlight>
                  <a:srgbClr val="FFFFFF"/>
                </a:highlight>
              </a:rPr>
              <a:t>]]</a:t>
            </a:r>
            <a:endParaRPr lang="en-US" dirty="0">
              <a:highlight>
                <a:srgbClr val="FFFFFF"/>
              </a:highlight>
            </a:endParaRPr>
          </a:p>
          <a:p>
            <a:pPr marL="514350" indent="-51435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b="1" dirty="0">
                <a:highlight>
                  <a:srgbClr val="FFFFFF"/>
                </a:highlight>
              </a:rPr>
              <a:t>[[</a:t>
            </a:r>
            <a:r>
              <a:rPr lang="en-US" dirty="0">
                <a:highlight>
                  <a:srgbClr val="FFFFFF"/>
                </a:highlight>
              </a:rPr>
              <a:t>4 5</a:t>
            </a:r>
            <a:r>
              <a:rPr lang="en-US" b="1" dirty="0">
                <a:highlight>
                  <a:srgbClr val="FFFFFF"/>
                </a:highlight>
              </a:rPr>
              <a:t>]</a:t>
            </a:r>
            <a:endParaRPr lang="en-US" dirty="0">
              <a:highlight>
                <a:srgbClr val="FFFFFF"/>
              </a:highlight>
            </a:endParaRPr>
          </a:p>
          <a:p>
            <a:pPr marL="320040" lvl="1" indent="0">
              <a:buNone/>
            </a:pPr>
            <a:r>
              <a:rPr lang="en-US" dirty="0">
                <a:highlight>
                  <a:srgbClr val="FFFFFF"/>
                </a:highlight>
              </a:rPr>
              <a:t> </a:t>
            </a:r>
            <a:r>
              <a:rPr lang="en-US" b="1" dirty="0">
                <a:highlight>
                  <a:srgbClr val="FFFFFF"/>
                </a:highlight>
              </a:rPr>
              <a:t>[</a:t>
            </a:r>
            <a:r>
              <a:rPr lang="en-US" dirty="0">
                <a:highlight>
                  <a:srgbClr val="FFFFFF"/>
                </a:highlight>
              </a:rPr>
              <a:t>2 3</a:t>
            </a:r>
            <a:r>
              <a:rPr lang="en-US" b="1" dirty="0">
                <a:highlight>
                  <a:srgbClr val="FFFFFF"/>
                </a:highlight>
              </a:rPr>
              <a:t>]</a:t>
            </a:r>
            <a:endParaRPr lang="en-US" dirty="0">
              <a:highlight>
                <a:srgbClr val="FFFFFF"/>
              </a:highlight>
            </a:endParaRPr>
          </a:p>
          <a:p>
            <a:pPr marL="320040" lvl="1" indent="0">
              <a:buNone/>
            </a:pPr>
            <a:r>
              <a:rPr lang="en-US" dirty="0">
                <a:highlight>
                  <a:srgbClr val="FFFFFF"/>
                </a:highlight>
              </a:rPr>
              <a:t> </a:t>
            </a:r>
            <a:r>
              <a:rPr lang="en-US" b="1" dirty="0">
                <a:highlight>
                  <a:srgbClr val="FFFFFF"/>
                </a:highlight>
              </a:rPr>
              <a:t>[</a:t>
            </a:r>
            <a:r>
              <a:rPr lang="en-US" dirty="0">
                <a:highlight>
                  <a:srgbClr val="FFFFFF"/>
                </a:highlight>
              </a:rPr>
              <a:t>0 1</a:t>
            </a:r>
            <a:r>
              <a:rPr lang="en-US" b="1" dirty="0">
                <a:highlight>
                  <a:srgbClr val="FFFFFF"/>
                </a:highlight>
              </a:rPr>
              <a:t>]]</a:t>
            </a:r>
            <a:endParaRPr lang="en-US" dirty="0">
              <a:highlight>
                <a:srgbClr val="FFFFFF"/>
              </a:highlight>
            </a:endParaRPr>
          </a:p>
          <a:p>
            <a:pPr marL="514350" indent="-514350">
              <a:buFont typeface="+mj-lt"/>
              <a:buAutoNum type="arabicPeriod"/>
            </a:pPr>
            <a:r>
              <a:rPr lang="en-US" sz="3200" dirty="0">
                <a:solidFill>
                  <a:srgbClr val="008000"/>
                </a:solidFill>
                <a:highlight>
                  <a:srgbClr val="FFFFFF"/>
                </a:highlight>
              </a:rPr>
              <a:t>#reverses the elements in </a:t>
            </a:r>
            <a:r>
              <a:rPr lang="en-US" sz="3200" dirty="0" smtClean="0">
                <a:solidFill>
                  <a:srgbClr val="008000"/>
                </a:solidFill>
                <a:highlight>
                  <a:srgbClr val="FFFFFF"/>
                </a:highlight>
              </a:rPr>
              <a:t>the first dimension</a:t>
            </a:r>
            <a:endParaRPr lang="en-US" dirty="0"/>
          </a:p>
        </p:txBody>
      </p:sp>
    </p:spTree>
    <p:extLst>
      <p:ext uri="{BB962C8B-B14F-4D97-AF65-F5344CB8AC3E}">
        <p14:creationId xmlns:p14="http://schemas.microsoft.com/office/powerpoint/2010/main" val="211894231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75920" y="269240"/>
            <a:ext cx="11572240" cy="6273800"/>
          </a:xfrm>
        </p:spPr>
        <p:txBody>
          <a:bodyPr numCol="2">
            <a:normAutofit lnSpcReduction="10000"/>
          </a:bodyPr>
          <a:lstStyle/>
          <a:p>
            <a:pPr marL="514350" indent="-514350">
              <a:buFont typeface="+mj-lt"/>
              <a:buAutoNum type="arabicPeriod"/>
            </a:pPr>
            <a:r>
              <a:rPr lang="en-US" sz="3200" dirty="0">
                <a:solidFill>
                  <a:srgbClr val="000000"/>
                </a:solidFill>
                <a:highlight>
                  <a:srgbClr val="FFFFFF"/>
                </a:highlight>
              </a:rPr>
              <a:t>a</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arange</a:t>
            </a:r>
            <a:r>
              <a:rPr lang="en-US" sz="3200" b="1" dirty="0">
                <a:solidFill>
                  <a:srgbClr val="000080"/>
                </a:solidFill>
                <a:highlight>
                  <a:srgbClr val="FFFFFF"/>
                </a:highlight>
              </a:rPr>
              <a:t>(</a:t>
            </a:r>
            <a:r>
              <a:rPr lang="en-US" sz="3200" dirty="0">
                <a:solidFill>
                  <a:srgbClr val="FF0000"/>
                </a:solidFill>
                <a:highlight>
                  <a:srgbClr val="FFFFFF"/>
                </a:highlight>
              </a:rPr>
              <a:t>6</a:t>
            </a:r>
            <a:r>
              <a:rPr lang="en-US" sz="3200" b="1" dirty="0">
                <a:solidFill>
                  <a:srgbClr val="000080"/>
                </a:solidFill>
                <a:highlight>
                  <a:srgbClr val="FFFFFF"/>
                </a:highlight>
              </a:rPr>
              <a:t>).</a:t>
            </a:r>
            <a:r>
              <a:rPr lang="en-US" sz="3200" dirty="0">
                <a:solidFill>
                  <a:srgbClr val="000000"/>
                </a:solidFill>
                <a:highlight>
                  <a:srgbClr val="FFFFFF"/>
                </a:highlight>
              </a:rPr>
              <a:t>reshape</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FF0000"/>
                </a:solidFill>
                <a:highlight>
                  <a:srgbClr val="FFFFFF"/>
                </a:highlight>
              </a:rPr>
              <a:t>2</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b="1" dirty="0">
                <a:highlight>
                  <a:srgbClr val="FFFFFF"/>
                </a:highlight>
              </a:rPr>
              <a:t>[[</a:t>
            </a:r>
            <a:r>
              <a:rPr lang="en-US" dirty="0">
                <a:highlight>
                  <a:srgbClr val="FFFFFF"/>
                </a:highlight>
              </a:rPr>
              <a:t>0 1</a:t>
            </a:r>
            <a:r>
              <a:rPr lang="en-US" b="1" dirty="0">
                <a:highlight>
                  <a:srgbClr val="FFFFFF"/>
                </a:highlight>
              </a:rPr>
              <a:t>]</a:t>
            </a:r>
            <a:endParaRPr lang="en-US" dirty="0">
              <a:highlight>
                <a:srgbClr val="FFFFFF"/>
              </a:highlight>
            </a:endParaRPr>
          </a:p>
          <a:p>
            <a:pPr marL="320040" lvl="1" indent="0">
              <a:buNone/>
            </a:pPr>
            <a:r>
              <a:rPr lang="en-US" dirty="0">
                <a:highlight>
                  <a:srgbClr val="FFFFFF"/>
                </a:highlight>
              </a:rPr>
              <a:t> </a:t>
            </a:r>
            <a:r>
              <a:rPr lang="en-US" b="1" dirty="0">
                <a:highlight>
                  <a:srgbClr val="FFFFFF"/>
                </a:highlight>
              </a:rPr>
              <a:t>[</a:t>
            </a:r>
            <a:r>
              <a:rPr lang="en-US" dirty="0">
                <a:highlight>
                  <a:srgbClr val="FFFFFF"/>
                </a:highlight>
              </a:rPr>
              <a:t>2 3</a:t>
            </a:r>
            <a:r>
              <a:rPr lang="en-US" b="1" dirty="0">
                <a:highlight>
                  <a:srgbClr val="FFFFFF"/>
                </a:highlight>
              </a:rPr>
              <a:t>]</a:t>
            </a:r>
            <a:endParaRPr lang="en-US" dirty="0">
              <a:highlight>
                <a:srgbClr val="FFFFFF"/>
              </a:highlight>
            </a:endParaRPr>
          </a:p>
          <a:p>
            <a:pPr marL="320040" lvl="1" indent="0">
              <a:buNone/>
            </a:pPr>
            <a:r>
              <a:rPr lang="en-US" dirty="0">
                <a:highlight>
                  <a:srgbClr val="FFFFFF"/>
                </a:highlight>
              </a:rPr>
              <a:t> </a:t>
            </a:r>
            <a:r>
              <a:rPr lang="en-US" b="1" dirty="0">
                <a:highlight>
                  <a:srgbClr val="FFFFFF"/>
                </a:highlight>
              </a:rPr>
              <a:t>[</a:t>
            </a:r>
            <a:r>
              <a:rPr lang="en-US" dirty="0">
                <a:highlight>
                  <a:srgbClr val="FFFFFF"/>
                </a:highlight>
              </a:rPr>
              <a:t>4 5</a:t>
            </a:r>
            <a:r>
              <a:rPr lang="en-US" b="1" dirty="0">
                <a:highlight>
                  <a:srgbClr val="FFFFFF"/>
                </a:highlight>
              </a:rPr>
              <a:t>]]</a:t>
            </a:r>
            <a:endParaRPr lang="en-US" dirty="0">
              <a:highlight>
                <a:srgbClr val="FFFFFF"/>
              </a:highlight>
            </a:endParaRPr>
          </a:p>
          <a:p>
            <a:pPr marL="514350" indent="-514350">
              <a:buFont typeface="+mj-lt"/>
              <a:buAutoNum type="arabicPeriod"/>
            </a:pPr>
            <a:endParaRPr lang="en-US" sz="3200" dirty="0">
              <a:solidFill>
                <a:srgbClr val="000000"/>
              </a:solidFill>
              <a:highlight>
                <a:srgbClr val="FFFFFF"/>
              </a:highlight>
            </a:endParaRPr>
          </a:p>
          <a:p>
            <a:pPr marL="514350" indent="-51435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min</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dirty="0">
                <a:highlight>
                  <a:srgbClr val="FFFFFF"/>
                </a:highlight>
              </a:rPr>
              <a:t>0</a:t>
            </a:r>
          </a:p>
          <a:p>
            <a:pPr marL="514350" indent="-51435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max</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dirty="0" smtClean="0">
                <a:highlight>
                  <a:srgbClr val="FFFFFF"/>
                </a:highlight>
              </a:rPr>
              <a:t>5</a:t>
            </a:r>
            <a:endParaRPr lang="en-US" dirty="0">
              <a:highlight>
                <a:srgbClr val="FFFFFF"/>
              </a:highlight>
            </a:endParaRPr>
          </a:p>
          <a:p>
            <a:pPr marL="514350" indent="-51435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sum</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dirty="0">
                <a:highlight>
                  <a:srgbClr val="FFFFFF"/>
                </a:highlight>
              </a:rPr>
              <a:t>15</a:t>
            </a:r>
          </a:p>
          <a:p>
            <a:pPr marL="514350" indent="-51435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sum</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r>
              <a:rPr lang="en-US" sz="3200" dirty="0">
                <a:solidFill>
                  <a:srgbClr val="000000"/>
                </a:solidFill>
                <a:highlight>
                  <a:srgbClr val="FFFFFF"/>
                </a:highlight>
              </a:rPr>
              <a:t> axis</a:t>
            </a:r>
            <a:r>
              <a:rPr lang="en-US" sz="3200" b="1" dirty="0">
                <a:solidFill>
                  <a:srgbClr val="000080"/>
                </a:solidFill>
                <a:highlight>
                  <a:srgbClr val="FFFFFF"/>
                </a:highlight>
              </a:rPr>
              <a:t>=</a:t>
            </a:r>
            <a:r>
              <a:rPr lang="en-US" sz="3200" dirty="0">
                <a:solidFill>
                  <a:srgbClr val="FF0000"/>
                </a:solidFill>
                <a:highlight>
                  <a:srgbClr val="FFFFFF"/>
                </a:highlight>
              </a:rPr>
              <a:t>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b="1" dirty="0">
                <a:highlight>
                  <a:srgbClr val="FFFFFF"/>
                </a:highlight>
              </a:rPr>
              <a:t>[</a:t>
            </a:r>
            <a:r>
              <a:rPr lang="en-US" dirty="0">
                <a:highlight>
                  <a:srgbClr val="FFFFFF"/>
                </a:highlight>
              </a:rPr>
              <a:t>6</a:t>
            </a:r>
            <a:r>
              <a:rPr lang="en-US" b="1" dirty="0">
                <a:highlight>
                  <a:srgbClr val="FFFFFF"/>
                </a:highlight>
              </a:rPr>
              <a:t>,</a:t>
            </a:r>
            <a:r>
              <a:rPr lang="en-US" dirty="0">
                <a:highlight>
                  <a:srgbClr val="FFFFFF"/>
                </a:highlight>
              </a:rPr>
              <a:t> 9</a:t>
            </a:r>
            <a:r>
              <a:rPr lang="en-US" b="1" dirty="0">
                <a:highlight>
                  <a:srgbClr val="FFFFFF"/>
                </a:highlight>
              </a:rPr>
              <a:t>]</a:t>
            </a:r>
            <a:endParaRPr lang="en-US" dirty="0">
              <a:highlight>
                <a:srgbClr val="FFFFFF"/>
              </a:highlight>
            </a:endParaRPr>
          </a:p>
          <a:p>
            <a:pPr marL="514350" indent="-514350">
              <a:buFont typeface="+mj-lt"/>
              <a:buAutoNum type="arabicPeriod"/>
            </a:pPr>
            <a:r>
              <a:rPr lang="en-US" sz="3200" dirty="0">
                <a:solidFill>
                  <a:srgbClr val="008000"/>
                </a:solidFill>
                <a:highlight>
                  <a:srgbClr val="FFFFFF"/>
                </a:highlight>
              </a:rPr>
              <a:t>#sum of each column</a:t>
            </a:r>
            <a:endParaRPr lang="en-US" sz="3200" dirty="0">
              <a:solidFill>
                <a:srgbClr val="000000"/>
              </a:solidFill>
              <a:highlight>
                <a:srgbClr val="FFFFFF"/>
              </a:highlight>
            </a:endParaRPr>
          </a:p>
          <a:p>
            <a:pPr marL="514350" indent="-51435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sum</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r>
              <a:rPr lang="en-US" sz="3200" dirty="0">
                <a:solidFill>
                  <a:srgbClr val="000000"/>
                </a:solidFill>
                <a:highlight>
                  <a:srgbClr val="FFFFFF"/>
                </a:highlight>
              </a:rPr>
              <a:t> axis</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b="1" dirty="0">
                <a:highlight>
                  <a:srgbClr val="FFFFFF"/>
                </a:highlight>
              </a:rPr>
              <a:t>[</a:t>
            </a:r>
            <a:r>
              <a:rPr lang="en-US" dirty="0">
                <a:highlight>
                  <a:srgbClr val="FFFFFF"/>
                </a:highlight>
              </a:rPr>
              <a:t>1</a:t>
            </a:r>
            <a:r>
              <a:rPr lang="en-US" b="1" dirty="0">
                <a:highlight>
                  <a:srgbClr val="FFFFFF"/>
                </a:highlight>
              </a:rPr>
              <a:t>,</a:t>
            </a:r>
            <a:r>
              <a:rPr lang="en-US" dirty="0">
                <a:highlight>
                  <a:srgbClr val="FFFFFF"/>
                </a:highlight>
              </a:rPr>
              <a:t> 5</a:t>
            </a:r>
            <a:r>
              <a:rPr lang="en-US" b="1" dirty="0">
                <a:highlight>
                  <a:srgbClr val="FFFFFF"/>
                </a:highlight>
              </a:rPr>
              <a:t>,</a:t>
            </a:r>
            <a:r>
              <a:rPr lang="en-US" dirty="0">
                <a:highlight>
                  <a:srgbClr val="FFFFFF"/>
                </a:highlight>
              </a:rPr>
              <a:t> 9</a:t>
            </a:r>
            <a:r>
              <a:rPr lang="en-US" b="1" dirty="0">
                <a:highlight>
                  <a:srgbClr val="FFFFFF"/>
                </a:highlight>
              </a:rPr>
              <a:t>]</a:t>
            </a:r>
            <a:endParaRPr lang="en-US" dirty="0">
              <a:highlight>
                <a:srgbClr val="FFFFFF"/>
              </a:highlight>
            </a:endParaRPr>
          </a:p>
          <a:p>
            <a:pPr marL="514350" indent="-514350">
              <a:buFont typeface="+mj-lt"/>
              <a:buAutoNum type="arabicPeriod"/>
            </a:pPr>
            <a:r>
              <a:rPr lang="en-US" sz="3200" dirty="0">
                <a:solidFill>
                  <a:srgbClr val="008000"/>
                </a:solidFill>
                <a:highlight>
                  <a:srgbClr val="FFFFFF"/>
                </a:highlight>
              </a:rPr>
              <a:t>#sum of each row</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b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copy</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b</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b="1" dirty="0">
                <a:highlight>
                  <a:srgbClr val="FFFFFF"/>
                </a:highlight>
              </a:rPr>
              <a:t>[[</a:t>
            </a:r>
            <a:r>
              <a:rPr lang="en-US" dirty="0">
                <a:highlight>
                  <a:srgbClr val="FFFFFF"/>
                </a:highlight>
              </a:rPr>
              <a:t>0 1</a:t>
            </a:r>
            <a:r>
              <a:rPr lang="en-US" b="1" dirty="0">
                <a:highlight>
                  <a:srgbClr val="FFFFFF"/>
                </a:highlight>
              </a:rPr>
              <a:t>]</a:t>
            </a:r>
            <a:endParaRPr lang="en-US" dirty="0">
              <a:highlight>
                <a:srgbClr val="FFFFFF"/>
              </a:highlight>
            </a:endParaRPr>
          </a:p>
          <a:p>
            <a:pPr marL="320040" lvl="1" indent="0">
              <a:buNone/>
            </a:pPr>
            <a:r>
              <a:rPr lang="en-US" dirty="0">
                <a:highlight>
                  <a:srgbClr val="FFFFFF"/>
                </a:highlight>
              </a:rPr>
              <a:t> </a:t>
            </a:r>
            <a:r>
              <a:rPr lang="en-US" b="1" dirty="0">
                <a:highlight>
                  <a:srgbClr val="FFFFFF"/>
                </a:highlight>
              </a:rPr>
              <a:t>[</a:t>
            </a:r>
            <a:r>
              <a:rPr lang="en-US" dirty="0">
                <a:highlight>
                  <a:srgbClr val="FFFFFF"/>
                </a:highlight>
              </a:rPr>
              <a:t>2 3</a:t>
            </a:r>
            <a:r>
              <a:rPr lang="en-US" b="1" dirty="0">
                <a:highlight>
                  <a:srgbClr val="FFFFFF"/>
                </a:highlight>
              </a:rPr>
              <a:t>]</a:t>
            </a:r>
            <a:endParaRPr lang="en-US" dirty="0">
              <a:highlight>
                <a:srgbClr val="FFFFFF"/>
              </a:highlight>
            </a:endParaRPr>
          </a:p>
          <a:p>
            <a:pPr marL="320040" lvl="1" indent="0">
              <a:buNone/>
            </a:pPr>
            <a:r>
              <a:rPr lang="en-US" dirty="0">
                <a:highlight>
                  <a:srgbClr val="FFFFFF"/>
                </a:highlight>
              </a:rPr>
              <a:t> </a:t>
            </a:r>
            <a:r>
              <a:rPr lang="en-US" b="1" dirty="0">
                <a:highlight>
                  <a:srgbClr val="FFFFFF"/>
                </a:highlight>
              </a:rPr>
              <a:t>[</a:t>
            </a:r>
            <a:r>
              <a:rPr lang="en-US" dirty="0">
                <a:highlight>
                  <a:srgbClr val="FFFFFF"/>
                </a:highlight>
              </a:rPr>
              <a:t>4 5</a:t>
            </a:r>
            <a:r>
              <a:rPr lang="en-US" b="1" dirty="0">
                <a:highlight>
                  <a:srgbClr val="FFFFFF"/>
                </a:highlight>
              </a:rPr>
              <a:t>]]</a:t>
            </a:r>
            <a:endParaRPr lang="en-US" dirty="0">
              <a:highlight>
                <a:srgbClr val="FFFFFF"/>
              </a:highlight>
            </a:endParaRPr>
          </a:p>
          <a:p>
            <a:pPr marL="514350" indent="-514350">
              <a:buFont typeface="+mj-lt"/>
              <a:buAutoNum type="arabicPeriod"/>
            </a:pPr>
            <a:r>
              <a:rPr lang="en-US" sz="3200" dirty="0">
                <a:solidFill>
                  <a:srgbClr val="008000"/>
                </a:solidFill>
                <a:highlight>
                  <a:srgbClr val="FFFFFF"/>
                </a:highlight>
              </a:rPr>
              <a:t>#makes a deep copy</a:t>
            </a:r>
            <a:endParaRPr lang="en-US" dirty="0"/>
          </a:p>
        </p:txBody>
      </p:sp>
    </p:spTree>
    <p:extLst>
      <p:ext uri="{BB962C8B-B14F-4D97-AF65-F5344CB8AC3E}">
        <p14:creationId xmlns:p14="http://schemas.microsoft.com/office/powerpoint/2010/main" val="192710518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Matrix Operations</a:t>
            </a:r>
            <a:endParaRPr lang="en-US" dirty="0"/>
          </a:p>
        </p:txBody>
      </p:sp>
      <p:sp>
        <p:nvSpPr>
          <p:cNvPr id="3" name="Content Placeholder 2"/>
          <p:cNvSpPr>
            <a:spLocks noGrp="1"/>
          </p:cNvSpPr>
          <p:nvPr>
            <p:ph sz="quarter" idx="1"/>
          </p:nvPr>
        </p:nvSpPr>
        <p:spPr>
          <a:xfrm>
            <a:off x="142240" y="1600200"/>
            <a:ext cx="11887200" cy="5074920"/>
          </a:xfrm>
        </p:spPr>
        <p:txBody>
          <a:bodyPr numCol="2">
            <a:noAutofit/>
          </a:bodyPr>
          <a:lstStyle/>
          <a:p>
            <a:pPr marL="457200" indent="-457200">
              <a:buFont typeface="+mj-lt"/>
              <a:buAutoNum type="arabicPeriod"/>
            </a:pPr>
            <a:r>
              <a:rPr lang="en-US" sz="3200" dirty="0">
                <a:solidFill>
                  <a:srgbClr val="000000"/>
                </a:solidFill>
                <a:highlight>
                  <a:srgbClr val="FFFFFF"/>
                </a:highlight>
              </a:rPr>
              <a:t>a</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arange</a:t>
            </a:r>
            <a:r>
              <a:rPr lang="en-US" sz="3200" b="1" dirty="0">
                <a:solidFill>
                  <a:srgbClr val="000080"/>
                </a:solidFill>
                <a:highlight>
                  <a:srgbClr val="FFFFFF"/>
                </a:highlight>
              </a:rPr>
              <a:t>(</a:t>
            </a:r>
            <a:r>
              <a:rPr lang="en-US" sz="3200" dirty="0">
                <a:solidFill>
                  <a:srgbClr val="FF0000"/>
                </a:solidFill>
                <a:highlight>
                  <a:srgbClr val="FFFFFF"/>
                </a:highlight>
              </a:rPr>
              <a:t>6</a:t>
            </a:r>
            <a:r>
              <a:rPr lang="en-US" sz="3200" b="1" dirty="0">
                <a:solidFill>
                  <a:srgbClr val="000080"/>
                </a:solidFill>
                <a:highlight>
                  <a:srgbClr val="FFFFFF"/>
                </a:highlight>
              </a:rPr>
              <a:t>).</a:t>
            </a:r>
            <a:r>
              <a:rPr lang="en-US" sz="3200" dirty="0">
                <a:solidFill>
                  <a:srgbClr val="000000"/>
                </a:solidFill>
                <a:highlight>
                  <a:srgbClr val="FFFFFF"/>
                </a:highlight>
              </a:rPr>
              <a:t>reshape</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FF0000"/>
                </a:solidFill>
                <a:highlight>
                  <a:srgbClr val="FFFFFF"/>
                </a:highlight>
              </a:rPr>
              <a:t>2</a:t>
            </a:r>
            <a:r>
              <a:rPr lang="en-US" sz="3200" b="1" dirty="0">
                <a:solidFill>
                  <a:srgbClr val="000080"/>
                </a:solidFill>
                <a:highlight>
                  <a:srgbClr val="FFFFFF"/>
                </a:highlight>
              </a:rPr>
              <a:t>)</a:t>
            </a:r>
            <a:endParaRPr lang="en-US" sz="3200" dirty="0">
              <a:solidFill>
                <a:srgbClr val="000000"/>
              </a:solidFill>
              <a:highlight>
                <a:srgbClr val="FFFFFF"/>
              </a:highlight>
            </a:endParaRPr>
          </a:p>
          <a:p>
            <a:pPr marL="457200" indent="-45720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sz="2800" b="1" dirty="0">
                <a:highlight>
                  <a:srgbClr val="FFFFFF"/>
                </a:highlight>
              </a:rPr>
              <a:t>[[</a:t>
            </a:r>
            <a:r>
              <a:rPr lang="en-US" sz="2800" dirty="0">
                <a:highlight>
                  <a:srgbClr val="FFFFFF"/>
                </a:highlight>
              </a:rPr>
              <a:t>0 1</a:t>
            </a:r>
            <a:r>
              <a:rPr lang="en-US" sz="2800" b="1" dirty="0">
                <a:highlight>
                  <a:srgbClr val="FFFFFF"/>
                </a:highlight>
              </a:rPr>
              <a:t>]</a:t>
            </a:r>
            <a:endParaRPr lang="en-US" sz="2800" dirty="0">
              <a:highlight>
                <a:srgbClr val="FFFFFF"/>
              </a:highlight>
            </a:endParaRPr>
          </a:p>
          <a:p>
            <a:pPr marL="320040" lvl="1" indent="0">
              <a:buNone/>
            </a:pPr>
            <a:r>
              <a:rPr lang="en-US" sz="2800" dirty="0">
                <a:highlight>
                  <a:srgbClr val="FFFFFF"/>
                </a:highlight>
              </a:rPr>
              <a:t> </a:t>
            </a:r>
            <a:r>
              <a:rPr lang="en-US" sz="2800" b="1" dirty="0">
                <a:highlight>
                  <a:srgbClr val="FFFFFF"/>
                </a:highlight>
              </a:rPr>
              <a:t>[</a:t>
            </a:r>
            <a:r>
              <a:rPr lang="en-US" sz="2800" dirty="0">
                <a:highlight>
                  <a:srgbClr val="FFFFFF"/>
                </a:highlight>
              </a:rPr>
              <a:t>2 3</a:t>
            </a:r>
            <a:r>
              <a:rPr lang="en-US" sz="2800" b="1" dirty="0">
                <a:highlight>
                  <a:srgbClr val="FFFFFF"/>
                </a:highlight>
              </a:rPr>
              <a:t>]</a:t>
            </a:r>
            <a:endParaRPr lang="en-US" sz="2800" dirty="0">
              <a:highlight>
                <a:srgbClr val="FFFFFF"/>
              </a:highlight>
            </a:endParaRPr>
          </a:p>
          <a:p>
            <a:pPr marL="320040" lvl="1" indent="0">
              <a:buNone/>
            </a:pPr>
            <a:r>
              <a:rPr lang="en-US" sz="2800" dirty="0">
                <a:highlight>
                  <a:srgbClr val="FFFFFF"/>
                </a:highlight>
              </a:rPr>
              <a:t> </a:t>
            </a:r>
            <a:r>
              <a:rPr lang="en-US" sz="2800" b="1" dirty="0">
                <a:highlight>
                  <a:srgbClr val="FFFFFF"/>
                </a:highlight>
              </a:rPr>
              <a:t>[</a:t>
            </a:r>
            <a:r>
              <a:rPr lang="en-US" sz="2800" dirty="0">
                <a:highlight>
                  <a:srgbClr val="FFFFFF"/>
                </a:highlight>
              </a:rPr>
              <a:t>4 5</a:t>
            </a:r>
            <a:r>
              <a:rPr lang="en-US" sz="2800" b="1" dirty="0">
                <a:highlight>
                  <a:srgbClr val="FFFFFF"/>
                </a:highlight>
              </a:rPr>
              <a:t>]]</a:t>
            </a:r>
            <a:endParaRPr lang="en-US" sz="2800" dirty="0">
              <a:highlight>
                <a:srgbClr val="FFFFFF"/>
              </a:highlight>
            </a:endParaRPr>
          </a:p>
          <a:p>
            <a:pPr marL="457200" indent="-457200">
              <a:buFont typeface="+mj-lt"/>
              <a:buAutoNum type="arabicPeriod"/>
            </a:pPr>
            <a:r>
              <a:rPr lang="en-US" sz="3200" dirty="0">
                <a:solidFill>
                  <a:srgbClr val="000000"/>
                </a:solidFill>
                <a:highlight>
                  <a:srgbClr val="FFFFFF"/>
                </a:highlight>
              </a:rPr>
              <a:t>b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arange</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FF0000"/>
                </a:solidFill>
                <a:highlight>
                  <a:srgbClr val="FFFFFF"/>
                </a:highlight>
              </a:rPr>
              <a:t>9</a:t>
            </a:r>
            <a:r>
              <a:rPr lang="en-US" sz="3200" b="1" dirty="0">
                <a:solidFill>
                  <a:srgbClr val="000080"/>
                </a:solidFill>
                <a:highlight>
                  <a:srgbClr val="FFFFFF"/>
                </a:highlight>
              </a:rPr>
              <a:t>).</a:t>
            </a:r>
            <a:r>
              <a:rPr lang="en-US" sz="3200" dirty="0">
                <a:solidFill>
                  <a:srgbClr val="000000"/>
                </a:solidFill>
                <a:highlight>
                  <a:srgbClr val="FFFFFF"/>
                </a:highlight>
              </a:rPr>
              <a:t>reshape</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FF0000"/>
                </a:solidFill>
                <a:highlight>
                  <a:srgbClr val="FFFFFF"/>
                </a:highlight>
              </a:rPr>
              <a:t>2</a:t>
            </a:r>
            <a:r>
              <a:rPr lang="en-US" sz="3200" b="1" dirty="0">
                <a:solidFill>
                  <a:srgbClr val="000080"/>
                </a:solidFill>
                <a:highlight>
                  <a:srgbClr val="FFFFFF"/>
                </a:highlight>
              </a:rPr>
              <a:t>)</a:t>
            </a:r>
            <a:endParaRPr lang="en-US" sz="3200" dirty="0">
              <a:solidFill>
                <a:srgbClr val="000000"/>
              </a:solidFill>
              <a:highlight>
                <a:srgbClr val="FFFFFF"/>
              </a:highlight>
            </a:endParaRPr>
          </a:p>
          <a:p>
            <a:pPr marL="457200" indent="-45720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b</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sz="2800" b="1" dirty="0">
                <a:highlight>
                  <a:srgbClr val="FFFFFF"/>
                </a:highlight>
              </a:rPr>
              <a:t>[[</a:t>
            </a:r>
            <a:r>
              <a:rPr lang="en-US" sz="2800" dirty="0">
                <a:highlight>
                  <a:srgbClr val="FFFFFF"/>
                </a:highlight>
              </a:rPr>
              <a:t>3 4</a:t>
            </a:r>
            <a:r>
              <a:rPr lang="en-US" sz="2800" b="1" dirty="0">
                <a:highlight>
                  <a:srgbClr val="FFFFFF"/>
                </a:highlight>
              </a:rPr>
              <a:t>]</a:t>
            </a:r>
            <a:endParaRPr lang="en-US" sz="2800" dirty="0">
              <a:highlight>
                <a:srgbClr val="FFFFFF"/>
              </a:highlight>
            </a:endParaRPr>
          </a:p>
          <a:p>
            <a:pPr marL="320040" lvl="1" indent="0">
              <a:buNone/>
            </a:pPr>
            <a:r>
              <a:rPr lang="en-US" sz="2800" dirty="0">
                <a:highlight>
                  <a:srgbClr val="FFFFFF"/>
                </a:highlight>
              </a:rPr>
              <a:t> </a:t>
            </a:r>
            <a:r>
              <a:rPr lang="en-US" sz="2800" b="1" dirty="0">
                <a:highlight>
                  <a:srgbClr val="FFFFFF"/>
                </a:highlight>
              </a:rPr>
              <a:t>[</a:t>
            </a:r>
            <a:r>
              <a:rPr lang="en-US" sz="2800" dirty="0">
                <a:highlight>
                  <a:srgbClr val="FFFFFF"/>
                </a:highlight>
              </a:rPr>
              <a:t>5 6</a:t>
            </a:r>
            <a:r>
              <a:rPr lang="en-US" sz="2800" b="1" dirty="0">
                <a:highlight>
                  <a:srgbClr val="FFFFFF"/>
                </a:highlight>
              </a:rPr>
              <a:t>]</a:t>
            </a:r>
            <a:endParaRPr lang="en-US" sz="2800" dirty="0">
              <a:highlight>
                <a:srgbClr val="FFFFFF"/>
              </a:highlight>
            </a:endParaRPr>
          </a:p>
          <a:p>
            <a:pPr marL="320040" lvl="1" indent="0">
              <a:buNone/>
            </a:pPr>
            <a:r>
              <a:rPr lang="en-US" sz="2800" dirty="0">
                <a:highlight>
                  <a:srgbClr val="FFFFFF"/>
                </a:highlight>
              </a:rPr>
              <a:t> </a:t>
            </a:r>
            <a:r>
              <a:rPr lang="en-US" sz="2800" b="1" dirty="0">
                <a:highlight>
                  <a:srgbClr val="FFFFFF"/>
                </a:highlight>
              </a:rPr>
              <a:t>[</a:t>
            </a:r>
            <a:r>
              <a:rPr lang="en-US" sz="2800" dirty="0">
                <a:highlight>
                  <a:srgbClr val="FFFFFF"/>
                </a:highlight>
              </a:rPr>
              <a:t>7 8</a:t>
            </a:r>
            <a:r>
              <a:rPr lang="en-US" sz="2800" b="1" dirty="0">
                <a:highlight>
                  <a:srgbClr val="FFFFFF"/>
                </a:highlight>
              </a:rPr>
              <a:t>]]</a:t>
            </a:r>
            <a:endParaRPr lang="en-US" sz="2800" dirty="0">
              <a:highlight>
                <a:srgbClr val="FFFFFF"/>
              </a:highlight>
            </a:endParaRPr>
          </a:p>
          <a:p>
            <a:pPr marL="457200" indent="-45720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a</a:t>
            </a:r>
            <a:r>
              <a:rPr lang="en-US" sz="3200" b="1" dirty="0" err="1">
                <a:solidFill>
                  <a:srgbClr val="000080"/>
                </a:solidFill>
                <a:highlight>
                  <a:srgbClr val="FFFFFF"/>
                </a:highlight>
              </a:rPr>
              <a:t>+</a:t>
            </a:r>
            <a:r>
              <a:rPr lang="en-US" sz="3200" dirty="0" err="1">
                <a:solidFill>
                  <a:srgbClr val="000000"/>
                </a:solidFill>
                <a:highlight>
                  <a:srgbClr val="FFFFFF"/>
                </a:highlight>
              </a:rPr>
              <a:t>b</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sz="2800" b="1" dirty="0">
                <a:highlight>
                  <a:srgbClr val="FFFFFF"/>
                </a:highlight>
              </a:rPr>
              <a:t>[[</a:t>
            </a:r>
            <a:r>
              <a:rPr lang="en-US" sz="2800" dirty="0">
                <a:highlight>
                  <a:srgbClr val="FFFFFF"/>
                </a:highlight>
              </a:rPr>
              <a:t> 3  5</a:t>
            </a:r>
            <a:r>
              <a:rPr lang="en-US" sz="2800" b="1" dirty="0">
                <a:highlight>
                  <a:srgbClr val="FFFFFF"/>
                </a:highlight>
              </a:rPr>
              <a:t>]</a:t>
            </a:r>
            <a:endParaRPr lang="en-US" sz="2800" dirty="0">
              <a:highlight>
                <a:srgbClr val="FFFFFF"/>
              </a:highlight>
            </a:endParaRPr>
          </a:p>
          <a:p>
            <a:pPr marL="320040" lvl="1" indent="0">
              <a:buNone/>
            </a:pPr>
            <a:r>
              <a:rPr lang="en-US" sz="2800" dirty="0">
                <a:highlight>
                  <a:srgbClr val="FFFFFF"/>
                </a:highlight>
              </a:rPr>
              <a:t> </a:t>
            </a:r>
            <a:r>
              <a:rPr lang="en-US" sz="2800" b="1" dirty="0">
                <a:highlight>
                  <a:srgbClr val="FFFFFF"/>
                </a:highlight>
              </a:rPr>
              <a:t>[</a:t>
            </a:r>
            <a:r>
              <a:rPr lang="en-US" sz="2800" dirty="0">
                <a:highlight>
                  <a:srgbClr val="FFFFFF"/>
                </a:highlight>
              </a:rPr>
              <a:t> 7  9</a:t>
            </a:r>
            <a:r>
              <a:rPr lang="en-US" sz="2800" b="1" dirty="0">
                <a:highlight>
                  <a:srgbClr val="FFFFFF"/>
                </a:highlight>
              </a:rPr>
              <a:t>]</a:t>
            </a:r>
            <a:endParaRPr lang="en-US" sz="2800" dirty="0">
              <a:highlight>
                <a:srgbClr val="FFFFFF"/>
              </a:highlight>
            </a:endParaRPr>
          </a:p>
          <a:p>
            <a:pPr marL="320040" lvl="1" indent="0">
              <a:buNone/>
            </a:pPr>
            <a:r>
              <a:rPr lang="en-US" sz="2800" dirty="0">
                <a:highlight>
                  <a:srgbClr val="FFFFFF"/>
                </a:highlight>
              </a:rPr>
              <a:t> </a:t>
            </a:r>
            <a:r>
              <a:rPr lang="en-US" sz="2800" b="1" dirty="0">
                <a:highlight>
                  <a:srgbClr val="FFFFFF"/>
                </a:highlight>
              </a:rPr>
              <a:t>[</a:t>
            </a:r>
            <a:r>
              <a:rPr lang="en-US" sz="2800" dirty="0">
                <a:highlight>
                  <a:srgbClr val="FFFFFF"/>
                </a:highlight>
              </a:rPr>
              <a:t>11 13</a:t>
            </a:r>
            <a:r>
              <a:rPr lang="en-US" sz="2800" b="1" dirty="0">
                <a:highlight>
                  <a:srgbClr val="FFFFFF"/>
                </a:highlight>
              </a:rPr>
              <a:t>]]</a:t>
            </a:r>
            <a:endParaRPr lang="en-US" sz="2800" dirty="0">
              <a:highlight>
                <a:srgbClr val="FFFFFF"/>
              </a:highlight>
            </a:endParaRPr>
          </a:p>
          <a:p>
            <a:pPr marL="457200" indent="-457200">
              <a:buFont typeface="+mj-lt"/>
              <a:buAutoNum type="arabicPeriod"/>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r>
              <a:rPr lang="en-US" sz="3200" dirty="0">
                <a:solidFill>
                  <a:srgbClr val="000000"/>
                </a:solidFill>
                <a:highlight>
                  <a:srgbClr val="FFFFFF"/>
                </a:highlight>
              </a:rPr>
              <a:t>b</a:t>
            </a:r>
            <a:r>
              <a:rPr lang="en-US" sz="3200" b="1" dirty="0">
                <a:solidFill>
                  <a:srgbClr val="000080"/>
                </a:solidFill>
                <a:highlight>
                  <a:srgbClr val="FFFFFF"/>
                </a:highlight>
              </a:rPr>
              <a:t>)</a:t>
            </a:r>
            <a:endParaRPr lang="en-US" sz="3200" dirty="0">
              <a:solidFill>
                <a:srgbClr val="000000"/>
              </a:solidFill>
              <a:highlight>
                <a:srgbClr val="FFFFFF"/>
              </a:highlight>
            </a:endParaRPr>
          </a:p>
          <a:p>
            <a:pPr marL="320040" lvl="1" indent="0">
              <a:buNone/>
            </a:pPr>
            <a:r>
              <a:rPr lang="en-US" sz="2800" b="1" dirty="0">
                <a:highlight>
                  <a:srgbClr val="FFFFFF"/>
                </a:highlight>
              </a:rPr>
              <a:t>[[</a:t>
            </a:r>
            <a:r>
              <a:rPr lang="en-US" sz="2800" dirty="0">
                <a:highlight>
                  <a:srgbClr val="FFFFFF"/>
                </a:highlight>
              </a:rPr>
              <a:t> 0  4</a:t>
            </a:r>
            <a:r>
              <a:rPr lang="en-US" sz="2800" b="1" dirty="0">
                <a:highlight>
                  <a:srgbClr val="FFFFFF"/>
                </a:highlight>
              </a:rPr>
              <a:t>]</a:t>
            </a:r>
            <a:endParaRPr lang="en-US" sz="2800" dirty="0">
              <a:highlight>
                <a:srgbClr val="FFFFFF"/>
              </a:highlight>
            </a:endParaRPr>
          </a:p>
          <a:p>
            <a:pPr marL="320040" lvl="1" indent="0">
              <a:buNone/>
            </a:pPr>
            <a:r>
              <a:rPr lang="en-US" sz="2800" dirty="0">
                <a:highlight>
                  <a:srgbClr val="FFFFFF"/>
                </a:highlight>
              </a:rPr>
              <a:t> </a:t>
            </a:r>
            <a:r>
              <a:rPr lang="en-US" sz="2800" b="1" dirty="0">
                <a:highlight>
                  <a:srgbClr val="FFFFFF"/>
                </a:highlight>
              </a:rPr>
              <a:t>[</a:t>
            </a:r>
            <a:r>
              <a:rPr lang="en-US" sz="2800" dirty="0">
                <a:highlight>
                  <a:srgbClr val="FFFFFF"/>
                </a:highlight>
              </a:rPr>
              <a:t>10 18</a:t>
            </a:r>
            <a:r>
              <a:rPr lang="en-US" sz="2800" b="1" dirty="0">
                <a:highlight>
                  <a:srgbClr val="FFFFFF"/>
                </a:highlight>
              </a:rPr>
              <a:t>]</a:t>
            </a:r>
            <a:endParaRPr lang="en-US" sz="2800" dirty="0">
              <a:highlight>
                <a:srgbClr val="FFFFFF"/>
              </a:highlight>
            </a:endParaRPr>
          </a:p>
          <a:p>
            <a:pPr marL="320040" lvl="1" indent="0">
              <a:buNone/>
            </a:pPr>
            <a:r>
              <a:rPr lang="en-US" sz="2800" dirty="0">
                <a:highlight>
                  <a:srgbClr val="FFFFFF"/>
                </a:highlight>
              </a:rPr>
              <a:t> </a:t>
            </a:r>
            <a:r>
              <a:rPr lang="en-US" sz="2800" b="1" dirty="0">
                <a:highlight>
                  <a:srgbClr val="FFFFFF"/>
                </a:highlight>
              </a:rPr>
              <a:t>[</a:t>
            </a:r>
            <a:r>
              <a:rPr lang="en-US" sz="2800" dirty="0">
                <a:highlight>
                  <a:srgbClr val="FFFFFF"/>
                </a:highlight>
              </a:rPr>
              <a:t>28 40</a:t>
            </a:r>
            <a:r>
              <a:rPr lang="en-US" sz="2800" b="1" dirty="0">
                <a:highlight>
                  <a:srgbClr val="FFFFFF"/>
                </a:highlight>
              </a:rPr>
              <a:t>]]</a:t>
            </a:r>
            <a:endParaRPr lang="en-US" sz="2800" dirty="0">
              <a:highlight>
                <a:srgbClr val="FFFFFF"/>
              </a:highlight>
            </a:endParaRPr>
          </a:p>
          <a:p>
            <a:pPr marL="457200" indent="-457200">
              <a:buFont typeface="+mj-lt"/>
              <a:buAutoNum type="arabicPeriod"/>
            </a:pPr>
            <a:r>
              <a:rPr lang="en-US" sz="3200" dirty="0">
                <a:solidFill>
                  <a:srgbClr val="008000"/>
                </a:solidFill>
                <a:highlight>
                  <a:srgbClr val="FFFFFF"/>
                </a:highlight>
              </a:rPr>
              <a:t>#element-wise </a:t>
            </a:r>
            <a:r>
              <a:rPr lang="en-US" sz="3200" dirty="0" smtClean="0">
                <a:solidFill>
                  <a:srgbClr val="008000"/>
                </a:solidFill>
                <a:highlight>
                  <a:srgbClr val="FFFFFF"/>
                </a:highlight>
              </a:rPr>
              <a:t>multiplication</a:t>
            </a:r>
            <a:endParaRPr lang="en-US" sz="3200" dirty="0">
              <a:solidFill>
                <a:srgbClr val="000000"/>
              </a:solidFill>
              <a:highlight>
                <a:srgbClr val="FFFFFF"/>
              </a:highlight>
            </a:endParaRPr>
          </a:p>
        </p:txBody>
      </p:sp>
    </p:spTree>
    <p:extLst>
      <p:ext uri="{BB962C8B-B14F-4D97-AF65-F5344CB8AC3E}">
        <p14:creationId xmlns:p14="http://schemas.microsoft.com/office/powerpoint/2010/main" val="161327083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55600" y="172720"/>
            <a:ext cx="11551920" cy="6431280"/>
          </a:xfrm>
        </p:spPr>
        <p:txBody>
          <a:bodyPr numCol="2">
            <a:noAutofit/>
          </a:bodyPr>
          <a:lstStyle/>
          <a:p>
            <a:pPr marL="457200" indent="-457200">
              <a:buFont typeface="+mj-lt"/>
              <a:buAutoNum type="arabicPeriod"/>
            </a:pPr>
            <a:r>
              <a:rPr lang="en-US" sz="2800" dirty="0">
                <a:solidFill>
                  <a:srgbClr val="000000"/>
                </a:solidFill>
                <a:highlight>
                  <a:srgbClr val="FFFFFF"/>
                </a:highlight>
              </a:rPr>
              <a:t>a</a:t>
            </a:r>
            <a:r>
              <a:rPr lang="en-US" sz="2800" b="1" dirty="0">
                <a:solidFill>
                  <a:srgbClr val="000080"/>
                </a:solidFill>
                <a:highlight>
                  <a:srgbClr val="FFFFFF"/>
                </a:highlight>
              </a:rPr>
              <a:t>=</a:t>
            </a:r>
            <a:r>
              <a:rPr lang="en-US" sz="2800" dirty="0">
                <a:solidFill>
                  <a:srgbClr val="000000"/>
                </a:solidFill>
                <a:highlight>
                  <a:srgbClr val="FFFFFF"/>
                </a:highlight>
              </a:rPr>
              <a:t> </a:t>
            </a:r>
            <a:r>
              <a:rPr lang="en-US" sz="2800" dirty="0" err="1">
                <a:solidFill>
                  <a:srgbClr val="000000"/>
                </a:solidFill>
                <a:highlight>
                  <a:srgbClr val="FFFFFF"/>
                </a:highlight>
              </a:rPr>
              <a:t>np</a:t>
            </a:r>
            <a:r>
              <a:rPr lang="en-US" sz="2800" b="1" dirty="0" err="1">
                <a:solidFill>
                  <a:srgbClr val="000080"/>
                </a:solidFill>
                <a:highlight>
                  <a:srgbClr val="FFFFFF"/>
                </a:highlight>
              </a:rPr>
              <a:t>.</a:t>
            </a:r>
            <a:r>
              <a:rPr lang="en-US" sz="2800" dirty="0" err="1">
                <a:solidFill>
                  <a:srgbClr val="000000"/>
                </a:solidFill>
                <a:highlight>
                  <a:srgbClr val="FFFFFF"/>
                </a:highlight>
              </a:rPr>
              <a:t>arange</a:t>
            </a:r>
            <a:r>
              <a:rPr lang="en-US" sz="2800" b="1" dirty="0">
                <a:solidFill>
                  <a:srgbClr val="000080"/>
                </a:solidFill>
                <a:highlight>
                  <a:srgbClr val="FFFFFF"/>
                </a:highlight>
              </a:rPr>
              <a:t>(</a:t>
            </a:r>
            <a:r>
              <a:rPr lang="en-US" sz="2800" dirty="0">
                <a:solidFill>
                  <a:srgbClr val="FF0000"/>
                </a:solidFill>
                <a:highlight>
                  <a:srgbClr val="FFFFFF"/>
                </a:highlight>
              </a:rPr>
              <a:t>6</a:t>
            </a:r>
            <a:r>
              <a:rPr lang="en-US" sz="2800" b="1" dirty="0">
                <a:solidFill>
                  <a:srgbClr val="000080"/>
                </a:solidFill>
                <a:highlight>
                  <a:srgbClr val="FFFFFF"/>
                </a:highlight>
              </a:rPr>
              <a:t>).</a:t>
            </a:r>
            <a:r>
              <a:rPr lang="en-US" sz="2800" dirty="0">
                <a:solidFill>
                  <a:srgbClr val="000000"/>
                </a:solidFill>
                <a:highlight>
                  <a:srgbClr val="FFFFFF"/>
                </a:highlight>
              </a:rPr>
              <a:t>reshape</a:t>
            </a:r>
            <a:r>
              <a:rPr lang="en-US" sz="2800" b="1" dirty="0">
                <a:solidFill>
                  <a:srgbClr val="000080"/>
                </a:solidFill>
                <a:highlight>
                  <a:srgbClr val="FFFFFF"/>
                </a:highlight>
              </a:rPr>
              <a:t>(</a:t>
            </a:r>
            <a:r>
              <a:rPr lang="en-US" sz="2800" dirty="0">
                <a:solidFill>
                  <a:srgbClr val="FF0000"/>
                </a:solidFill>
                <a:highlight>
                  <a:srgbClr val="FFFFFF"/>
                </a:highlight>
              </a:rPr>
              <a:t>3</a:t>
            </a:r>
            <a:r>
              <a:rPr lang="en-US" sz="2800" b="1" dirty="0">
                <a:solidFill>
                  <a:srgbClr val="000080"/>
                </a:solidFill>
                <a:highlight>
                  <a:srgbClr val="FFFFFF"/>
                </a:highlight>
              </a:rPr>
              <a:t>,</a:t>
            </a:r>
            <a:r>
              <a:rPr lang="en-US" sz="2800" dirty="0">
                <a:solidFill>
                  <a:srgbClr val="FF0000"/>
                </a:solidFill>
                <a:highlight>
                  <a:srgbClr val="FFFFFF"/>
                </a:highlight>
              </a:rPr>
              <a:t>2</a:t>
            </a:r>
            <a:r>
              <a:rPr lang="en-US" sz="2800" b="1" dirty="0">
                <a:solidFill>
                  <a:srgbClr val="000080"/>
                </a:solidFill>
                <a:highlight>
                  <a:srgbClr val="FFFFFF"/>
                </a:highlight>
              </a:rPr>
              <a:t>)</a:t>
            </a:r>
            <a:endParaRPr lang="en-US" sz="2800" dirty="0">
              <a:solidFill>
                <a:srgbClr val="000000"/>
              </a:solidFill>
              <a:highlight>
                <a:srgbClr val="FFFFFF"/>
              </a:highlight>
            </a:endParaRPr>
          </a:p>
          <a:p>
            <a:pPr marL="457200" indent="-457200">
              <a:buFont typeface="+mj-lt"/>
              <a:buAutoNum type="arabicPeriod"/>
            </a:pPr>
            <a:r>
              <a:rPr lang="en-US" sz="2800" b="1" dirty="0">
                <a:solidFill>
                  <a:srgbClr val="0000FF"/>
                </a:solidFill>
                <a:highlight>
                  <a:srgbClr val="FFFFFF"/>
                </a:highlight>
              </a:rPr>
              <a:t>print</a:t>
            </a:r>
            <a:r>
              <a:rPr lang="en-US" sz="2800" b="1" dirty="0">
                <a:solidFill>
                  <a:srgbClr val="000080"/>
                </a:solidFill>
                <a:highlight>
                  <a:srgbClr val="FFFFFF"/>
                </a:highlight>
              </a:rPr>
              <a:t>(</a:t>
            </a:r>
            <a:r>
              <a:rPr lang="en-US" sz="2800" dirty="0">
                <a:solidFill>
                  <a:srgbClr val="000000"/>
                </a:solidFill>
                <a:highlight>
                  <a:srgbClr val="FFFFFF"/>
                </a:highlight>
              </a:rPr>
              <a:t>a</a:t>
            </a:r>
            <a:r>
              <a:rPr lang="en-US" sz="2800" b="1" dirty="0">
                <a:solidFill>
                  <a:srgbClr val="000080"/>
                </a:solidFill>
                <a:highlight>
                  <a:srgbClr val="FFFFFF"/>
                </a:highlight>
              </a:rPr>
              <a:t>)</a:t>
            </a:r>
            <a:endParaRPr lang="en-US" sz="2800" dirty="0">
              <a:solidFill>
                <a:srgbClr val="000000"/>
              </a:solidFill>
              <a:highlight>
                <a:srgbClr val="FFFFFF"/>
              </a:highlight>
            </a:endParaRPr>
          </a:p>
          <a:p>
            <a:pPr marL="320040" lvl="1" indent="0">
              <a:buNone/>
            </a:pPr>
            <a:r>
              <a:rPr lang="en-US" sz="2400" b="1" dirty="0">
                <a:highlight>
                  <a:srgbClr val="FFFFFF"/>
                </a:highlight>
              </a:rPr>
              <a:t>[[</a:t>
            </a:r>
            <a:r>
              <a:rPr lang="en-US" sz="2400" dirty="0">
                <a:highlight>
                  <a:srgbClr val="FFFFFF"/>
                </a:highlight>
              </a:rPr>
              <a:t>0 1</a:t>
            </a:r>
            <a:r>
              <a:rPr lang="en-US" sz="2400" b="1" dirty="0">
                <a:highlight>
                  <a:srgbClr val="FFFFFF"/>
                </a:highlight>
              </a:rPr>
              <a:t>]</a:t>
            </a:r>
            <a:endParaRPr lang="en-US" sz="2400" dirty="0">
              <a:highlight>
                <a:srgbClr val="FFFFFF"/>
              </a:highlight>
            </a:endParaRPr>
          </a:p>
          <a:p>
            <a:pPr marL="320040" lvl="1" indent="0">
              <a:buNone/>
            </a:pPr>
            <a:r>
              <a:rPr lang="en-US" sz="2400" dirty="0">
                <a:highlight>
                  <a:srgbClr val="FFFFFF"/>
                </a:highlight>
              </a:rPr>
              <a:t> </a:t>
            </a:r>
            <a:r>
              <a:rPr lang="en-US" sz="2400" b="1" dirty="0">
                <a:highlight>
                  <a:srgbClr val="FFFFFF"/>
                </a:highlight>
              </a:rPr>
              <a:t>[</a:t>
            </a:r>
            <a:r>
              <a:rPr lang="en-US" sz="2400" dirty="0">
                <a:highlight>
                  <a:srgbClr val="FFFFFF"/>
                </a:highlight>
              </a:rPr>
              <a:t>2 3</a:t>
            </a:r>
            <a:r>
              <a:rPr lang="en-US" sz="2400" b="1" dirty="0">
                <a:highlight>
                  <a:srgbClr val="FFFFFF"/>
                </a:highlight>
              </a:rPr>
              <a:t>]</a:t>
            </a:r>
            <a:endParaRPr lang="en-US" sz="2400" dirty="0">
              <a:highlight>
                <a:srgbClr val="FFFFFF"/>
              </a:highlight>
            </a:endParaRPr>
          </a:p>
          <a:p>
            <a:pPr marL="320040" lvl="1" indent="0">
              <a:buNone/>
            </a:pPr>
            <a:r>
              <a:rPr lang="en-US" sz="2400" dirty="0">
                <a:highlight>
                  <a:srgbClr val="FFFFFF"/>
                </a:highlight>
              </a:rPr>
              <a:t> </a:t>
            </a:r>
            <a:r>
              <a:rPr lang="en-US" sz="2400" b="1" dirty="0">
                <a:highlight>
                  <a:srgbClr val="FFFFFF"/>
                </a:highlight>
              </a:rPr>
              <a:t>[</a:t>
            </a:r>
            <a:r>
              <a:rPr lang="en-US" sz="2400" dirty="0">
                <a:highlight>
                  <a:srgbClr val="FFFFFF"/>
                </a:highlight>
              </a:rPr>
              <a:t>4 5</a:t>
            </a:r>
            <a:r>
              <a:rPr lang="en-US" sz="2400" b="1" dirty="0">
                <a:highlight>
                  <a:srgbClr val="FFFFFF"/>
                </a:highlight>
              </a:rPr>
              <a:t>]]</a:t>
            </a:r>
            <a:endParaRPr lang="en-US" sz="2400" dirty="0">
              <a:highlight>
                <a:srgbClr val="FFFFFF"/>
              </a:highlight>
            </a:endParaRPr>
          </a:p>
          <a:p>
            <a:pPr marL="457200" indent="-457200">
              <a:buFont typeface="+mj-lt"/>
              <a:buAutoNum type="arabicPeriod"/>
            </a:pPr>
            <a:r>
              <a:rPr lang="en-US" sz="2800" dirty="0">
                <a:solidFill>
                  <a:srgbClr val="000000"/>
                </a:solidFill>
                <a:highlight>
                  <a:srgbClr val="FFFFFF"/>
                </a:highlight>
              </a:rPr>
              <a:t>c </a:t>
            </a:r>
            <a:r>
              <a:rPr lang="en-US" sz="2800" b="1" dirty="0">
                <a:solidFill>
                  <a:srgbClr val="000080"/>
                </a:solidFill>
                <a:highlight>
                  <a:srgbClr val="FFFFFF"/>
                </a:highlight>
              </a:rPr>
              <a:t>=</a:t>
            </a:r>
            <a:r>
              <a:rPr lang="en-US" sz="2800" dirty="0">
                <a:solidFill>
                  <a:srgbClr val="000000"/>
                </a:solidFill>
                <a:highlight>
                  <a:srgbClr val="FFFFFF"/>
                </a:highlight>
              </a:rPr>
              <a:t> </a:t>
            </a:r>
            <a:r>
              <a:rPr lang="en-US" sz="2800" dirty="0" err="1">
                <a:solidFill>
                  <a:srgbClr val="000000"/>
                </a:solidFill>
                <a:highlight>
                  <a:srgbClr val="FFFFFF"/>
                </a:highlight>
              </a:rPr>
              <a:t>np</a:t>
            </a:r>
            <a:r>
              <a:rPr lang="en-US" sz="2800" b="1" dirty="0" err="1">
                <a:solidFill>
                  <a:srgbClr val="000080"/>
                </a:solidFill>
                <a:highlight>
                  <a:srgbClr val="FFFFFF"/>
                </a:highlight>
              </a:rPr>
              <a:t>.</a:t>
            </a:r>
            <a:r>
              <a:rPr lang="en-US" sz="2800" dirty="0" err="1">
                <a:solidFill>
                  <a:srgbClr val="000000"/>
                </a:solidFill>
                <a:highlight>
                  <a:srgbClr val="FFFFFF"/>
                </a:highlight>
              </a:rPr>
              <a:t>arange</a:t>
            </a:r>
            <a:r>
              <a:rPr lang="en-US" sz="2800" b="1" dirty="0">
                <a:solidFill>
                  <a:srgbClr val="000080"/>
                </a:solidFill>
                <a:highlight>
                  <a:srgbClr val="FFFFFF"/>
                </a:highlight>
              </a:rPr>
              <a:t>(</a:t>
            </a:r>
            <a:r>
              <a:rPr lang="en-US" sz="2800" dirty="0">
                <a:solidFill>
                  <a:srgbClr val="FF0000"/>
                </a:solidFill>
                <a:highlight>
                  <a:srgbClr val="FFFFFF"/>
                </a:highlight>
              </a:rPr>
              <a:t>6</a:t>
            </a:r>
            <a:r>
              <a:rPr lang="en-US" sz="2800" b="1" dirty="0">
                <a:solidFill>
                  <a:srgbClr val="000080"/>
                </a:solidFill>
                <a:highlight>
                  <a:srgbClr val="FFFFFF"/>
                </a:highlight>
              </a:rPr>
              <a:t>).</a:t>
            </a:r>
            <a:r>
              <a:rPr lang="en-US" sz="2800" dirty="0">
                <a:solidFill>
                  <a:srgbClr val="000000"/>
                </a:solidFill>
                <a:highlight>
                  <a:srgbClr val="FFFFFF"/>
                </a:highlight>
              </a:rPr>
              <a:t>reshape</a:t>
            </a:r>
            <a:r>
              <a:rPr lang="en-US" sz="2800" b="1" dirty="0">
                <a:solidFill>
                  <a:srgbClr val="000080"/>
                </a:solidFill>
                <a:highlight>
                  <a:srgbClr val="FFFFFF"/>
                </a:highlight>
              </a:rPr>
              <a:t>(</a:t>
            </a:r>
            <a:r>
              <a:rPr lang="en-US" sz="2800" dirty="0">
                <a:solidFill>
                  <a:srgbClr val="FF0000"/>
                </a:solidFill>
                <a:highlight>
                  <a:srgbClr val="FFFFFF"/>
                </a:highlight>
              </a:rPr>
              <a:t>2</a:t>
            </a:r>
            <a:r>
              <a:rPr lang="en-US" sz="2800" b="1" dirty="0">
                <a:solidFill>
                  <a:srgbClr val="000080"/>
                </a:solidFill>
                <a:highlight>
                  <a:srgbClr val="FFFFFF"/>
                </a:highlight>
              </a:rPr>
              <a:t>,</a:t>
            </a:r>
            <a:r>
              <a:rPr lang="en-US" sz="2800" dirty="0">
                <a:solidFill>
                  <a:srgbClr val="FF0000"/>
                </a:solidFill>
                <a:highlight>
                  <a:srgbClr val="FFFFFF"/>
                </a:highlight>
              </a:rPr>
              <a:t>3</a:t>
            </a:r>
            <a:r>
              <a:rPr lang="en-US" sz="2800" b="1" dirty="0">
                <a:solidFill>
                  <a:srgbClr val="000080"/>
                </a:solidFill>
                <a:highlight>
                  <a:srgbClr val="FFFFFF"/>
                </a:highlight>
              </a:rPr>
              <a:t>)</a:t>
            </a:r>
            <a:endParaRPr lang="en-US" sz="2800" dirty="0">
              <a:solidFill>
                <a:srgbClr val="000000"/>
              </a:solidFill>
              <a:highlight>
                <a:srgbClr val="FFFFFF"/>
              </a:highlight>
            </a:endParaRPr>
          </a:p>
          <a:p>
            <a:pPr marL="457200" indent="-457200">
              <a:buFont typeface="+mj-lt"/>
              <a:buAutoNum type="arabicPeriod"/>
            </a:pPr>
            <a:r>
              <a:rPr lang="en-US" sz="2800" b="1" dirty="0">
                <a:solidFill>
                  <a:srgbClr val="0000FF"/>
                </a:solidFill>
                <a:highlight>
                  <a:srgbClr val="FFFFFF"/>
                </a:highlight>
              </a:rPr>
              <a:t>print</a:t>
            </a:r>
            <a:r>
              <a:rPr lang="en-US" sz="2800" b="1" dirty="0">
                <a:solidFill>
                  <a:srgbClr val="000080"/>
                </a:solidFill>
                <a:highlight>
                  <a:srgbClr val="FFFFFF"/>
                </a:highlight>
              </a:rPr>
              <a:t>(</a:t>
            </a:r>
            <a:r>
              <a:rPr lang="en-US" sz="2800" dirty="0">
                <a:solidFill>
                  <a:srgbClr val="000000"/>
                </a:solidFill>
                <a:highlight>
                  <a:srgbClr val="FFFFFF"/>
                </a:highlight>
              </a:rPr>
              <a:t>c</a:t>
            </a:r>
            <a:r>
              <a:rPr lang="en-US" sz="2800" b="1" dirty="0">
                <a:solidFill>
                  <a:srgbClr val="000080"/>
                </a:solidFill>
                <a:highlight>
                  <a:srgbClr val="FFFFFF"/>
                </a:highlight>
              </a:rPr>
              <a:t>)</a:t>
            </a:r>
            <a:endParaRPr lang="en-US" sz="2800" dirty="0">
              <a:solidFill>
                <a:srgbClr val="000000"/>
              </a:solidFill>
              <a:highlight>
                <a:srgbClr val="FFFFFF"/>
              </a:highlight>
            </a:endParaRPr>
          </a:p>
          <a:p>
            <a:pPr marL="320040" lvl="1" indent="0">
              <a:buNone/>
            </a:pPr>
            <a:r>
              <a:rPr lang="en-US" sz="2400" b="1" dirty="0">
                <a:highlight>
                  <a:srgbClr val="FFFFFF"/>
                </a:highlight>
              </a:rPr>
              <a:t>[[</a:t>
            </a:r>
            <a:r>
              <a:rPr lang="en-US" sz="2400" dirty="0">
                <a:highlight>
                  <a:srgbClr val="FFFFFF"/>
                </a:highlight>
              </a:rPr>
              <a:t>0 1 2</a:t>
            </a:r>
            <a:r>
              <a:rPr lang="en-US" sz="2400" b="1" dirty="0">
                <a:highlight>
                  <a:srgbClr val="FFFFFF"/>
                </a:highlight>
              </a:rPr>
              <a:t>]</a:t>
            </a:r>
            <a:endParaRPr lang="en-US" sz="2400" dirty="0">
              <a:highlight>
                <a:srgbClr val="FFFFFF"/>
              </a:highlight>
            </a:endParaRPr>
          </a:p>
          <a:p>
            <a:pPr marL="320040" lvl="1" indent="0">
              <a:buNone/>
            </a:pPr>
            <a:r>
              <a:rPr lang="en-US" sz="2400" dirty="0">
                <a:highlight>
                  <a:srgbClr val="FFFFFF"/>
                </a:highlight>
              </a:rPr>
              <a:t> </a:t>
            </a:r>
            <a:r>
              <a:rPr lang="en-US" sz="2400" b="1" dirty="0">
                <a:highlight>
                  <a:srgbClr val="FFFFFF"/>
                </a:highlight>
              </a:rPr>
              <a:t>[</a:t>
            </a:r>
            <a:r>
              <a:rPr lang="en-US" sz="2400" dirty="0">
                <a:highlight>
                  <a:srgbClr val="FFFFFF"/>
                </a:highlight>
              </a:rPr>
              <a:t>3 4 5</a:t>
            </a:r>
            <a:r>
              <a:rPr lang="en-US" sz="2400" b="1" dirty="0">
                <a:highlight>
                  <a:srgbClr val="FFFFFF"/>
                </a:highlight>
              </a:rPr>
              <a:t>]]</a:t>
            </a:r>
            <a:endParaRPr lang="en-US" sz="2400" dirty="0">
              <a:highlight>
                <a:srgbClr val="FFFFFF"/>
              </a:highlight>
            </a:endParaRPr>
          </a:p>
          <a:p>
            <a:pPr marL="457200" indent="-457200">
              <a:buFont typeface="+mj-lt"/>
              <a:buAutoNum type="arabicPeriod"/>
            </a:pPr>
            <a:r>
              <a:rPr lang="en-US" sz="2800" b="1" dirty="0">
                <a:solidFill>
                  <a:srgbClr val="0000FF"/>
                </a:solidFill>
                <a:highlight>
                  <a:srgbClr val="FFFFFF"/>
                </a:highlight>
              </a:rPr>
              <a:t>print</a:t>
            </a:r>
            <a:r>
              <a:rPr lang="en-US" sz="2800" b="1" dirty="0">
                <a:solidFill>
                  <a:srgbClr val="000080"/>
                </a:solidFill>
                <a:highlight>
                  <a:srgbClr val="FFFFFF"/>
                </a:highlight>
              </a:rPr>
              <a:t>(</a:t>
            </a:r>
            <a:r>
              <a:rPr lang="en-US" sz="2800" dirty="0">
                <a:solidFill>
                  <a:srgbClr val="000000"/>
                </a:solidFill>
                <a:highlight>
                  <a:srgbClr val="FFFFFF"/>
                </a:highlight>
              </a:rPr>
              <a:t>np</a:t>
            </a:r>
            <a:r>
              <a:rPr lang="en-US" sz="2800" b="1" dirty="0">
                <a:solidFill>
                  <a:srgbClr val="000080"/>
                </a:solidFill>
                <a:highlight>
                  <a:srgbClr val="FFFFFF"/>
                </a:highlight>
              </a:rPr>
              <a:t>.</a:t>
            </a:r>
            <a:r>
              <a:rPr lang="en-US" sz="2800" dirty="0">
                <a:solidFill>
                  <a:srgbClr val="000000"/>
                </a:solidFill>
                <a:highlight>
                  <a:srgbClr val="FFFFFF"/>
                </a:highlight>
              </a:rPr>
              <a:t>dot</a:t>
            </a:r>
            <a:r>
              <a:rPr lang="en-US" sz="2800" b="1" dirty="0">
                <a:solidFill>
                  <a:srgbClr val="000080"/>
                </a:solidFill>
                <a:highlight>
                  <a:srgbClr val="FFFFFF"/>
                </a:highlight>
              </a:rPr>
              <a:t>(</a:t>
            </a:r>
            <a:r>
              <a:rPr lang="en-US" sz="2800" dirty="0" err="1">
                <a:solidFill>
                  <a:srgbClr val="000000"/>
                </a:solidFill>
                <a:highlight>
                  <a:srgbClr val="FFFFFF"/>
                </a:highlight>
              </a:rPr>
              <a:t>a</a:t>
            </a:r>
            <a:r>
              <a:rPr lang="en-US" sz="2800" b="1" dirty="0" err="1">
                <a:solidFill>
                  <a:srgbClr val="000080"/>
                </a:solidFill>
                <a:highlight>
                  <a:srgbClr val="FFFFFF"/>
                </a:highlight>
              </a:rPr>
              <a:t>,</a:t>
            </a:r>
            <a:r>
              <a:rPr lang="en-US" sz="2800" dirty="0" err="1">
                <a:solidFill>
                  <a:srgbClr val="000000"/>
                </a:solidFill>
                <a:highlight>
                  <a:srgbClr val="FFFFFF"/>
                </a:highlight>
              </a:rPr>
              <a:t>c</a:t>
            </a:r>
            <a:r>
              <a:rPr lang="en-US" sz="2800" b="1" dirty="0">
                <a:solidFill>
                  <a:srgbClr val="000080"/>
                </a:solidFill>
                <a:highlight>
                  <a:srgbClr val="FFFFFF"/>
                </a:highlight>
              </a:rPr>
              <a:t>))</a:t>
            </a:r>
            <a:endParaRPr lang="en-US" sz="2800" dirty="0">
              <a:solidFill>
                <a:srgbClr val="000000"/>
              </a:solidFill>
              <a:highlight>
                <a:srgbClr val="FFFFFF"/>
              </a:highlight>
            </a:endParaRPr>
          </a:p>
          <a:p>
            <a:pPr marL="320040" lvl="1" indent="0">
              <a:buNone/>
            </a:pPr>
            <a:r>
              <a:rPr lang="en-US" sz="2400" b="1" dirty="0">
                <a:highlight>
                  <a:srgbClr val="FFFFFF"/>
                </a:highlight>
              </a:rPr>
              <a:t>[[</a:t>
            </a:r>
            <a:r>
              <a:rPr lang="en-US" sz="2400" dirty="0">
                <a:highlight>
                  <a:srgbClr val="FFFFFF"/>
                </a:highlight>
              </a:rPr>
              <a:t> 3  4  5</a:t>
            </a:r>
            <a:r>
              <a:rPr lang="en-US" sz="2400" b="1" dirty="0">
                <a:highlight>
                  <a:srgbClr val="FFFFFF"/>
                </a:highlight>
              </a:rPr>
              <a:t>]</a:t>
            </a:r>
            <a:endParaRPr lang="en-US" sz="2400" dirty="0">
              <a:highlight>
                <a:srgbClr val="FFFFFF"/>
              </a:highlight>
            </a:endParaRPr>
          </a:p>
          <a:p>
            <a:pPr marL="320040" lvl="1" indent="0">
              <a:buNone/>
            </a:pPr>
            <a:r>
              <a:rPr lang="en-US" sz="2400" dirty="0">
                <a:highlight>
                  <a:srgbClr val="FFFFFF"/>
                </a:highlight>
              </a:rPr>
              <a:t> </a:t>
            </a:r>
            <a:r>
              <a:rPr lang="en-US" sz="2400" b="1" dirty="0">
                <a:highlight>
                  <a:srgbClr val="FFFFFF"/>
                </a:highlight>
              </a:rPr>
              <a:t>[</a:t>
            </a:r>
            <a:r>
              <a:rPr lang="en-US" sz="2400" dirty="0">
                <a:highlight>
                  <a:srgbClr val="FFFFFF"/>
                </a:highlight>
              </a:rPr>
              <a:t> 9 14 19</a:t>
            </a:r>
            <a:r>
              <a:rPr lang="en-US" sz="2400" b="1" dirty="0">
                <a:highlight>
                  <a:srgbClr val="FFFFFF"/>
                </a:highlight>
              </a:rPr>
              <a:t>]</a:t>
            </a:r>
            <a:endParaRPr lang="en-US" sz="2400" dirty="0">
              <a:highlight>
                <a:srgbClr val="FFFFFF"/>
              </a:highlight>
            </a:endParaRPr>
          </a:p>
          <a:p>
            <a:pPr marL="320040" lvl="1" indent="0">
              <a:buNone/>
            </a:pPr>
            <a:r>
              <a:rPr lang="en-US" sz="2400" dirty="0">
                <a:highlight>
                  <a:srgbClr val="FFFFFF"/>
                </a:highlight>
              </a:rPr>
              <a:t> </a:t>
            </a:r>
            <a:r>
              <a:rPr lang="en-US" sz="2400" b="1" dirty="0">
                <a:highlight>
                  <a:srgbClr val="FFFFFF"/>
                </a:highlight>
              </a:rPr>
              <a:t>[</a:t>
            </a:r>
            <a:r>
              <a:rPr lang="en-US" sz="2400" dirty="0">
                <a:highlight>
                  <a:srgbClr val="FFFFFF"/>
                </a:highlight>
              </a:rPr>
              <a:t>15 24 33</a:t>
            </a:r>
            <a:r>
              <a:rPr lang="en-US" sz="2400" b="1" dirty="0">
                <a:highlight>
                  <a:srgbClr val="FFFFFF"/>
                </a:highlight>
              </a:rPr>
              <a:t>]]</a:t>
            </a:r>
            <a:endParaRPr lang="en-US" sz="2400" dirty="0">
              <a:highlight>
                <a:srgbClr val="FFFFFF"/>
              </a:highlight>
            </a:endParaRPr>
          </a:p>
          <a:p>
            <a:pPr marL="457200" indent="-457200">
              <a:buFont typeface="+mj-lt"/>
              <a:buAutoNum type="arabicPeriod"/>
            </a:pPr>
            <a:r>
              <a:rPr lang="en-US" sz="2800" dirty="0">
                <a:solidFill>
                  <a:srgbClr val="008000"/>
                </a:solidFill>
                <a:highlight>
                  <a:srgbClr val="FFFFFF"/>
                </a:highlight>
              </a:rPr>
              <a:t>#Traditional matrix multiplication</a:t>
            </a:r>
            <a:endParaRPr lang="en-US" sz="2800" dirty="0">
              <a:solidFill>
                <a:srgbClr val="000000"/>
              </a:solidFill>
              <a:highlight>
                <a:srgbClr val="FFFFFF"/>
              </a:highlight>
            </a:endParaRPr>
          </a:p>
          <a:p>
            <a:pPr marL="457200" indent="-457200">
              <a:buFont typeface="+mj-lt"/>
              <a:buAutoNum type="arabicPeriod"/>
            </a:pPr>
            <a:r>
              <a:rPr lang="en-US" sz="2800" b="1" dirty="0">
                <a:solidFill>
                  <a:srgbClr val="0000FF"/>
                </a:solidFill>
                <a:highlight>
                  <a:srgbClr val="FFFFFF"/>
                </a:highlight>
              </a:rPr>
              <a:t>print</a:t>
            </a:r>
            <a:r>
              <a:rPr lang="en-US" sz="2800" b="1" dirty="0">
                <a:solidFill>
                  <a:srgbClr val="000080"/>
                </a:solidFill>
                <a:highlight>
                  <a:srgbClr val="FFFFFF"/>
                </a:highlight>
              </a:rPr>
              <a:t>(</a:t>
            </a:r>
            <a:r>
              <a:rPr lang="en-US" sz="2800" dirty="0">
                <a:solidFill>
                  <a:srgbClr val="000000"/>
                </a:solidFill>
                <a:highlight>
                  <a:srgbClr val="FFFFFF"/>
                </a:highlight>
              </a:rPr>
              <a:t>pow</a:t>
            </a:r>
            <a:r>
              <a:rPr lang="en-US" sz="2800" b="1" dirty="0">
                <a:solidFill>
                  <a:srgbClr val="000080"/>
                </a:solidFill>
                <a:highlight>
                  <a:srgbClr val="FFFFFF"/>
                </a:highlight>
              </a:rPr>
              <a:t>(</a:t>
            </a:r>
            <a:r>
              <a:rPr lang="en-US" sz="2800" dirty="0">
                <a:solidFill>
                  <a:srgbClr val="000000"/>
                </a:solidFill>
                <a:highlight>
                  <a:srgbClr val="FFFFFF"/>
                </a:highlight>
              </a:rPr>
              <a:t>a</a:t>
            </a:r>
            <a:r>
              <a:rPr lang="en-US" sz="2800" b="1" dirty="0">
                <a:solidFill>
                  <a:srgbClr val="000080"/>
                </a:solidFill>
                <a:highlight>
                  <a:srgbClr val="FFFFFF"/>
                </a:highlight>
              </a:rPr>
              <a:t>,</a:t>
            </a:r>
            <a:r>
              <a:rPr lang="en-US" sz="2800" dirty="0">
                <a:solidFill>
                  <a:srgbClr val="FF0000"/>
                </a:solidFill>
                <a:highlight>
                  <a:srgbClr val="FFFFFF"/>
                </a:highlight>
              </a:rPr>
              <a:t>2</a:t>
            </a:r>
            <a:r>
              <a:rPr lang="en-US" sz="2800" b="1" dirty="0">
                <a:solidFill>
                  <a:srgbClr val="000080"/>
                </a:solidFill>
                <a:highlight>
                  <a:srgbClr val="FFFFFF"/>
                </a:highlight>
              </a:rPr>
              <a:t>))</a:t>
            </a:r>
            <a:endParaRPr lang="en-US" sz="2800" dirty="0">
              <a:solidFill>
                <a:srgbClr val="000000"/>
              </a:solidFill>
              <a:highlight>
                <a:srgbClr val="FFFFFF"/>
              </a:highlight>
            </a:endParaRPr>
          </a:p>
          <a:p>
            <a:pPr marL="320040" lvl="1" indent="0">
              <a:buNone/>
            </a:pPr>
            <a:r>
              <a:rPr lang="en-US" sz="2400" b="1" dirty="0">
                <a:highlight>
                  <a:srgbClr val="FFFFFF"/>
                </a:highlight>
              </a:rPr>
              <a:t>[[</a:t>
            </a:r>
            <a:r>
              <a:rPr lang="en-US" sz="2400" dirty="0">
                <a:highlight>
                  <a:srgbClr val="FFFFFF"/>
                </a:highlight>
              </a:rPr>
              <a:t> 0  1</a:t>
            </a:r>
            <a:r>
              <a:rPr lang="en-US" sz="2400" b="1" dirty="0">
                <a:highlight>
                  <a:srgbClr val="FFFFFF"/>
                </a:highlight>
              </a:rPr>
              <a:t>]</a:t>
            </a:r>
            <a:endParaRPr lang="en-US" sz="2400" dirty="0">
              <a:highlight>
                <a:srgbClr val="FFFFFF"/>
              </a:highlight>
            </a:endParaRPr>
          </a:p>
          <a:p>
            <a:pPr marL="320040" lvl="1" indent="0">
              <a:buNone/>
            </a:pPr>
            <a:r>
              <a:rPr lang="en-US" sz="2400" dirty="0">
                <a:highlight>
                  <a:srgbClr val="FFFFFF"/>
                </a:highlight>
              </a:rPr>
              <a:t> </a:t>
            </a:r>
            <a:r>
              <a:rPr lang="en-US" sz="2400" b="1" dirty="0">
                <a:highlight>
                  <a:srgbClr val="FFFFFF"/>
                </a:highlight>
              </a:rPr>
              <a:t>[</a:t>
            </a:r>
            <a:r>
              <a:rPr lang="en-US" sz="2400" dirty="0">
                <a:highlight>
                  <a:srgbClr val="FFFFFF"/>
                </a:highlight>
              </a:rPr>
              <a:t> 4  9</a:t>
            </a:r>
            <a:r>
              <a:rPr lang="en-US" sz="2400" b="1" dirty="0">
                <a:highlight>
                  <a:srgbClr val="FFFFFF"/>
                </a:highlight>
              </a:rPr>
              <a:t>]</a:t>
            </a:r>
            <a:endParaRPr lang="en-US" sz="2400" dirty="0">
              <a:highlight>
                <a:srgbClr val="FFFFFF"/>
              </a:highlight>
            </a:endParaRPr>
          </a:p>
          <a:p>
            <a:pPr marL="320040" lvl="1" indent="0">
              <a:buNone/>
            </a:pPr>
            <a:r>
              <a:rPr lang="en-US" sz="2400" dirty="0">
                <a:highlight>
                  <a:srgbClr val="FFFFFF"/>
                </a:highlight>
              </a:rPr>
              <a:t> </a:t>
            </a:r>
            <a:r>
              <a:rPr lang="en-US" sz="2400" b="1" dirty="0">
                <a:highlight>
                  <a:srgbClr val="FFFFFF"/>
                </a:highlight>
              </a:rPr>
              <a:t>[</a:t>
            </a:r>
            <a:r>
              <a:rPr lang="en-US" sz="2400" dirty="0">
                <a:highlight>
                  <a:srgbClr val="FFFFFF"/>
                </a:highlight>
              </a:rPr>
              <a:t>16 25</a:t>
            </a:r>
            <a:r>
              <a:rPr lang="en-US" sz="2400" b="1" dirty="0">
                <a:highlight>
                  <a:srgbClr val="FFFFFF"/>
                </a:highlight>
              </a:rPr>
              <a:t>]]</a:t>
            </a:r>
            <a:endParaRPr lang="en-US" sz="2400" dirty="0">
              <a:highlight>
                <a:srgbClr val="FFFFFF"/>
              </a:highlight>
            </a:endParaRPr>
          </a:p>
          <a:p>
            <a:pPr marL="457200" indent="-457200">
              <a:buFont typeface="+mj-lt"/>
              <a:buAutoNum type="arabicPeriod"/>
            </a:pPr>
            <a:r>
              <a:rPr lang="en-US" sz="2800" dirty="0">
                <a:solidFill>
                  <a:srgbClr val="008000"/>
                </a:solidFill>
                <a:highlight>
                  <a:srgbClr val="FFFFFF"/>
                </a:highlight>
              </a:rPr>
              <a:t>#computes every element raised to power 2</a:t>
            </a:r>
            <a:endParaRPr lang="en-US" sz="2800" dirty="0">
              <a:solidFill>
                <a:srgbClr val="000000"/>
              </a:solidFill>
              <a:highlight>
                <a:srgbClr val="FFFFFF"/>
              </a:highlight>
            </a:endParaRPr>
          </a:p>
          <a:p>
            <a:pPr marL="457200" indent="-457200">
              <a:buFont typeface="+mj-lt"/>
              <a:buAutoNum type="arabicPeriod"/>
            </a:pPr>
            <a:r>
              <a:rPr lang="en-US" sz="2800" b="1" dirty="0">
                <a:solidFill>
                  <a:srgbClr val="0000FF"/>
                </a:solidFill>
                <a:highlight>
                  <a:srgbClr val="FFFFFF"/>
                </a:highlight>
              </a:rPr>
              <a:t>print</a:t>
            </a:r>
            <a:r>
              <a:rPr lang="en-US" sz="2800" b="1" dirty="0">
                <a:solidFill>
                  <a:srgbClr val="000080"/>
                </a:solidFill>
                <a:highlight>
                  <a:srgbClr val="FFFFFF"/>
                </a:highlight>
              </a:rPr>
              <a:t>(</a:t>
            </a:r>
            <a:r>
              <a:rPr lang="en-US" sz="2800" dirty="0">
                <a:solidFill>
                  <a:srgbClr val="000000"/>
                </a:solidFill>
                <a:highlight>
                  <a:srgbClr val="FFFFFF"/>
                </a:highlight>
              </a:rPr>
              <a:t>pow</a:t>
            </a:r>
            <a:r>
              <a:rPr lang="en-US" sz="2800" b="1" dirty="0">
                <a:solidFill>
                  <a:srgbClr val="000080"/>
                </a:solidFill>
                <a:highlight>
                  <a:srgbClr val="FFFFFF"/>
                </a:highlight>
              </a:rPr>
              <a:t>(</a:t>
            </a:r>
            <a:r>
              <a:rPr lang="en-US" sz="2800" dirty="0">
                <a:solidFill>
                  <a:srgbClr val="FF0000"/>
                </a:solidFill>
                <a:highlight>
                  <a:srgbClr val="FFFFFF"/>
                </a:highlight>
              </a:rPr>
              <a:t>2</a:t>
            </a:r>
            <a:r>
              <a:rPr lang="en-US" sz="2800" b="1" dirty="0">
                <a:solidFill>
                  <a:srgbClr val="000080"/>
                </a:solidFill>
                <a:highlight>
                  <a:srgbClr val="FFFFFF"/>
                </a:highlight>
              </a:rPr>
              <a:t>,</a:t>
            </a:r>
            <a:r>
              <a:rPr lang="en-US" sz="2800" dirty="0">
                <a:solidFill>
                  <a:srgbClr val="000000"/>
                </a:solidFill>
                <a:highlight>
                  <a:srgbClr val="FFFFFF"/>
                </a:highlight>
              </a:rPr>
              <a:t>a</a:t>
            </a:r>
            <a:r>
              <a:rPr lang="en-US" sz="2800" b="1" dirty="0">
                <a:solidFill>
                  <a:srgbClr val="000080"/>
                </a:solidFill>
                <a:highlight>
                  <a:srgbClr val="FFFFFF"/>
                </a:highlight>
              </a:rPr>
              <a:t>))</a:t>
            </a:r>
            <a:endParaRPr lang="en-US" sz="2800" dirty="0">
              <a:solidFill>
                <a:srgbClr val="000000"/>
              </a:solidFill>
              <a:highlight>
                <a:srgbClr val="FFFFFF"/>
              </a:highlight>
            </a:endParaRPr>
          </a:p>
          <a:p>
            <a:pPr marL="320040" lvl="1" indent="0">
              <a:buNone/>
            </a:pPr>
            <a:r>
              <a:rPr lang="en-US" sz="2400" b="1" dirty="0">
                <a:highlight>
                  <a:srgbClr val="FFFFFF"/>
                </a:highlight>
              </a:rPr>
              <a:t>[[</a:t>
            </a:r>
            <a:r>
              <a:rPr lang="en-US" sz="2400" dirty="0">
                <a:highlight>
                  <a:srgbClr val="FFFFFF"/>
                </a:highlight>
              </a:rPr>
              <a:t> 1  2</a:t>
            </a:r>
            <a:r>
              <a:rPr lang="en-US" sz="2400" b="1" dirty="0">
                <a:highlight>
                  <a:srgbClr val="FFFFFF"/>
                </a:highlight>
              </a:rPr>
              <a:t>]</a:t>
            </a:r>
            <a:endParaRPr lang="en-US" sz="2400" dirty="0">
              <a:highlight>
                <a:srgbClr val="FFFFFF"/>
              </a:highlight>
            </a:endParaRPr>
          </a:p>
          <a:p>
            <a:pPr marL="320040" lvl="1" indent="0">
              <a:buNone/>
            </a:pPr>
            <a:r>
              <a:rPr lang="en-US" sz="2400" dirty="0">
                <a:highlight>
                  <a:srgbClr val="FFFFFF"/>
                </a:highlight>
              </a:rPr>
              <a:t> </a:t>
            </a:r>
            <a:r>
              <a:rPr lang="en-US" sz="2400" b="1" dirty="0">
                <a:highlight>
                  <a:srgbClr val="FFFFFF"/>
                </a:highlight>
              </a:rPr>
              <a:t>[</a:t>
            </a:r>
            <a:r>
              <a:rPr lang="en-US" sz="2400" dirty="0">
                <a:highlight>
                  <a:srgbClr val="FFFFFF"/>
                </a:highlight>
              </a:rPr>
              <a:t> 4  8</a:t>
            </a:r>
            <a:r>
              <a:rPr lang="en-US" sz="2400" b="1" dirty="0">
                <a:highlight>
                  <a:srgbClr val="FFFFFF"/>
                </a:highlight>
              </a:rPr>
              <a:t>]</a:t>
            </a:r>
            <a:endParaRPr lang="en-US" sz="2400" dirty="0">
              <a:highlight>
                <a:srgbClr val="FFFFFF"/>
              </a:highlight>
            </a:endParaRPr>
          </a:p>
          <a:p>
            <a:pPr marL="320040" lvl="1" indent="0">
              <a:buNone/>
            </a:pPr>
            <a:r>
              <a:rPr lang="en-US" sz="2400" dirty="0">
                <a:highlight>
                  <a:srgbClr val="FFFFFF"/>
                </a:highlight>
              </a:rPr>
              <a:t> </a:t>
            </a:r>
            <a:r>
              <a:rPr lang="en-US" sz="2400" b="1" dirty="0">
                <a:highlight>
                  <a:srgbClr val="FFFFFF"/>
                </a:highlight>
              </a:rPr>
              <a:t>[</a:t>
            </a:r>
            <a:r>
              <a:rPr lang="en-US" sz="2400" dirty="0">
                <a:highlight>
                  <a:srgbClr val="FFFFFF"/>
                </a:highlight>
              </a:rPr>
              <a:t>16 32</a:t>
            </a:r>
            <a:r>
              <a:rPr lang="en-US" sz="2400" b="1" dirty="0">
                <a:highlight>
                  <a:srgbClr val="FFFFFF"/>
                </a:highlight>
              </a:rPr>
              <a:t>]]</a:t>
            </a:r>
            <a:endParaRPr lang="en-US" sz="2400" dirty="0">
              <a:highlight>
                <a:srgbClr val="FFFFFF"/>
              </a:highlight>
            </a:endParaRPr>
          </a:p>
          <a:p>
            <a:pPr marL="457200" indent="-457200">
              <a:buFont typeface="+mj-lt"/>
              <a:buAutoNum type="arabicPeriod"/>
            </a:pPr>
            <a:r>
              <a:rPr lang="en-US" sz="2800" dirty="0">
                <a:solidFill>
                  <a:srgbClr val="008000"/>
                </a:solidFill>
                <a:highlight>
                  <a:srgbClr val="FFFFFF"/>
                </a:highlight>
              </a:rPr>
              <a:t>#computes 2 raised to every element of matrix as power</a:t>
            </a:r>
            <a:endParaRPr lang="en-US" sz="2800" dirty="0">
              <a:solidFill>
                <a:srgbClr val="000000"/>
              </a:solidFill>
              <a:highlight>
                <a:srgbClr val="FFFFFF"/>
              </a:highlight>
            </a:endParaRPr>
          </a:p>
          <a:p>
            <a:pPr marL="457200" indent="-457200">
              <a:buFont typeface="+mj-lt"/>
              <a:buAutoNum type="arabicPeriod"/>
            </a:pPr>
            <a:r>
              <a:rPr lang="en-US" sz="2800" dirty="0">
                <a:solidFill>
                  <a:srgbClr val="008000"/>
                </a:solidFill>
                <a:highlight>
                  <a:srgbClr val="FFFFFF"/>
                </a:highlight>
              </a:rPr>
              <a:t>#matrix subtraction and division also work</a:t>
            </a:r>
            <a:endParaRPr lang="en-US" sz="2800" dirty="0">
              <a:solidFill>
                <a:srgbClr val="000000"/>
              </a:solidFill>
              <a:highlight>
                <a:srgbClr val="FFFFFF"/>
              </a:highlight>
            </a:endParaRPr>
          </a:p>
        </p:txBody>
      </p:sp>
    </p:spTree>
    <p:extLst>
      <p:ext uri="{BB962C8B-B14F-4D97-AF65-F5344CB8AC3E}">
        <p14:creationId xmlns:p14="http://schemas.microsoft.com/office/powerpoint/2010/main" val="238908720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65760" y="228600"/>
            <a:ext cx="11490960" cy="6456680"/>
          </a:xfrm>
        </p:spPr>
        <p:txBody>
          <a:bodyPr numCol="2"/>
          <a:lstStyle/>
          <a:p>
            <a:pPr marL="0" indent="0">
              <a:buNone/>
            </a:pPr>
            <a:r>
              <a:rPr lang="en-US" sz="3200" dirty="0">
                <a:solidFill>
                  <a:srgbClr val="008000"/>
                </a:solidFill>
                <a:highlight>
                  <a:srgbClr val="FFFFFF"/>
                </a:highlight>
              </a:rPr>
              <a:t>#</a:t>
            </a:r>
            <a:r>
              <a:rPr lang="en-US" sz="3200" dirty="0" err="1">
                <a:solidFill>
                  <a:srgbClr val="008000"/>
                </a:solidFill>
                <a:highlight>
                  <a:srgbClr val="FFFFFF"/>
                </a:highlight>
              </a:rPr>
              <a:t>np.where</a:t>
            </a:r>
            <a:r>
              <a:rPr lang="en-US" sz="3200" dirty="0">
                <a:solidFill>
                  <a:srgbClr val="008000"/>
                </a:solidFill>
                <a:highlight>
                  <a:srgbClr val="FFFFFF"/>
                </a:highlight>
              </a:rPr>
              <a:t>() command</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a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arange</a:t>
            </a:r>
            <a:r>
              <a:rPr lang="en-US" sz="3200" b="1" dirty="0">
                <a:solidFill>
                  <a:srgbClr val="000080"/>
                </a:solidFill>
                <a:highlight>
                  <a:srgbClr val="FFFFFF"/>
                </a:highlight>
              </a:rPr>
              <a:t>(</a:t>
            </a:r>
            <a:r>
              <a:rPr lang="en-US" sz="3200" dirty="0">
                <a:solidFill>
                  <a:srgbClr val="FF0000"/>
                </a:solidFill>
                <a:highlight>
                  <a:srgbClr val="FFFFFF"/>
                </a:highlight>
              </a:rPr>
              <a:t>5</a:t>
            </a:r>
            <a:r>
              <a:rPr lang="en-US" sz="3200" b="1" dirty="0">
                <a:solidFill>
                  <a:srgbClr val="000080"/>
                </a:solidFill>
                <a:highlight>
                  <a:srgbClr val="FFFFFF"/>
                </a:highlight>
              </a:rPr>
              <a:t>,</a:t>
            </a:r>
            <a:r>
              <a:rPr lang="en-US" sz="3200" dirty="0">
                <a:solidFill>
                  <a:srgbClr val="FF0000"/>
                </a:solidFill>
                <a:highlight>
                  <a:srgbClr val="FFFFFF"/>
                </a:highlight>
              </a:rPr>
              <a:t>10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highlight>
                  <a:srgbClr val="FFFFFF"/>
                </a:highlight>
              </a:rPr>
              <a:t>[</a:t>
            </a:r>
            <a:r>
              <a:rPr lang="en-US" sz="3200" dirty="0">
                <a:highlight>
                  <a:srgbClr val="FFFFFF"/>
                </a:highlight>
              </a:rPr>
              <a:t>5 6 7 8 9</a:t>
            </a:r>
            <a:r>
              <a:rPr lang="en-US" sz="3200" b="1" dirty="0">
                <a:highlight>
                  <a:srgbClr val="FFFFFF"/>
                </a:highlight>
              </a:rPr>
              <a:t>]</a:t>
            </a:r>
            <a:endParaRPr lang="en-US" sz="3200" dirty="0">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where</a:t>
            </a:r>
            <a:r>
              <a:rPr lang="en-US" sz="3200" b="1" dirty="0">
                <a:solidFill>
                  <a:srgbClr val="000080"/>
                </a:solidFill>
                <a:highlight>
                  <a:srgbClr val="FFFFFF"/>
                </a:highlight>
              </a:rPr>
              <a:t>(</a:t>
            </a:r>
            <a:r>
              <a:rPr lang="en-US" sz="3200" dirty="0">
                <a:solidFill>
                  <a:srgbClr val="000000"/>
                </a:solidFill>
                <a:highlight>
                  <a:srgbClr val="FFFFFF"/>
                </a:highlight>
              </a:rPr>
              <a:t>a </a:t>
            </a:r>
            <a:r>
              <a:rPr lang="en-US" sz="3200" b="1" dirty="0">
                <a:solidFill>
                  <a:srgbClr val="000080"/>
                </a:solidFill>
                <a:highlight>
                  <a:srgbClr val="FFFFFF"/>
                </a:highlight>
              </a:rPr>
              <a:t>&lt;</a:t>
            </a:r>
            <a:r>
              <a:rPr lang="en-US" sz="3200" dirty="0">
                <a:solidFill>
                  <a:srgbClr val="000000"/>
                </a:solidFill>
                <a:highlight>
                  <a:srgbClr val="FFFFFF"/>
                </a:highlight>
              </a:rPr>
              <a:t> </a:t>
            </a:r>
            <a:r>
              <a:rPr lang="en-US" sz="3200" dirty="0">
                <a:solidFill>
                  <a:srgbClr val="FF0000"/>
                </a:solidFill>
                <a:highlight>
                  <a:srgbClr val="FFFFFF"/>
                </a:highlight>
              </a:rPr>
              <a:t>8</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highlight>
                  <a:srgbClr val="FFFFFF"/>
                </a:highlight>
              </a:rPr>
              <a:t>(</a:t>
            </a:r>
            <a:r>
              <a:rPr lang="en-US" sz="3200" dirty="0">
                <a:highlight>
                  <a:srgbClr val="FFFFFF"/>
                </a:highlight>
              </a:rPr>
              <a:t>array</a:t>
            </a:r>
            <a:r>
              <a:rPr lang="en-US" sz="3200" b="1" dirty="0">
                <a:highlight>
                  <a:srgbClr val="FFFFFF"/>
                </a:highlight>
              </a:rPr>
              <a:t>([</a:t>
            </a:r>
            <a:r>
              <a:rPr lang="en-US" sz="3200" dirty="0">
                <a:highlight>
                  <a:srgbClr val="FFFFFF"/>
                </a:highlight>
              </a:rPr>
              <a:t>0</a:t>
            </a:r>
            <a:r>
              <a:rPr lang="en-US" sz="3200" b="1" dirty="0">
                <a:highlight>
                  <a:srgbClr val="FFFFFF"/>
                </a:highlight>
              </a:rPr>
              <a:t>,</a:t>
            </a:r>
            <a:r>
              <a:rPr lang="en-US" sz="3200" dirty="0">
                <a:highlight>
                  <a:srgbClr val="FFFFFF"/>
                </a:highlight>
              </a:rPr>
              <a:t> 1</a:t>
            </a:r>
            <a:r>
              <a:rPr lang="en-US" sz="3200" b="1" dirty="0">
                <a:highlight>
                  <a:srgbClr val="FFFFFF"/>
                </a:highlight>
              </a:rPr>
              <a:t>,</a:t>
            </a:r>
            <a:r>
              <a:rPr lang="en-US" sz="3200" dirty="0">
                <a:highlight>
                  <a:srgbClr val="FFFFFF"/>
                </a:highlight>
              </a:rPr>
              <a:t> 2</a:t>
            </a:r>
            <a:r>
              <a:rPr lang="en-US" sz="3200" b="1" dirty="0">
                <a:highlight>
                  <a:srgbClr val="FFFFFF"/>
                </a:highlight>
              </a:rPr>
              <a:t>],</a:t>
            </a:r>
            <a:r>
              <a:rPr lang="en-US" sz="3200" dirty="0">
                <a:highlight>
                  <a:srgbClr val="FFFFFF"/>
                </a:highlight>
              </a:rPr>
              <a:t> </a:t>
            </a:r>
            <a:r>
              <a:rPr lang="en-US" sz="3200" dirty="0" err="1">
                <a:highlight>
                  <a:srgbClr val="FFFFFF"/>
                </a:highlight>
              </a:rPr>
              <a:t>dtype</a:t>
            </a:r>
            <a:r>
              <a:rPr lang="en-US" sz="3200" b="1" dirty="0">
                <a:highlight>
                  <a:srgbClr val="FFFFFF"/>
                </a:highlight>
              </a:rPr>
              <a:t>=</a:t>
            </a:r>
            <a:r>
              <a:rPr lang="en-US" sz="3200" dirty="0">
                <a:highlight>
                  <a:srgbClr val="FFFFFF"/>
                </a:highlight>
              </a:rPr>
              <a:t>int64</a:t>
            </a:r>
            <a:r>
              <a:rPr lang="en-US" sz="3200" b="1" dirty="0">
                <a:highlight>
                  <a:srgbClr val="FFFFFF"/>
                </a:highlight>
              </a:rPr>
              <a:t>),)</a:t>
            </a:r>
            <a:endParaRPr lang="en-US" sz="3200" dirty="0">
              <a:highlight>
                <a:srgbClr val="FFFFFF"/>
              </a:highlight>
            </a:endParaRPr>
          </a:p>
          <a:p>
            <a:pPr marL="0" indent="0">
              <a:buNone/>
            </a:pPr>
            <a:r>
              <a:rPr lang="en-US" sz="3200" dirty="0">
                <a:solidFill>
                  <a:srgbClr val="008000"/>
                </a:solidFill>
                <a:highlight>
                  <a:srgbClr val="FFFFFF"/>
                </a:highlight>
              </a:rPr>
              <a:t>#returns indices of numbers&lt;8</a:t>
            </a:r>
            <a:endParaRPr lang="en-US" sz="3200" dirty="0">
              <a:solidFill>
                <a:srgbClr val="000000"/>
              </a:solidFill>
              <a:highlight>
                <a:srgbClr val="FFFFFF"/>
              </a:highlight>
            </a:endParaRPr>
          </a:p>
          <a:p>
            <a:pPr marL="0" indent="0">
              <a:buNone/>
            </a:pP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where</a:t>
            </a:r>
            <a:r>
              <a:rPr lang="en-US" sz="3200" b="1" dirty="0">
                <a:solidFill>
                  <a:srgbClr val="000080"/>
                </a:solidFill>
                <a:highlight>
                  <a:srgbClr val="FFFFFF"/>
                </a:highlight>
              </a:rPr>
              <a:t>(</a:t>
            </a:r>
            <a:r>
              <a:rPr lang="en-US" sz="3200" dirty="0">
                <a:solidFill>
                  <a:srgbClr val="000000"/>
                </a:solidFill>
                <a:highlight>
                  <a:srgbClr val="FFFFFF"/>
                </a:highlight>
              </a:rPr>
              <a:t>a </a:t>
            </a:r>
            <a:r>
              <a:rPr lang="en-US" sz="3200" b="1" dirty="0">
                <a:solidFill>
                  <a:srgbClr val="000080"/>
                </a:solidFill>
                <a:highlight>
                  <a:srgbClr val="FFFFFF"/>
                </a:highlight>
              </a:rPr>
              <a:t>&lt;</a:t>
            </a:r>
            <a:r>
              <a:rPr lang="en-US" sz="3200" dirty="0">
                <a:solidFill>
                  <a:srgbClr val="000000"/>
                </a:solidFill>
                <a:highlight>
                  <a:srgbClr val="FFFFFF"/>
                </a:highlight>
              </a:rPr>
              <a:t> </a:t>
            </a:r>
            <a:r>
              <a:rPr lang="en-US" sz="3200" dirty="0">
                <a:solidFill>
                  <a:srgbClr val="FF0000"/>
                </a:solidFill>
                <a:highlight>
                  <a:srgbClr val="FFFFFF"/>
                </a:highlight>
              </a:rPr>
              <a:t>8</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highlight>
                  <a:srgbClr val="FFFFFF"/>
                </a:highlight>
              </a:rPr>
              <a:t>[</a:t>
            </a:r>
            <a:r>
              <a:rPr lang="en-US" sz="3200" dirty="0">
                <a:highlight>
                  <a:srgbClr val="FFFFFF"/>
                </a:highlight>
              </a:rPr>
              <a:t>5 6 7</a:t>
            </a:r>
            <a:r>
              <a:rPr lang="en-US" sz="3200" b="1" dirty="0">
                <a:highlight>
                  <a:srgbClr val="FFFFFF"/>
                </a:highlight>
              </a:rPr>
              <a:t>]</a:t>
            </a:r>
            <a:endParaRPr lang="en-US" sz="3200" dirty="0">
              <a:highlight>
                <a:srgbClr val="FFFFFF"/>
              </a:highlight>
            </a:endParaRPr>
          </a:p>
          <a:p>
            <a:pPr marL="0" indent="0">
              <a:buNone/>
            </a:pPr>
            <a:r>
              <a:rPr lang="en-US" sz="3200" dirty="0">
                <a:solidFill>
                  <a:srgbClr val="008000"/>
                </a:solidFill>
                <a:highlight>
                  <a:srgbClr val="FFFFFF"/>
                </a:highlight>
              </a:rPr>
              <a:t>#returns values &lt;8</a:t>
            </a:r>
            <a:endParaRPr lang="en-US" dirty="0"/>
          </a:p>
        </p:txBody>
      </p:sp>
    </p:spTree>
    <p:extLst>
      <p:ext uri="{BB962C8B-B14F-4D97-AF65-F5344CB8AC3E}">
        <p14:creationId xmlns:p14="http://schemas.microsoft.com/office/powerpoint/2010/main" val="397571466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57200" y="330200"/>
            <a:ext cx="11540532" cy="5684520"/>
          </a:xfrm>
        </p:spPr>
        <p:txBody>
          <a:bodyPr>
            <a:normAutofit/>
          </a:bodyPr>
          <a:lstStyle/>
          <a:p>
            <a:pPr marL="0" indent="0">
              <a:buNone/>
            </a:pPr>
            <a:r>
              <a:rPr lang="en-US" sz="3200" dirty="0">
                <a:solidFill>
                  <a:srgbClr val="000000"/>
                </a:solidFill>
                <a:highlight>
                  <a:srgbClr val="FFFFFF"/>
                </a:highlight>
              </a:rPr>
              <a:t>a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arange</a:t>
            </a:r>
            <a:r>
              <a:rPr lang="en-US" sz="3200" b="1" dirty="0">
                <a:solidFill>
                  <a:srgbClr val="000080"/>
                </a:solidFill>
                <a:highlight>
                  <a:srgbClr val="FFFFFF"/>
                </a:highlight>
              </a:rPr>
              <a:t>(</a:t>
            </a:r>
            <a:r>
              <a:rPr lang="en-US" sz="3200" dirty="0">
                <a:solidFill>
                  <a:srgbClr val="FF0000"/>
                </a:solidFill>
                <a:highlight>
                  <a:srgbClr val="FFFFFF"/>
                </a:highlight>
              </a:rPr>
              <a:t>4</a:t>
            </a:r>
            <a:r>
              <a:rPr lang="en-US" sz="3200" b="1" dirty="0">
                <a:solidFill>
                  <a:srgbClr val="000080"/>
                </a:solidFill>
                <a:highlight>
                  <a:srgbClr val="FFFFFF"/>
                </a:highlight>
              </a:rPr>
              <a:t>,</a:t>
            </a:r>
            <a:r>
              <a:rPr lang="en-US" sz="3200" dirty="0">
                <a:solidFill>
                  <a:srgbClr val="FF0000"/>
                </a:solidFill>
                <a:highlight>
                  <a:srgbClr val="FFFFFF"/>
                </a:highlight>
              </a:rPr>
              <a:t>10</a:t>
            </a:r>
            <a:r>
              <a:rPr lang="en-US" sz="3200" b="1" dirty="0">
                <a:solidFill>
                  <a:srgbClr val="000080"/>
                </a:solidFill>
                <a:highlight>
                  <a:srgbClr val="FFFFFF"/>
                </a:highlight>
              </a:rPr>
              <a:t>).</a:t>
            </a:r>
            <a:r>
              <a:rPr lang="en-US" sz="3200" dirty="0">
                <a:solidFill>
                  <a:srgbClr val="000000"/>
                </a:solidFill>
                <a:highlight>
                  <a:srgbClr val="FFFFFF"/>
                </a:highlight>
              </a:rPr>
              <a:t>reshape</a:t>
            </a:r>
            <a:r>
              <a:rPr lang="en-US" sz="3200" b="1" dirty="0">
                <a:solidFill>
                  <a:srgbClr val="000080"/>
                </a:solidFill>
                <a:highlight>
                  <a:srgbClr val="FFFFFF"/>
                </a:highlight>
              </a:rPr>
              <a:t>(</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highlight>
                  <a:srgbClr val="FFFFFF"/>
                </a:highlight>
              </a:rPr>
              <a:t>[[</a:t>
            </a:r>
            <a:r>
              <a:rPr lang="en-US" sz="3200" dirty="0">
                <a:highlight>
                  <a:srgbClr val="FFFFFF"/>
                </a:highlight>
              </a:rPr>
              <a:t>4 5 6</a:t>
            </a:r>
            <a:r>
              <a:rPr lang="en-US" sz="3200" b="1" dirty="0">
                <a:highlight>
                  <a:srgbClr val="FFFFFF"/>
                </a:highlight>
              </a:rPr>
              <a:t>]</a:t>
            </a:r>
            <a:endParaRPr lang="en-US" sz="3200" dirty="0">
              <a:highlight>
                <a:srgbClr val="FFFFFF"/>
              </a:highlight>
            </a:endParaRPr>
          </a:p>
          <a:p>
            <a:pPr marL="0" indent="0">
              <a:buNone/>
            </a:pPr>
            <a:r>
              <a:rPr lang="en-US" sz="3200" dirty="0">
                <a:highlight>
                  <a:srgbClr val="FFFFFF"/>
                </a:highlight>
              </a:rPr>
              <a:t> </a:t>
            </a:r>
            <a:r>
              <a:rPr lang="en-US" sz="3200" b="1" dirty="0">
                <a:highlight>
                  <a:srgbClr val="FFFFFF"/>
                </a:highlight>
              </a:rPr>
              <a:t>[</a:t>
            </a:r>
            <a:r>
              <a:rPr lang="en-US" sz="3200" dirty="0">
                <a:highlight>
                  <a:srgbClr val="FFFFFF"/>
                </a:highlight>
              </a:rPr>
              <a:t>7 8 9</a:t>
            </a:r>
            <a:r>
              <a:rPr lang="en-US" sz="3200" b="1" dirty="0">
                <a:highlight>
                  <a:srgbClr val="FFFFFF"/>
                </a:highlight>
              </a:rPr>
              <a:t>]]</a:t>
            </a:r>
            <a:endParaRPr lang="en-US" sz="3200" dirty="0">
              <a:highlight>
                <a:srgbClr val="FFFFFF"/>
              </a:highlight>
            </a:endParaRPr>
          </a:p>
          <a:p>
            <a:pPr marL="0" indent="0">
              <a:buNone/>
            </a:pP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where</a:t>
            </a:r>
            <a:r>
              <a:rPr lang="en-US" sz="3200" b="1" dirty="0">
                <a:solidFill>
                  <a:srgbClr val="000080"/>
                </a:solidFill>
                <a:highlight>
                  <a:srgbClr val="FFFFFF"/>
                </a:highlight>
              </a:rPr>
              <a:t>(</a:t>
            </a:r>
            <a:r>
              <a:rPr lang="en-US" sz="3200" dirty="0">
                <a:solidFill>
                  <a:srgbClr val="000000"/>
                </a:solidFill>
                <a:highlight>
                  <a:srgbClr val="FFFFFF"/>
                </a:highlight>
              </a:rPr>
              <a:t>a </a:t>
            </a:r>
            <a:r>
              <a:rPr lang="en-US" sz="3200" b="1" dirty="0">
                <a:solidFill>
                  <a:srgbClr val="000080"/>
                </a:solidFill>
                <a:highlight>
                  <a:srgbClr val="FFFFFF"/>
                </a:highlight>
              </a:rPr>
              <a:t>&gt;</a:t>
            </a:r>
            <a:r>
              <a:rPr lang="en-US" sz="3200" dirty="0">
                <a:solidFill>
                  <a:srgbClr val="000000"/>
                </a:solidFill>
                <a:highlight>
                  <a:srgbClr val="FFFFFF"/>
                </a:highlight>
              </a:rPr>
              <a:t> </a:t>
            </a:r>
            <a:r>
              <a:rPr lang="en-US" sz="3200" dirty="0">
                <a:solidFill>
                  <a:srgbClr val="FF0000"/>
                </a:solidFill>
                <a:highlight>
                  <a:srgbClr val="FFFFFF"/>
                </a:highlight>
              </a:rPr>
              <a:t>5</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highlight>
                  <a:srgbClr val="FFFFFF"/>
                </a:highlight>
              </a:rPr>
              <a:t>(</a:t>
            </a:r>
            <a:r>
              <a:rPr lang="en-US" sz="3200" dirty="0">
                <a:highlight>
                  <a:srgbClr val="FFFFFF"/>
                </a:highlight>
              </a:rPr>
              <a:t>array</a:t>
            </a:r>
            <a:r>
              <a:rPr lang="en-US" sz="3200" b="1" dirty="0">
                <a:highlight>
                  <a:srgbClr val="FFFFFF"/>
                </a:highlight>
              </a:rPr>
              <a:t>([</a:t>
            </a:r>
            <a:r>
              <a:rPr lang="en-US" sz="3200" dirty="0">
                <a:highlight>
                  <a:srgbClr val="FFFFFF"/>
                </a:highlight>
              </a:rPr>
              <a:t>0</a:t>
            </a:r>
            <a:r>
              <a:rPr lang="en-US" sz="3200" b="1" dirty="0">
                <a:highlight>
                  <a:srgbClr val="FFFFFF"/>
                </a:highlight>
              </a:rPr>
              <a:t>,</a:t>
            </a:r>
            <a:r>
              <a:rPr lang="en-US" sz="3200" dirty="0">
                <a:highlight>
                  <a:srgbClr val="FFFFFF"/>
                </a:highlight>
              </a:rPr>
              <a:t> 1</a:t>
            </a:r>
            <a:r>
              <a:rPr lang="en-US" sz="3200" b="1" dirty="0">
                <a:highlight>
                  <a:srgbClr val="FFFFFF"/>
                </a:highlight>
              </a:rPr>
              <a:t>,</a:t>
            </a:r>
            <a:r>
              <a:rPr lang="en-US" sz="3200" dirty="0">
                <a:highlight>
                  <a:srgbClr val="FFFFFF"/>
                </a:highlight>
              </a:rPr>
              <a:t> 1</a:t>
            </a:r>
            <a:r>
              <a:rPr lang="en-US" sz="3200" b="1" dirty="0">
                <a:highlight>
                  <a:srgbClr val="FFFFFF"/>
                </a:highlight>
              </a:rPr>
              <a:t>,</a:t>
            </a:r>
            <a:r>
              <a:rPr lang="en-US" sz="3200" dirty="0">
                <a:highlight>
                  <a:srgbClr val="FFFFFF"/>
                </a:highlight>
              </a:rPr>
              <a:t> 1</a:t>
            </a:r>
            <a:r>
              <a:rPr lang="en-US" sz="3200" b="1" dirty="0">
                <a:highlight>
                  <a:srgbClr val="FFFFFF"/>
                </a:highlight>
              </a:rPr>
              <a:t>],</a:t>
            </a:r>
            <a:r>
              <a:rPr lang="en-US" sz="3200" dirty="0">
                <a:highlight>
                  <a:srgbClr val="FFFFFF"/>
                </a:highlight>
              </a:rPr>
              <a:t> </a:t>
            </a:r>
            <a:r>
              <a:rPr lang="en-US" sz="3200" dirty="0" err="1">
                <a:highlight>
                  <a:srgbClr val="FFFFFF"/>
                </a:highlight>
              </a:rPr>
              <a:t>dtype</a:t>
            </a:r>
            <a:r>
              <a:rPr lang="en-US" sz="3200" b="1" dirty="0">
                <a:highlight>
                  <a:srgbClr val="FFFFFF"/>
                </a:highlight>
              </a:rPr>
              <a:t>=</a:t>
            </a:r>
            <a:r>
              <a:rPr lang="en-US" sz="3200" dirty="0">
                <a:highlight>
                  <a:srgbClr val="FFFFFF"/>
                </a:highlight>
              </a:rPr>
              <a:t>int64</a:t>
            </a:r>
            <a:r>
              <a:rPr lang="en-US" sz="3200" b="1" dirty="0">
                <a:highlight>
                  <a:srgbClr val="FFFFFF"/>
                </a:highlight>
              </a:rPr>
              <a:t>),</a:t>
            </a:r>
            <a:r>
              <a:rPr lang="en-US" sz="3200" dirty="0">
                <a:highlight>
                  <a:srgbClr val="FFFFFF"/>
                </a:highlight>
              </a:rPr>
              <a:t> array</a:t>
            </a:r>
            <a:r>
              <a:rPr lang="en-US" sz="3200" b="1" dirty="0">
                <a:highlight>
                  <a:srgbClr val="FFFFFF"/>
                </a:highlight>
              </a:rPr>
              <a:t>([</a:t>
            </a:r>
            <a:r>
              <a:rPr lang="en-US" sz="3200" dirty="0">
                <a:highlight>
                  <a:srgbClr val="FFFFFF"/>
                </a:highlight>
              </a:rPr>
              <a:t>2</a:t>
            </a:r>
            <a:r>
              <a:rPr lang="en-US" sz="3200" b="1" dirty="0">
                <a:highlight>
                  <a:srgbClr val="FFFFFF"/>
                </a:highlight>
              </a:rPr>
              <a:t>,</a:t>
            </a:r>
            <a:r>
              <a:rPr lang="en-US" sz="3200" dirty="0">
                <a:highlight>
                  <a:srgbClr val="FFFFFF"/>
                </a:highlight>
              </a:rPr>
              <a:t> 0</a:t>
            </a:r>
            <a:r>
              <a:rPr lang="en-US" sz="3200" b="1" dirty="0">
                <a:highlight>
                  <a:srgbClr val="FFFFFF"/>
                </a:highlight>
              </a:rPr>
              <a:t>,</a:t>
            </a:r>
            <a:r>
              <a:rPr lang="en-US" sz="3200" dirty="0">
                <a:highlight>
                  <a:srgbClr val="FFFFFF"/>
                </a:highlight>
              </a:rPr>
              <a:t> 1</a:t>
            </a:r>
            <a:r>
              <a:rPr lang="en-US" sz="3200" b="1" dirty="0">
                <a:highlight>
                  <a:srgbClr val="FFFFFF"/>
                </a:highlight>
              </a:rPr>
              <a:t>,</a:t>
            </a:r>
            <a:r>
              <a:rPr lang="en-US" sz="3200" dirty="0">
                <a:highlight>
                  <a:srgbClr val="FFFFFF"/>
                </a:highlight>
              </a:rPr>
              <a:t> 2</a:t>
            </a:r>
            <a:r>
              <a:rPr lang="en-US" sz="3200" b="1" dirty="0">
                <a:highlight>
                  <a:srgbClr val="FFFFFF"/>
                </a:highlight>
              </a:rPr>
              <a:t>],</a:t>
            </a:r>
            <a:r>
              <a:rPr lang="en-US" sz="3200" dirty="0">
                <a:highlight>
                  <a:srgbClr val="FFFFFF"/>
                </a:highlight>
              </a:rPr>
              <a:t> </a:t>
            </a:r>
            <a:r>
              <a:rPr lang="en-US" sz="3200" dirty="0" err="1">
                <a:highlight>
                  <a:srgbClr val="FFFFFF"/>
                </a:highlight>
              </a:rPr>
              <a:t>dtype</a:t>
            </a:r>
            <a:r>
              <a:rPr lang="en-US" sz="3200" b="1" dirty="0">
                <a:highlight>
                  <a:srgbClr val="FFFFFF"/>
                </a:highlight>
              </a:rPr>
              <a:t>=</a:t>
            </a:r>
            <a:r>
              <a:rPr lang="en-US" sz="3200" dirty="0">
                <a:highlight>
                  <a:srgbClr val="FFFFFF"/>
                </a:highlight>
              </a:rPr>
              <a:t>int64</a:t>
            </a:r>
            <a:r>
              <a:rPr lang="en-US" sz="3200" b="1" dirty="0">
                <a:highlight>
                  <a:srgbClr val="FFFFFF"/>
                </a:highlight>
              </a:rPr>
              <a:t>))</a:t>
            </a:r>
            <a:endParaRPr lang="en-US" sz="3200" dirty="0">
              <a:highlight>
                <a:srgbClr val="FFFFFF"/>
              </a:highlight>
            </a:endParaRPr>
          </a:p>
          <a:p>
            <a:pPr marL="0" indent="0">
              <a:buNone/>
            </a:pPr>
            <a:r>
              <a:rPr lang="en-US" sz="3200" dirty="0">
                <a:solidFill>
                  <a:srgbClr val="008000"/>
                </a:solidFill>
                <a:highlight>
                  <a:srgbClr val="FFFFFF"/>
                </a:highlight>
              </a:rPr>
              <a:t>#in case of 2D array, it returns an array of row indices and an array of col indices</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a</a:t>
            </a:r>
            <a:r>
              <a:rPr lang="en-US" sz="3200" b="1" dirty="0">
                <a:solidFill>
                  <a:srgbClr val="000080"/>
                </a:solidFill>
                <a:highlight>
                  <a:srgbClr val="FFFFFF"/>
                </a:highlight>
              </a:rPr>
              <a:t>[</a:t>
            </a:r>
            <a:r>
              <a:rPr lang="en-US" sz="3200" dirty="0" err="1">
                <a:solidFill>
                  <a:srgbClr val="000000"/>
                </a:solidFill>
                <a:highlight>
                  <a:srgbClr val="FFFFFF"/>
                </a:highlight>
              </a:rPr>
              <a:t>np</a:t>
            </a:r>
            <a:r>
              <a:rPr lang="en-US" sz="3200" b="1" dirty="0" err="1">
                <a:solidFill>
                  <a:srgbClr val="000080"/>
                </a:solidFill>
                <a:highlight>
                  <a:srgbClr val="FFFFFF"/>
                </a:highlight>
              </a:rPr>
              <a:t>.</a:t>
            </a:r>
            <a:r>
              <a:rPr lang="en-US" sz="3200" dirty="0" err="1">
                <a:solidFill>
                  <a:srgbClr val="000000"/>
                </a:solidFill>
                <a:highlight>
                  <a:srgbClr val="FFFFFF"/>
                </a:highlight>
              </a:rPr>
              <a:t>where</a:t>
            </a:r>
            <a:r>
              <a:rPr lang="en-US" sz="3200" b="1" dirty="0">
                <a:solidFill>
                  <a:srgbClr val="000080"/>
                </a:solidFill>
                <a:highlight>
                  <a:srgbClr val="FFFFFF"/>
                </a:highlight>
              </a:rPr>
              <a:t>(</a:t>
            </a:r>
            <a:r>
              <a:rPr lang="en-US" sz="3200" dirty="0">
                <a:solidFill>
                  <a:srgbClr val="000000"/>
                </a:solidFill>
                <a:highlight>
                  <a:srgbClr val="FFFFFF"/>
                </a:highlight>
              </a:rPr>
              <a:t>a </a:t>
            </a:r>
            <a:r>
              <a:rPr lang="en-US" sz="3200" b="1" dirty="0">
                <a:solidFill>
                  <a:srgbClr val="000080"/>
                </a:solidFill>
                <a:highlight>
                  <a:srgbClr val="FFFFFF"/>
                </a:highlight>
              </a:rPr>
              <a:t>&gt;</a:t>
            </a:r>
            <a:r>
              <a:rPr lang="en-US" sz="3200" dirty="0">
                <a:solidFill>
                  <a:srgbClr val="000000"/>
                </a:solidFill>
                <a:highlight>
                  <a:srgbClr val="FFFFFF"/>
                </a:highlight>
              </a:rPr>
              <a:t> </a:t>
            </a:r>
            <a:r>
              <a:rPr lang="en-US" sz="3200" dirty="0">
                <a:solidFill>
                  <a:srgbClr val="FF0000"/>
                </a:solidFill>
                <a:highlight>
                  <a:srgbClr val="FFFFFF"/>
                </a:highlight>
              </a:rPr>
              <a:t>5</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highlight>
                  <a:srgbClr val="FFFFFF"/>
                </a:highlight>
              </a:rPr>
              <a:t>[</a:t>
            </a:r>
            <a:r>
              <a:rPr lang="en-US" sz="3200" dirty="0">
                <a:highlight>
                  <a:srgbClr val="FFFFFF"/>
                </a:highlight>
              </a:rPr>
              <a:t>6</a:t>
            </a:r>
            <a:r>
              <a:rPr lang="en-US" sz="3200" b="1" dirty="0">
                <a:highlight>
                  <a:srgbClr val="FFFFFF"/>
                </a:highlight>
              </a:rPr>
              <a:t>,</a:t>
            </a:r>
            <a:r>
              <a:rPr lang="en-US" sz="3200" dirty="0">
                <a:highlight>
                  <a:srgbClr val="FFFFFF"/>
                </a:highlight>
              </a:rPr>
              <a:t> 7</a:t>
            </a:r>
            <a:r>
              <a:rPr lang="en-US" sz="3200" b="1" dirty="0">
                <a:highlight>
                  <a:srgbClr val="FFFFFF"/>
                </a:highlight>
              </a:rPr>
              <a:t>,</a:t>
            </a:r>
            <a:r>
              <a:rPr lang="en-US" sz="3200" dirty="0">
                <a:highlight>
                  <a:srgbClr val="FFFFFF"/>
                </a:highlight>
              </a:rPr>
              <a:t> 8</a:t>
            </a:r>
            <a:r>
              <a:rPr lang="en-US" sz="3200" b="1" dirty="0">
                <a:highlight>
                  <a:srgbClr val="FFFFFF"/>
                </a:highlight>
              </a:rPr>
              <a:t>,</a:t>
            </a:r>
            <a:r>
              <a:rPr lang="en-US" sz="3200" dirty="0">
                <a:highlight>
                  <a:srgbClr val="FFFFFF"/>
                </a:highlight>
              </a:rPr>
              <a:t> 9</a:t>
            </a:r>
            <a:r>
              <a:rPr lang="en-US" sz="3200" b="1" dirty="0" smtClean="0">
                <a:highlight>
                  <a:srgbClr val="FFFFFF"/>
                </a:highlight>
              </a:rPr>
              <a:t>]</a:t>
            </a:r>
            <a:endParaRPr lang="en-US" sz="3200" dirty="0">
              <a:highlight>
                <a:srgbClr val="FFFFFF"/>
              </a:highlight>
            </a:endParaRPr>
          </a:p>
        </p:txBody>
      </p:sp>
    </p:spTree>
    <p:extLst>
      <p:ext uri="{BB962C8B-B14F-4D97-AF65-F5344CB8AC3E}">
        <p14:creationId xmlns:p14="http://schemas.microsoft.com/office/powerpoint/2010/main" val="391656954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Random Numbers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err="1"/>
              <a:t>np.random.rand</a:t>
            </a:r>
            <a:r>
              <a:rPr lang="en-US" b="1" dirty="0"/>
              <a:t>(</a:t>
            </a:r>
            <a:r>
              <a:rPr lang="en-US" b="1" dirty="0" err="1"/>
              <a:t>matsize</a:t>
            </a:r>
            <a:r>
              <a:rPr lang="en-US" b="1" dirty="0"/>
              <a:t>) </a:t>
            </a:r>
            <a:r>
              <a:rPr lang="en-US" dirty="0"/>
              <a:t>produces uniformly distributed random numbers between </a:t>
            </a:r>
            <a:r>
              <a:rPr lang="en-US" dirty="0" smtClean="0"/>
              <a:t>0 and </a:t>
            </a:r>
            <a:r>
              <a:rPr lang="en-US" dirty="0"/>
              <a:t>1 in an array of size </a:t>
            </a:r>
            <a:r>
              <a:rPr lang="en-US" dirty="0" err="1"/>
              <a:t>matsize</a:t>
            </a:r>
            <a:endParaRPr lang="en-US" dirty="0"/>
          </a:p>
          <a:p>
            <a:r>
              <a:rPr lang="en-US" b="1" dirty="0" err="1"/>
              <a:t>np.random.randn</a:t>
            </a:r>
            <a:r>
              <a:rPr lang="en-US" b="1" dirty="0"/>
              <a:t>(</a:t>
            </a:r>
            <a:r>
              <a:rPr lang="en-US" b="1" dirty="0" err="1"/>
              <a:t>matsize</a:t>
            </a:r>
            <a:r>
              <a:rPr lang="en-US" b="1" dirty="0"/>
              <a:t>) </a:t>
            </a:r>
            <a:r>
              <a:rPr lang="en-US" dirty="0"/>
              <a:t>produces zero mean, unit variance Gaussian random numbers</a:t>
            </a:r>
          </a:p>
          <a:p>
            <a:r>
              <a:rPr lang="en-US" b="1" dirty="0" err="1"/>
              <a:t>np.random.normal</a:t>
            </a:r>
            <a:r>
              <a:rPr lang="en-US" b="1" dirty="0"/>
              <a:t>(</a:t>
            </a:r>
            <a:r>
              <a:rPr lang="en-US" b="1" dirty="0" err="1"/>
              <a:t>mean,stdev,matsize</a:t>
            </a:r>
            <a:r>
              <a:rPr lang="en-US" b="1" dirty="0"/>
              <a:t>) </a:t>
            </a:r>
            <a:r>
              <a:rPr lang="en-US" dirty="0"/>
              <a:t>produces Gaussian random numbers </a:t>
            </a:r>
            <a:r>
              <a:rPr lang="en-US" dirty="0" smtClean="0"/>
              <a:t>with </a:t>
            </a:r>
            <a:r>
              <a:rPr lang="en-US" dirty="0" err="1" smtClean="0"/>
              <a:t>specifed</a:t>
            </a:r>
            <a:r>
              <a:rPr lang="en-US" dirty="0" smtClean="0"/>
              <a:t> </a:t>
            </a:r>
            <a:r>
              <a:rPr lang="en-US" dirty="0"/>
              <a:t>mean and standard deviation</a:t>
            </a:r>
          </a:p>
          <a:p>
            <a:r>
              <a:rPr lang="en-US" b="1" dirty="0" err="1"/>
              <a:t>np.random.uniform</a:t>
            </a:r>
            <a:r>
              <a:rPr lang="en-US" b="1" dirty="0"/>
              <a:t>(</a:t>
            </a:r>
            <a:r>
              <a:rPr lang="en-US" b="1" dirty="0" err="1"/>
              <a:t>low,high,matsize</a:t>
            </a:r>
            <a:r>
              <a:rPr lang="en-US" b="1" dirty="0"/>
              <a:t>) </a:t>
            </a:r>
            <a:r>
              <a:rPr lang="en-US" dirty="0"/>
              <a:t>produces uniform random numbers between </a:t>
            </a:r>
            <a:r>
              <a:rPr lang="en-US" dirty="0" smtClean="0"/>
              <a:t>low and </a:t>
            </a:r>
            <a:r>
              <a:rPr lang="en-US" dirty="0"/>
              <a:t>high</a:t>
            </a:r>
          </a:p>
          <a:p>
            <a:r>
              <a:rPr lang="en-US" b="1" dirty="0" err="1"/>
              <a:t>np.random.randint</a:t>
            </a:r>
            <a:r>
              <a:rPr lang="en-US" b="1" dirty="0"/>
              <a:t>(</a:t>
            </a:r>
            <a:r>
              <a:rPr lang="en-US" b="1" dirty="0" err="1"/>
              <a:t>low,high,matsize</a:t>
            </a:r>
            <a:r>
              <a:rPr lang="en-US" b="1" dirty="0"/>
              <a:t>) </a:t>
            </a:r>
            <a:r>
              <a:rPr lang="en-US" dirty="0"/>
              <a:t>produces random integer values between </a:t>
            </a:r>
            <a:r>
              <a:rPr lang="en-US" dirty="0" smtClean="0"/>
              <a:t>low and </a:t>
            </a:r>
            <a:r>
              <a:rPr lang="en-US" dirty="0"/>
              <a:t>high</a:t>
            </a:r>
          </a:p>
        </p:txBody>
      </p:sp>
    </p:spTree>
    <p:extLst>
      <p:ext uri="{BB962C8B-B14F-4D97-AF65-F5344CB8AC3E}">
        <p14:creationId xmlns:p14="http://schemas.microsoft.com/office/powerpoint/2010/main" val="3979085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eneral way of working of the format method with keyword parame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817" y="718821"/>
            <a:ext cx="11902447" cy="49604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5236" y="100484"/>
            <a:ext cx="11063236" cy="523220"/>
          </a:xfrm>
          <a:prstGeom prst="rect">
            <a:avLst/>
          </a:prstGeom>
          <a:noFill/>
        </p:spPr>
        <p:txBody>
          <a:bodyPr wrap="square" rtlCol="0">
            <a:spAutoFit/>
          </a:bodyPr>
          <a:lstStyle/>
          <a:p>
            <a:r>
              <a:rPr lang="en-IN" sz="2800" dirty="0" smtClean="0"/>
              <a:t>Using keyword parameter with format method</a:t>
            </a:r>
            <a:endParaRPr lang="en-US" sz="2800" dirty="0"/>
          </a:p>
        </p:txBody>
      </p:sp>
      <p:sp>
        <p:nvSpPr>
          <p:cNvPr id="7" name="Rectangle 6"/>
          <p:cNvSpPr/>
          <p:nvPr/>
        </p:nvSpPr>
        <p:spPr>
          <a:xfrm>
            <a:off x="1029782" y="5774431"/>
            <a:ext cx="10676548" cy="954107"/>
          </a:xfrm>
          <a:prstGeom prst="rect">
            <a:avLst/>
          </a:prstGeom>
          <a:solidFill>
            <a:srgbClr val="DDFFDD"/>
          </a:solidFill>
        </p:spPr>
        <p:txBody>
          <a:bodyPr wrap="square">
            <a:spAutoFit/>
          </a:bodyPr>
          <a:lstStyle/>
          <a:p>
            <a:r>
              <a:rPr lang="en-US" sz="2800" dirty="0"/>
              <a:t>&gt;&gt;&gt; </a:t>
            </a:r>
            <a:r>
              <a:rPr lang="en-US" sz="2800" dirty="0" smtClean="0"/>
              <a:t>print("Art</a:t>
            </a:r>
            <a:r>
              <a:rPr lang="en-US" sz="2800" dirty="0"/>
              <a:t>: {a:5d},  Price: {p:8.2f}".format(a=453, p=59.058</a:t>
            </a:r>
            <a:r>
              <a:rPr lang="en-US" sz="2800" dirty="0" smtClean="0"/>
              <a:t>))</a:t>
            </a:r>
            <a:endParaRPr lang="en-US" sz="2800" dirty="0"/>
          </a:p>
          <a:p>
            <a:r>
              <a:rPr lang="en-US" sz="2800" dirty="0" smtClean="0"/>
              <a:t>Art</a:t>
            </a:r>
            <a:r>
              <a:rPr lang="en-US" sz="2800" dirty="0"/>
              <a:t>:   453,  Price:    </a:t>
            </a:r>
            <a:r>
              <a:rPr lang="en-US" sz="2800" dirty="0" smtClean="0"/>
              <a:t>59.06</a:t>
            </a:r>
            <a:endParaRPr lang="en-US" sz="2800" dirty="0"/>
          </a:p>
        </p:txBody>
      </p:sp>
      <p:sp>
        <p:nvSpPr>
          <p:cNvPr id="9" name="TextBox 8"/>
          <p:cNvSpPr txBox="1"/>
          <p:nvPr/>
        </p:nvSpPr>
        <p:spPr>
          <a:xfrm>
            <a:off x="7013749" y="2499472"/>
            <a:ext cx="5178251" cy="584775"/>
          </a:xfrm>
          <a:prstGeom prst="rect">
            <a:avLst/>
          </a:prstGeom>
          <a:noFill/>
        </p:spPr>
        <p:txBody>
          <a:bodyPr wrap="square" rtlCol="0">
            <a:spAutoFit/>
          </a:bodyPr>
          <a:lstStyle/>
          <a:p>
            <a:pPr algn="r"/>
            <a:r>
              <a:rPr lang="en-IN" sz="1600" i="1" dirty="0"/>
              <a:t>Image credit: </a:t>
            </a:r>
            <a:endParaRPr lang="en-IN" sz="1600" i="1" dirty="0" smtClean="0"/>
          </a:p>
          <a:p>
            <a:pPr algn="r"/>
            <a:r>
              <a:rPr lang="en-IN" sz="1600" i="1" dirty="0" smtClean="0">
                <a:hlinkClick r:id="rId4"/>
              </a:rPr>
              <a:t>https</a:t>
            </a:r>
            <a:r>
              <a:rPr lang="en-IN" sz="1600" i="1" dirty="0">
                <a:hlinkClick r:id="rId4"/>
              </a:rPr>
              <a:t>://</a:t>
            </a:r>
            <a:r>
              <a:rPr lang="en-IN" sz="1600" i="1" dirty="0" smtClean="0">
                <a:hlinkClick r:id="rId4"/>
              </a:rPr>
              <a:t>www.python-course.eu/python3_formatted_output.php</a:t>
            </a:r>
            <a:r>
              <a:rPr lang="en-IN" sz="1600" i="1" dirty="0" smtClean="0"/>
              <a:t> </a:t>
            </a:r>
            <a:endParaRPr lang="en-US" sz="1600" i="1" dirty="0"/>
          </a:p>
        </p:txBody>
      </p:sp>
    </p:spTree>
    <p:extLst>
      <p:ext uri="{BB962C8B-B14F-4D97-AF65-F5344CB8AC3E}">
        <p14:creationId xmlns:p14="http://schemas.microsoft.com/office/powerpoint/2010/main" val="287182780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Algebra</a:t>
            </a:r>
            <a:endParaRPr lang="en-US" dirty="0"/>
          </a:p>
        </p:txBody>
      </p:sp>
      <p:sp>
        <p:nvSpPr>
          <p:cNvPr id="3" name="Content Placeholder 2"/>
          <p:cNvSpPr>
            <a:spLocks noGrp="1"/>
          </p:cNvSpPr>
          <p:nvPr>
            <p:ph sz="quarter" idx="1"/>
          </p:nvPr>
        </p:nvSpPr>
        <p:spPr/>
        <p:txBody>
          <a:bodyPr/>
          <a:lstStyle/>
          <a:p>
            <a:r>
              <a:rPr lang="en-US" dirty="0" err="1"/>
              <a:t>np.linalg.inv</a:t>
            </a:r>
            <a:r>
              <a:rPr lang="en-US" dirty="0"/>
              <a:t>(a) Compute the inverse of (square) array a</a:t>
            </a:r>
          </a:p>
          <a:p>
            <a:r>
              <a:rPr lang="en-US" dirty="0" err="1"/>
              <a:t>np.linalg.pinv</a:t>
            </a:r>
            <a:r>
              <a:rPr lang="en-US" dirty="0"/>
              <a:t>(a) Compute the pseudo-inverse, which is defined even if a is not square</a:t>
            </a:r>
          </a:p>
          <a:p>
            <a:r>
              <a:rPr lang="en-US" dirty="0" err="1"/>
              <a:t>np.linalg.det</a:t>
            </a:r>
            <a:r>
              <a:rPr lang="en-US" dirty="0"/>
              <a:t>(a) Compute the determinant of a</a:t>
            </a:r>
          </a:p>
          <a:p>
            <a:r>
              <a:rPr lang="en-US" dirty="0" err="1"/>
              <a:t>np.linalg.eig</a:t>
            </a:r>
            <a:r>
              <a:rPr lang="en-US" dirty="0"/>
              <a:t>(a) Compute the eigenvalues and eigenvectors of </a:t>
            </a:r>
            <a:r>
              <a:rPr lang="en-US" dirty="0" smtClean="0"/>
              <a:t>a</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143669893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978777" y="2383971"/>
            <a:ext cx="6346092" cy="1745902"/>
          </a:xfrm>
        </p:spPr>
        <p:txBody>
          <a:bodyPr>
            <a:noAutofit/>
          </a:bodyPr>
          <a:lstStyle/>
          <a:p>
            <a:pPr marL="0" indent="0">
              <a:buNone/>
            </a:pPr>
            <a:r>
              <a:rPr lang="en-IN" sz="8000" dirty="0" smtClean="0"/>
              <a:t>Thank you!</a:t>
            </a:r>
            <a:endParaRPr lang="en-US" sz="8000" dirty="0"/>
          </a:p>
        </p:txBody>
      </p:sp>
    </p:spTree>
    <p:extLst>
      <p:ext uri="{BB962C8B-B14F-4D97-AF65-F5344CB8AC3E}">
        <p14:creationId xmlns:p14="http://schemas.microsoft.com/office/powerpoint/2010/main" val="3864102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Left and Right justification</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648062142"/>
              </p:ext>
            </p:extLst>
          </p:nvPr>
        </p:nvGraphicFramePr>
        <p:xfrm>
          <a:off x="395533" y="1799242"/>
          <a:ext cx="11541909" cy="2407920"/>
        </p:xfrm>
        <a:graphic>
          <a:graphicData uri="http://schemas.openxmlformats.org/drawingml/2006/table">
            <a:tbl>
              <a:tblPr/>
              <a:tblGrid>
                <a:gridCol w="1262445"/>
                <a:gridCol w="10279464"/>
              </a:tblGrid>
              <a:tr h="0">
                <a:tc>
                  <a:txBody>
                    <a:bodyPr/>
                    <a:lstStyle/>
                    <a:p>
                      <a:pPr algn="ctr"/>
                      <a:r>
                        <a:rPr lang="en-US" sz="2800" dirty="0">
                          <a:effectLst/>
                        </a:rPr>
                        <a:t>Option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r>
                        <a:rPr lang="en-US" sz="2800" dirty="0">
                          <a:effectLst/>
                        </a:rPr>
                        <a:t>Meaning</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r>
              <a:tr h="0">
                <a:tc>
                  <a:txBody>
                    <a:bodyPr/>
                    <a:lstStyle/>
                    <a:p>
                      <a:pPr algn="ctr"/>
                      <a:r>
                        <a:rPr lang="en-US" sz="2800" dirty="0">
                          <a:effectLst/>
                        </a:rPr>
                        <a:t>'&lt;'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r>
                        <a:rPr lang="en-US" sz="2800" dirty="0">
                          <a:effectLst/>
                        </a:rPr>
                        <a:t>The field will be left-aligned within the available space. This is usually the default for strings.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r>
              <a:tr h="0">
                <a:tc>
                  <a:txBody>
                    <a:bodyPr/>
                    <a:lstStyle/>
                    <a:p>
                      <a:pPr algn="ctr"/>
                      <a:r>
                        <a:rPr lang="en-US" sz="2800" dirty="0">
                          <a:effectLst/>
                        </a:rPr>
                        <a:t>'&gt;'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r>
                        <a:rPr lang="en-US" sz="2800" dirty="0">
                          <a:effectLst/>
                        </a:rPr>
                        <a:t>The field will be right-aligned within the available space. This is the default for numbers.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r>
            </a:tbl>
          </a:graphicData>
        </a:graphic>
      </p:graphicFrame>
      <p:sp>
        <p:nvSpPr>
          <p:cNvPr id="5" name="TextBox 4"/>
          <p:cNvSpPr txBox="1"/>
          <p:nvPr/>
        </p:nvSpPr>
        <p:spPr>
          <a:xfrm>
            <a:off x="492369" y="4290646"/>
            <a:ext cx="11445073" cy="1815882"/>
          </a:xfrm>
          <a:prstGeom prst="rect">
            <a:avLst/>
          </a:prstGeom>
          <a:solidFill>
            <a:srgbClr val="DDFFDD"/>
          </a:solidFill>
        </p:spPr>
        <p:txBody>
          <a:bodyPr wrap="square" rtlCol="0">
            <a:spAutoFit/>
          </a:bodyPr>
          <a:lstStyle/>
          <a:p>
            <a:r>
              <a:rPr lang="en-US" sz="2800" dirty="0"/>
              <a:t>&gt;&gt;&gt; </a:t>
            </a:r>
            <a:r>
              <a:rPr lang="en-US" sz="2800" dirty="0" smtClean="0"/>
              <a:t>print("{</a:t>
            </a:r>
            <a:r>
              <a:rPr lang="en-US" sz="2800" dirty="0"/>
              <a:t>0:&lt;20s} {1:6.2f}".format('Spam &amp; Eggs:', 6.99</a:t>
            </a:r>
            <a:r>
              <a:rPr lang="en-US" sz="2800" dirty="0" smtClean="0"/>
              <a:t>))</a:t>
            </a:r>
            <a:endParaRPr lang="en-US" sz="2800" dirty="0"/>
          </a:p>
          <a:p>
            <a:r>
              <a:rPr lang="en-US" sz="2800" dirty="0" smtClean="0"/>
              <a:t>Spam </a:t>
            </a:r>
            <a:r>
              <a:rPr lang="en-US" sz="2800" dirty="0"/>
              <a:t>&amp; Eggs:           </a:t>
            </a:r>
            <a:r>
              <a:rPr lang="en-US" sz="2800" dirty="0" smtClean="0"/>
              <a:t>6.99</a:t>
            </a:r>
            <a:endParaRPr lang="en-US" sz="2800" dirty="0"/>
          </a:p>
          <a:p>
            <a:r>
              <a:rPr lang="en-US" sz="2800" dirty="0"/>
              <a:t>&gt;&gt;&gt; </a:t>
            </a:r>
            <a:r>
              <a:rPr lang="en-US" sz="2800" dirty="0" smtClean="0"/>
              <a:t>print("{</a:t>
            </a:r>
            <a:r>
              <a:rPr lang="en-US" sz="2800" dirty="0"/>
              <a:t>0:&gt;20s} {1:6.2f}".format('Spam &amp; Eggs:', 6.99</a:t>
            </a:r>
            <a:r>
              <a:rPr lang="en-US" sz="2800" dirty="0" smtClean="0"/>
              <a:t>))</a:t>
            </a:r>
            <a:endParaRPr lang="en-US" sz="2800" dirty="0"/>
          </a:p>
          <a:p>
            <a:r>
              <a:rPr lang="en-US" sz="2800" dirty="0" smtClean="0"/>
              <a:t>        </a:t>
            </a:r>
            <a:r>
              <a:rPr lang="en-US" sz="2800" dirty="0"/>
              <a:t>Spam &amp; Eggs:   </a:t>
            </a:r>
            <a:r>
              <a:rPr lang="en-US" sz="2800" dirty="0" smtClean="0"/>
              <a:t>6.99</a:t>
            </a:r>
            <a:endParaRPr lang="en-US" sz="2800" dirty="0"/>
          </a:p>
        </p:txBody>
      </p:sp>
    </p:spTree>
    <p:extLst>
      <p:ext uri="{BB962C8B-B14F-4D97-AF65-F5344CB8AC3E}">
        <p14:creationId xmlns:p14="http://schemas.microsoft.com/office/powerpoint/2010/main" val="2224092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736689383"/>
              </p:ext>
            </p:extLst>
          </p:nvPr>
        </p:nvGraphicFramePr>
        <p:xfrm>
          <a:off x="0" y="3"/>
          <a:ext cx="12192000" cy="6857996"/>
        </p:xfrm>
        <a:graphic>
          <a:graphicData uri="http://schemas.openxmlformats.org/drawingml/2006/table">
            <a:tbl>
              <a:tblPr firstRow="1" firstCol="1" bandRow="1">
                <a:tableStyleId>{5940675A-B579-460E-94D1-54222C63F5DA}</a:tableStyleId>
              </a:tblPr>
              <a:tblGrid>
                <a:gridCol w="1065126"/>
                <a:gridCol w="11126874"/>
              </a:tblGrid>
              <a:tr h="477744">
                <a:tc>
                  <a:txBody>
                    <a:bodyPr/>
                    <a:lstStyle/>
                    <a:p>
                      <a:pPr marL="0" marR="0" algn="ctr">
                        <a:lnSpc>
                          <a:spcPct val="50000"/>
                        </a:lnSpc>
                        <a:spcBef>
                          <a:spcPts val="0"/>
                        </a:spcBef>
                        <a:spcAft>
                          <a:spcPts val="0"/>
                        </a:spcAft>
                      </a:pPr>
                      <a:r>
                        <a:rPr lang="en-US" sz="2400" b="1" dirty="0">
                          <a:effectLst/>
                        </a:rPr>
                        <a:t>Option</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727" marR="37727" marT="37727" marB="37727" anchor="ctr">
                    <a:solidFill>
                      <a:srgbClr val="F5F5F5"/>
                    </a:solidFill>
                  </a:tcPr>
                </a:tc>
                <a:tc>
                  <a:txBody>
                    <a:bodyPr/>
                    <a:lstStyle/>
                    <a:p>
                      <a:pPr marL="0" marR="0" algn="ctr">
                        <a:lnSpc>
                          <a:spcPct val="50000"/>
                        </a:lnSpc>
                        <a:spcBef>
                          <a:spcPts val="0"/>
                        </a:spcBef>
                        <a:spcAft>
                          <a:spcPts val="0"/>
                        </a:spcAft>
                      </a:pPr>
                      <a:r>
                        <a:rPr lang="en-US" sz="2400" b="1" dirty="0">
                          <a:effectLst/>
                        </a:rPr>
                        <a:t>Meaning</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727" marR="37727" marT="37727" marB="37727" anchor="ctr">
                    <a:solidFill>
                      <a:srgbClr val="F5F5F5"/>
                    </a:solidFill>
                  </a:tcPr>
                </a:tc>
              </a:tr>
              <a:tr h="3095851">
                <a:tc>
                  <a:txBody>
                    <a:bodyPr/>
                    <a:lstStyle/>
                    <a:p>
                      <a:pPr marL="0" marR="0" algn="ctr">
                        <a:lnSpc>
                          <a:spcPct val="50000"/>
                        </a:lnSpc>
                        <a:spcBef>
                          <a:spcPts val="0"/>
                        </a:spcBef>
                        <a:spcAft>
                          <a:spcPts val="0"/>
                        </a:spcAft>
                      </a:pPr>
                      <a:r>
                        <a:rPr lang="en-US" sz="2400" b="1" dirty="0">
                          <a:effectLst/>
                        </a:rPr>
                        <a:t>'0'</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727" marR="37727" marT="37727" marB="37727" anchor="ctr">
                    <a:solidFill>
                      <a:srgbClr val="F5F5F5"/>
                    </a:solidFill>
                  </a:tcPr>
                </a:tc>
                <a:tc>
                  <a:txBody>
                    <a:bodyPr/>
                    <a:lstStyle/>
                    <a:p>
                      <a:pPr marL="0" marR="0">
                        <a:lnSpc>
                          <a:spcPct val="100000"/>
                        </a:lnSpc>
                        <a:spcBef>
                          <a:spcPts val="0"/>
                        </a:spcBef>
                        <a:spcAft>
                          <a:spcPts val="0"/>
                        </a:spcAft>
                      </a:pPr>
                      <a:r>
                        <a:rPr lang="en-US" sz="2400" b="1" dirty="0">
                          <a:effectLst/>
                        </a:rPr>
                        <a:t>If the width field is preceded by a zero ('0') character, sign-aware zero-padding for numeric types will be enabled</a:t>
                      </a:r>
                      <a:r>
                        <a:rPr lang="en-US" sz="2400" b="1" dirty="0" smtClean="0">
                          <a:effectLst/>
                        </a:rPr>
                        <a:t>.</a:t>
                      </a:r>
                      <a:endParaRPr lang="en-US" sz="2800" b="1" dirty="0">
                        <a:effectLst/>
                      </a:endParaRPr>
                    </a:p>
                  </a:txBody>
                  <a:tcPr marL="37727" marR="37727" marT="37727" marB="37727">
                    <a:solidFill>
                      <a:srgbClr val="F5F5F5"/>
                    </a:solidFill>
                  </a:tcPr>
                </a:tc>
              </a:tr>
              <a:tr h="3284401">
                <a:tc>
                  <a:txBody>
                    <a:bodyPr/>
                    <a:lstStyle/>
                    <a:p>
                      <a:pPr marL="0" marR="0" algn="ctr">
                        <a:lnSpc>
                          <a:spcPct val="50000"/>
                        </a:lnSpc>
                        <a:spcBef>
                          <a:spcPts val="0"/>
                        </a:spcBef>
                        <a:spcAft>
                          <a:spcPts val="0"/>
                        </a:spcAft>
                      </a:pPr>
                      <a:r>
                        <a:rPr lang="en-US" sz="2400" b="1" dirty="0">
                          <a:effectLst/>
                        </a:rPr>
                        <a:t>','</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727" marR="37727" marT="37727" marB="37727" anchor="ctr">
                    <a:solidFill>
                      <a:srgbClr val="F5F5F5"/>
                    </a:solidFill>
                  </a:tcPr>
                </a:tc>
                <a:tc>
                  <a:txBody>
                    <a:bodyPr/>
                    <a:lstStyle/>
                    <a:p>
                      <a:pPr marL="0" marR="0">
                        <a:lnSpc>
                          <a:spcPct val="100000"/>
                        </a:lnSpc>
                        <a:spcBef>
                          <a:spcPts val="0"/>
                        </a:spcBef>
                        <a:spcAft>
                          <a:spcPts val="0"/>
                        </a:spcAft>
                      </a:pPr>
                      <a:r>
                        <a:rPr lang="en-US" sz="2400" b="1" dirty="0">
                          <a:effectLst/>
                        </a:rPr>
                        <a:t>This option signals the use of a comma for a thousands separator</a:t>
                      </a:r>
                      <a:r>
                        <a:rPr lang="en-US" sz="2400" b="1" dirty="0" smtClean="0">
                          <a:effectLst/>
                        </a:rPr>
                        <a:t>.</a:t>
                      </a:r>
                      <a:endParaRPr lang="en-US" sz="2800" b="1" dirty="0">
                        <a:effectLst/>
                      </a:endParaRPr>
                    </a:p>
                  </a:txBody>
                  <a:tcPr marL="37727" marR="37727" marT="37727" marB="37727">
                    <a:solidFill>
                      <a:srgbClr val="F5F5F5"/>
                    </a:solidFill>
                  </a:tcPr>
                </a:tc>
              </a:tr>
            </a:tbl>
          </a:graphicData>
        </a:graphic>
      </p:graphicFrame>
      <p:sp>
        <p:nvSpPr>
          <p:cNvPr id="10" name="TextBox 9"/>
          <p:cNvSpPr txBox="1"/>
          <p:nvPr/>
        </p:nvSpPr>
        <p:spPr>
          <a:xfrm>
            <a:off x="1175656" y="1306286"/>
            <a:ext cx="9988063" cy="2260812"/>
          </a:xfrm>
          <a:prstGeom prst="rect">
            <a:avLst/>
          </a:prstGeom>
          <a:solidFill>
            <a:srgbClr val="DDFFDD"/>
          </a:solidFill>
        </p:spPr>
        <p:txBody>
          <a:bodyPr wrap="square" rtlCol="0">
            <a:spAutoFit/>
          </a:bodyPr>
          <a:lstStyle/>
          <a:p>
            <a:pPr marL="95250" marR="95250">
              <a:lnSpc>
                <a:spcPct val="50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t>&gt;&gt;&gt; x = 378</a:t>
            </a:r>
            <a:endParaRPr lang="en-US" sz="2800" dirty="0"/>
          </a:p>
          <a:p>
            <a:pPr marL="95250" marR="95250">
              <a:lnSpc>
                <a:spcPct val="50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t>&gt;&gt;&gt; print("The value is {:06d}".format(x))</a:t>
            </a:r>
            <a:endParaRPr lang="en-US" sz="2800" dirty="0"/>
          </a:p>
          <a:p>
            <a:pPr marL="95250" marR="95250">
              <a:lnSpc>
                <a:spcPct val="50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t>The value is 000378</a:t>
            </a:r>
            <a:endParaRPr lang="en-US" sz="2800" dirty="0"/>
          </a:p>
          <a:p>
            <a:pPr marL="95250" marR="95250">
              <a:lnSpc>
                <a:spcPct val="50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t>&gt;&gt;&gt; x = -378</a:t>
            </a:r>
            <a:endParaRPr lang="en-US" sz="2800" dirty="0"/>
          </a:p>
          <a:p>
            <a:pPr marL="95250" marR="95250">
              <a:lnSpc>
                <a:spcPct val="50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t>&gt;&gt;&gt; print("The value is {:06d}".format(x))</a:t>
            </a:r>
            <a:endParaRPr lang="en-US" sz="2800" dirty="0"/>
          </a:p>
          <a:p>
            <a:pPr marL="95250" marR="95250">
              <a:lnSpc>
                <a:spcPct val="50000"/>
              </a:lnSpc>
              <a:spcBef>
                <a:spcPts val="75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t>The value is -00378</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p:cNvSpPr txBox="1"/>
          <p:nvPr/>
        </p:nvSpPr>
        <p:spPr>
          <a:xfrm>
            <a:off x="1175656" y="3995677"/>
            <a:ext cx="9988063" cy="2862322"/>
          </a:xfrm>
          <a:prstGeom prst="rect">
            <a:avLst/>
          </a:prstGeom>
          <a:solidFill>
            <a:srgbClr val="DDFFDD"/>
          </a:solidFill>
        </p:spPr>
        <p:txBody>
          <a:bodyPr wrap="square" rtlCol="0">
            <a:spAutoFit/>
          </a:bodyPr>
          <a:lstStyle/>
          <a:p>
            <a:pPr marL="95250" marR="95250">
              <a:lnSpc>
                <a:spcPts val="27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dirty="0"/>
              <a:t>&gt;&gt;&gt;x = </a:t>
            </a:r>
            <a:r>
              <a:rPr lang="en-IN" sz="2400" dirty="0" smtClean="0"/>
              <a:t>78962324245</a:t>
            </a:r>
          </a:p>
          <a:p>
            <a:pPr marL="95250" marR="95250">
              <a:lnSpc>
                <a:spcPts val="27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t>&gt;&gt;&gt; print</a:t>
            </a:r>
            <a:r>
              <a:rPr lang="en-US" sz="2400" dirty="0"/>
              <a:t>("The value is {:,}".format(x))</a:t>
            </a:r>
            <a:endParaRPr lang="en-US" sz="2800" dirty="0"/>
          </a:p>
          <a:p>
            <a:pPr marL="95250" marR="95250">
              <a:lnSpc>
                <a:spcPts val="27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t>The value is </a:t>
            </a:r>
            <a:r>
              <a:rPr lang="en-US" sz="2400" dirty="0" smtClean="0"/>
              <a:t>78,962,324,245</a:t>
            </a:r>
            <a:endParaRPr lang="en-US" sz="2800" dirty="0" smtClean="0"/>
          </a:p>
          <a:p>
            <a:pPr marL="95250" marR="95250">
              <a:lnSpc>
                <a:spcPts val="27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t>&gt;&gt;&gt; x = </a:t>
            </a:r>
            <a:r>
              <a:rPr lang="en-US" sz="2400" dirty="0" smtClean="0"/>
              <a:t>5897653423.89676</a:t>
            </a:r>
          </a:p>
          <a:p>
            <a:pPr marL="95250" marR="95250">
              <a:lnSpc>
                <a:spcPts val="27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t>&gt;&gt;&gt; </a:t>
            </a:r>
            <a:r>
              <a:rPr lang="en-US" sz="2400" dirty="0"/>
              <a:t>print("The value is {0:6,d}".format(x))</a:t>
            </a:r>
            <a:endParaRPr lang="en-US" sz="2800" dirty="0"/>
          </a:p>
          <a:p>
            <a:pPr marL="95250" marR="95250">
              <a:lnSpc>
                <a:spcPts val="27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t>The value is </a:t>
            </a:r>
            <a:r>
              <a:rPr lang="en-US" sz="2400" dirty="0" smtClean="0"/>
              <a:t>5,897,653,423</a:t>
            </a:r>
            <a:endParaRPr lang="en-US" sz="2800" dirty="0" smtClean="0"/>
          </a:p>
          <a:p>
            <a:pPr marL="95250" marR="95250">
              <a:lnSpc>
                <a:spcPts val="27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smtClean="0"/>
              <a:t>&gt;&gt;&gt; </a:t>
            </a:r>
            <a:r>
              <a:rPr lang="en-US" sz="2400" dirty="0"/>
              <a:t>print("The value is {0:12,.3f}".format(x))</a:t>
            </a:r>
            <a:endParaRPr lang="en-US" sz="2800" dirty="0"/>
          </a:p>
          <a:p>
            <a:pPr marL="95250" marR="95250">
              <a:lnSpc>
                <a:spcPts val="27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t>The value is 5,897,653,423.897</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866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sz="quarter" idx="1"/>
          </p:nvPr>
        </p:nvSpPr>
        <p:spPr>
          <a:xfrm>
            <a:off x="816864" y="1600200"/>
            <a:ext cx="10871200" cy="5257800"/>
          </a:xfrm>
        </p:spPr>
        <p:txBody>
          <a:bodyPr>
            <a:normAutofit fontScale="92500" lnSpcReduction="10000"/>
          </a:bodyPr>
          <a:lstStyle/>
          <a:p>
            <a:r>
              <a:rPr lang="en-US" dirty="0" smtClean="0">
                <a:hlinkClick r:id="rId2"/>
              </a:rPr>
              <a:t>https</a:t>
            </a:r>
            <a:r>
              <a:rPr lang="en-US" dirty="0">
                <a:hlinkClick r:id="rId2"/>
              </a:rPr>
              <a:t>://</a:t>
            </a:r>
            <a:r>
              <a:rPr lang="en-US" dirty="0" smtClean="0">
                <a:hlinkClick r:id="rId2"/>
              </a:rPr>
              <a:t>www.tutorialspoint.com/python3/</a:t>
            </a:r>
            <a:endParaRPr lang="en-US" dirty="0" smtClean="0"/>
          </a:p>
          <a:p>
            <a:r>
              <a:rPr lang="en-US" i="1" dirty="0" smtClean="0"/>
              <a:t>Machine </a:t>
            </a:r>
            <a:r>
              <a:rPr lang="en-US" i="1" dirty="0"/>
              <a:t>learning: an algorithmic perspective</a:t>
            </a:r>
            <a:r>
              <a:rPr lang="en-US" dirty="0"/>
              <a:t>. 2</a:t>
            </a:r>
            <a:r>
              <a:rPr lang="en-US" baseline="30000" dirty="0"/>
              <a:t>nd</a:t>
            </a:r>
            <a:r>
              <a:rPr lang="en-US" dirty="0"/>
              <a:t> Edition, </a:t>
            </a:r>
            <a:r>
              <a:rPr lang="en-US" dirty="0" err="1"/>
              <a:t>Marsland</a:t>
            </a:r>
            <a:r>
              <a:rPr lang="en-US" dirty="0"/>
              <a:t>, Stephen.  CRC press, </a:t>
            </a:r>
            <a:r>
              <a:rPr lang="en-US" dirty="0" smtClean="0"/>
              <a:t>2015. Appendix A.</a:t>
            </a:r>
          </a:p>
          <a:p>
            <a:r>
              <a:rPr lang="en-US" dirty="0">
                <a:hlinkClick r:id="rId3"/>
              </a:rPr>
              <a:t>https://</a:t>
            </a:r>
            <a:r>
              <a:rPr lang="en-US" dirty="0" smtClean="0">
                <a:hlinkClick r:id="rId3"/>
              </a:rPr>
              <a:t>docs.python.org/3.6/</a:t>
            </a:r>
            <a:endParaRPr lang="en-US" dirty="0" smtClean="0"/>
          </a:p>
          <a:p>
            <a:r>
              <a:rPr lang="en-US" dirty="0">
                <a:hlinkClick r:id="rId4"/>
              </a:rPr>
              <a:t>https://</a:t>
            </a:r>
            <a:r>
              <a:rPr lang="en-US" dirty="0" smtClean="0">
                <a:hlinkClick r:id="rId4"/>
              </a:rPr>
              <a:t>docs.python.org/3/library/string.html#string-formatting</a:t>
            </a:r>
            <a:endParaRPr lang="en-US" dirty="0" smtClean="0"/>
          </a:p>
          <a:p>
            <a:r>
              <a:rPr lang="en-US" dirty="0" smtClean="0">
                <a:hlinkClick r:id="rId5"/>
              </a:rPr>
              <a:t>https</a:t>
            </a:r>
            <a:r>
              <a:rPr lang="en-US" dirty="0">
                <a:hlinkClick r:id="rId5"/>
              </a:rPr>
              <a:t>://</a:t>
            </a:r>
            <a:r>
              <a:rPr lang="en-US" dirty="0" smtClean="0">
                <a:hlinkClick r:id="rId5"/>
              </a:rPr>
              <a:t>www.python-course.eu/python3_formatted_output.php</a:t>
            </a:r>
            <a:endParaRPr lang="en-US" dirty="0" smtClean="0"/>
          </a:p>
          <a:p>
            <a:r>
              <a:rPr lang="en-US" dirty="0">
                <a:hlinkClick r:id="rId6"/>
              </a:rPr>
              <a:t>https://</a:t>
            </a:r>
            <a:r>
              <a:rPr lang="en-US" dirty="0" smtClean="0">
                <a:hlinkClick r:id="rId6"/>
              </a:rPr>
              <a:t>docs.python.org/3/library/statistics.html</a:t>
            </a:r>
            <a:endParaRPr lang="en-US" dirty="0" smtClean="0"/>
          </a:p>
          <a:p>
            <a:r>
              <a:rPr lang="en-US" dirty="0">
                <a:hlinkClick r:id="rId7"/>
              </a:rPr>
              <a:t>https://</a:t>
            </a:r>
            <a:r>
              <a:rPr lang="en-US" dirty="0" smtClean="0">
                <a:hlinkClick r:id="rId7"/>
              </a:rPr>
              <a:t>www.python-course.eu/python3_file_management.php</a:t>
            </a:r>
            <a:endParaRPr lang="en-US" dirty="0" smtClean="0"/>
          </a:p>
          <a:p>
            <a:r>
              <a:rPr lang="en-US" dirty="0">
                <a:hlinkClick r:id="rId8"/>
              </a:rPr>
              <a:t>http://zetcode.com/python/csv</a:t>
            </a:r>
            <a:r>
              <a:rPr lang="en-US" dirty="0" smtClean="0">
                <a:hlinkClick r:id="rId8"/>
              </a:rPr>
              <a:t>/</a:t>
            </a:r>
            <a:endParaRPr lang="en-US" dirty="0" smtClean="0"/>
          </a:p>
          <a:p>
            <a:r>
              <a:rPr lang="en-US" dirty="0">
                <a:hlinkClick r:id="rId9"/>
              </a:rPr>
              <a:t>http://www.thegeekstuff.com/2014/06/python-sorted</a:t>
            </a:r>
            <a:r>
              <a:rPr lang="en-US" dirty="0" smtClean="0">
                <a:hlinkClick r:id="rId9"/>
              </a:rPr>
              <a:t>/</a:t>
            </a:r>
            <a:endParaRPr lang="en-US" dirty="0" smtClean="0"/>
          </a:p>
          <a:p>
            <a:r>
              <a:rPr lang="en-US" dirty="0">
                <a:hlinkClick r:id="rId10"/>
              </a:rPr>
              <a:t>https://</a:t>
            </a:r>
            <a:r>
              <a:rPr lang="en-US" dirty="0" smtClean="0">
                <a:hlinkClick r:id="rId10"/>
              </a:rPr>
              <a:t>www.tutorialspoint.com/numpy</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64831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6980" y="0"/>
            <a:ext cx="10871200" cy="555171"/>
          </a:xfrm>
        </p:spPr>
        <p:txBody>
          <a:bodyPr>
            <a:normAutofit fontScale="90000"/>
          </a:bodyPr>
          <a:lstStyle/>
          <a:p>
            <a:r>
              <a:rPr lang="en-IN" dirty="0" smtClean="0"/>
              <a:t>Using dictionaries in “format”</a:t>
            </a:r>
            <a:endParaRPr lang="en-US" dirty="0"/>
          </a:p>
        </p:txBody>
      </p:sp>
      <p:sp>
        <p:nvSpPr>
          <p:cNvPr id="3" name="Content Placeholder 2"/>
          <p:cNvSpPr>
            <a:spLocks noGrp="1"/>
          </p:cNvSpPr>
          <p:nvPr>
            <p:ph sz="quarter" idx="4294967295"/>
          </p:nvPr>
        </p:nvSpPr>
        <p:spPr>
          <a:xfrm>
            <a:off x="1320800" y="555171"/>
            <a:ext cx="10871200" cy="4700117"/>
          </a:xfrm>
        </p:spPr>
        <p:txBody>
          <a:bodyPr/>
          <a:lstStyle/>
          <a:p>
            <a:r>
              <a:rPr lang="en-IN" dirty="0" smtClean="0"/>
              <a:t>We have seen two ways so far</a:t>
            </a:r>
          </a:p>
          <a:p>
            <a:pPr marL="880110" lvl="1" indent="-514350">
              <a:buFont typeface="+mj-lt"/>
              <a:buAutoNum type="arabicPeriod"/>
            </a:pPr>
            <a:r>
              <a:rPr lang="en-IN" dirty="0" smtClean="0"/>
              <a:t>Using the position or the index</a:t>
            </a:r>
          </a:p>
          <a:p>
            <a:pPr marL="880110" lvl="1" indent="-514350">
              <a:buFont typeface="+mj-lt"/>
              <a:buAutoNum type="arabicPeriod"/>
            </a:pPr>
            <a:endParaRPr lang="en-IN" dirty="0"/>
          </a:p>
          <a:p>
            <a:pPr marL="880110" lvl="1" indent="-514350">
              <a:buFont typeface="+mj-lt"/>
              <a:buAutoNum type="arabicPeriod"/>
            </a:pPr>
            <a:endParaRPr lang="en-IN" dirty="0" smtClean="0"/>
          </a:p>
          <a:p>
            <a:pPr marL="880110" lvl="1" indent="-514350">
              <a:buFont typeface="+mj-lt"/>
              <a:buAutoNum type="arabicPeriod"/>
            </a:pPr>
            <a:r>
              <a:rPr lang="en-US" dirty="0"/>
              <a:t>Using keyword </a:t>
            </a:r>
            <a:r>
              <a:rPr lang="en-US" dirty="0" smtClean="0"/>
              <a:t>parameters</a:t>
            </a:r>
          </a:p>
          <a:p>
            <a:pPr marL="880110" lvl="1" indent="-514350">
              <a:buFont typeface="+mj-lt"/>
              <a:buAutoNum type="arabicPeriod"/>
            </a:pPr>
            <a:endParaRPr lang="en-IN" dirty="0"/>
          </a:p>
          <a:p>
            <a:pPr marL="880110" lvl="1" indent="-514350">
              <a:buFont typeface="+mj-lt"/>
              <a:buAutoNum type="arabicPeriod"/>
            </a:pPr>
            <a:endParaRPr lang="en-IN" dirty="0" smtClean="0"/>
          </a:p>
          <a:p>
            <a:pPr marL="880110" lvl="1" indent="-514350">
              <a:buFont typeface="+mj-lt"/>
              <a:buAutoNum type="arabicPeriod"/>
            </a:pPr>
            <a:endParaRPr lang="en-IN" dirty="0"/>
          </a:p>
          <a:p>
            <a:r>
              <a:rPr lang="en-IN" dirty="0" smtClean="0"/>
              <a:t>The second case can be expressed with a dictionary as well:</a:t>
            </a:r>
          </a:p>
          <a:p>
            <a:endParaRPr lang="en-IN" dirty="0"/>
          </a:p>
        </p:txBody>
      </p:sp>
      <p:sp>
        <p:nvSpPr>
          <p:cNvPr id="4" name="TextBox 3"/>
          <p:cNvSpPr txBox="1"/>
          <p:nvPr/>
        </p:nvSpPr>
        <p:spPr>
          <a:xfrm>
            <a:off x="70338" y="1627832"/>
            <a:ext cx="12047974" cy="830997"/>
          </a:xfrm>
          <a:prstGeom prst="rect">
            <a:avLst/>
          </a:prstGeom>
          <a:solidFill>
            <a:srgbClr val="DDFFDD"/>
          </a:solidFill>
        </p:spPr>
        <p:txBody>
          <a:bodyPr wrap="square" rtlCol="0">
            <a:spAutoFit/>
          </a:bodyPr>
          <a:lstStyle/>
          <a:p>
            <a:r>
              <a:rPr lang="en-US" sz="2400" dirty="0">
                <a:latin typeface="Consolas" panose="020B0609020204030204" pitchFamily="49" charset="0"/>
                <a:cs typeface="Consolas" panose="020B0609020204030204" pitchFamily="49" charset="0"/>
              </a:rPr>
              <a:t>&gt;&gt;&gt; print("The capital of {0:s} is {1:s}".format("</a:t>
            </a:r>
            <a:r>
              <a:rPr lang="en-US" sz="2400" dirty="0" err="1">
                <a:latin typeface="Consolas" panose="020B0609020204030204" pitchFamily="49" charset="0"/>
                <a:cs typeface="Consolas" panose="020B0609020204030204" pitchFamily="49" charset="0"/>
              </a:rPr>
              <a:t>Ontario","Toronto</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The capital of Ontario is Toronto</a:t>
            </a:r>
          </a:p>
        </p:txBody>
      </p:sp>
      <p:sp>
        <p:nvSpPr>
          <p:cNvPr id="6" name="TextBox 5"/>
          <p:cNvSpPr txBox="1"/>
          <p:nvPr/>
        </p:nvSpPr>
        <p:spPr>
          <a:xfrm>
            <a:off x="70338" y="3136759"/>
            <a:ext cx="12047974" cy="1200329"/>
          </a:xfrm>
          <a:prstGeom prst="rect">
            <a:avLst/>
          </a:prstGeom>
          <a:solidFill>
            <a:srgbClr val="DDFFDD"/>
          </a:solidFill>
        </p:spPr>
        <p:txBody>
          <a:bodyPr wrap="square" rtlCol="0">
            <a:spAutoFit/>
          </a:bodyPr>
          <a:lstStyle/>
          <a:p>
            <a:r>
              <a:rPr lang="en-US" sz="2400" dirty="0">
                <a:latin typeface="Consolas" panose="020B0609020204030204" pitchFamily="49" charset="0"/>
                <a:cs typeface="Consolas" panose="020B0609020204030204" pitchFamily="49" charset="0"/>
              </a:rPr>
              <a:t>&gt;&gt;&gt; print("The capital of {province} </a:t>
            </a:r>
            <a:r>
              <a:rPr lang="en-US" sz="2400" dirty="0" smtClean="0">
                <a:latin typeface="Consolas" panose="020B0609020204030204" pitchFamily="49" charset="0"/>
                <a:cs typeface="Consolas" panose="020B0609020204030204" pitchFamily="49" charset="0"/>
              </a:rPr>
              <a:t>is {capital</a:t>
            </a:r>
            <a:r>
              <a:rPr lang="en-US" sz="2400" dirty="0">
                <a:latin typeface="Consolas" panose="020B0609020204030204" pitchFamily="49" charset="0"/>
                <a:cs typeface="Consolas" panose="020B0609020204030204" pitchFamily="49" charset="0"/>
              </a:rPr>
              <a:t>}".format(province="</a:t>
            </a:r>
            <a:r>
              <a:rPr lang="en-US" sz="2400" dirty="0" err="1">
                <a:latin typeface="Consolas" panose="020B0609020204030204" pitchFamily="49" charset="0"/>
                <a:cs typeface="Consolas" panose="020B0609020204030204" pitchFamily="49" charset="0"/>
              </a:rPr>
              <a:t>Ontario",capital</a:t>
            </a:r>
            <a:r>
              <a:rPr lang="en-US" sz="2400" dirty="0">
                <a:latin typeface="Consolas" panose="020B0609020204030204" pitchFamily="49" charset="0"/>
                <a:cs typeface="Consolas" panose="020B0609020204030204" pitchFamily="49" charset="0"/>
              </a:rPr>
              <a:t>="Toronto"))</a:t>
            </a:r>
          </a:p>
          <a:p>
            <a:r>
              <a:rPr lang="en-US" sz="2400" dirty="0">
                <a:latin typeface="Consolas" panose="020B0609020204030204" pitchFamily="49" charset="0"/>
                <a:cs typeface="Consolas" panose="020B0609020204030204" pitchFamily="49" charset="0"/>
              </a:rPr>
              <a:t>The capital of Ontario is Toronto</a:t>
            </a:r>
          </a:p>
        </p:txBody>
      </p:sp>
      <p:sp>
        <p:nvSpPr>
          <p:cNvPr id="8" name="TextBox 7"/>
          <p:cNvSpPr txBox="1"/>
          <p:nvPr/>
        </p:nvSpPr>
        <p:spPr>
          <a:xfrm>
            <a:off x="144026" y="5015018"/>
            <a:ext cx="12047974" cy="1200329"/>
          </a:xfrm>
          <a:prstGeom prst="rect">
            <a:avLst/>
          </a:prstGeom>
          <a:solidFill>
            <a:srgbClr val="DDFFDD"/>
          </a:solidFill>
        </p:spPr>
        <p:txBody>
          <a:bodyPr wrap="square" rtlCol="0">
            <a:spAutoFit/>
          </a:bodyPr>
          <a:lstStyle/>
          <a:p>
            <a:r>
              <a:rPr lang="it-IT" sz="2400" dirty="0">
                <a:latin typeface="Consolas" panose="020B0609020204030204" pitchFamily="49" charset="0"/>
                <a:cs typeface="Consolas" panose="020B0609020204030204" pitchFamily="49" charset="0"/>
              </a:rPr>
              <a:t>&gt;&gt;&gt; data = dict(province="Ontario",capital="Toronto</a:t>
            </a:r>
            <a:r>
              <a:rPr lang="it-IT" sz="2400" dirty="0" smtClean="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&gt;&gt;&gt; print("The capital of {province} is {capital}".format(**data))</a:t>
            </a:r>
          </a:p>
          <a:p>
            <a:r>
              <a:rPr lang="en-US" sz="2400" dirty="0" smtClean="0">
                <a:latin typeface="Consolas" panose="020B0609020204030204" pitchFamily="49" charset="0"/>
                <a:cs typeface="Consolas" panose="020B0609020204030204" pitchFamily="49" charset="0"/>
              </a:rPr>
              <a:t>The </a:t>
            </a:r>
            <a:r>
              <a:rPr lang="en-US" sz="2400" dirty="0">
                <a:latin typeface="Consolas" panose="020B0609020204030204" pitchFamily="49" charset="0"/>
                <a:cs typeface="Consolas" panose="020B0609020204030204" pitchFamily="49" charset="0"/>
              </a:rPr>
              <a:t>capital of Ontario is Toronto</a:t>
            </a:r>
          </a:p>
        </p:txBody>
      </p:sp>
      <p:sp>
        <p:nvSpPr>
          <p:cNvPr id="11" name="TextBox 10"/>
          <p:cNvSpPr txBox="1"/>
          <p:nvPr/>
        </p:nvSpPr>
        <p:spPr>
          <a:xfrm>
            <a:off x="144026" y="6215347"/>
            <a:ext cx="11974286" cy="523220"/>
          </a:xfrm>
          <a:prstGeom prst="rect">
            <a:avLst/>
          </a:prstGeom>
          <a:noFill/>
        </p:spPr>
        <p:txBody>
          <a:bodyPr wrap="square" rtlCol="0">
            <a:spAutoFit/>
          </a:bodyPr>
          <a:lstStyle/>
          <a:p>
            <a:r>
              <a:rPr lang="en-US" sz="2800" dirty="0" smtClean="0"/>
              <a:t>Double </a:t>
            </a:r>
            <a:r>
              <a:rPr lang="en-US" sz="2800" dirty="0"/>
              <a:t>"*" </a:t>
            </a:r>
            <a:r>
              <a:rPr lang="en-US" sz="2800" dirty="0" smtClean="0"/>
              <a:t>converts data to  'province</a:t>
            </a:r>
            <a:r>
              <a:rPr lang="en-US" sz="2800" dirty="0"/>
              <a:t>="</a:t>
            </a:r>
            <a:r>
              <a:rPr lang="en-US" sz="2800" dirty="0" err="1"/>
              <a:t>Ontario",capital</a:t>
            </a:r>
            <a:r>
              <a:rPr lang="en-US" sz="2800" dirty="0"/>
              <a:t>="Toronto</a:t>
            </a:r>
            <a:r>
              <a:rPr lang="en-US" sz="2800" dirty="0" smtClean="0"/>
              <a:t>"'</a:t>
            </a:r>
            <a:endParaRPr lang="en-US" sz="2800" dirty="0"/>
          </a:p>
        </p:txBody>
      </p:sp>
    </p:spTree>
    <p:extLst>
      <p:ext uri="{BB962C8B-B14F-4D97-AF65-F5344CB8AC3E}">
        <p14:creationId xmlns:p14="http://schemas.microsoft.com/office/powerpoint/2010/main" val="240800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82899"/>
            <a:ext cx="7873442" cy="6775101"/>
          </a:xfrm>
        </p:spPr>
        <p:txBody>
          <a:bodyPr>
            <a:normAutofit fontScale="92500" lnSpcReduction="20000"/>
          </a:bodyPr>
          <a:lstStyle/>
          <a:p>
            <a:pPr marL="0" indent="0">
              <a:buNone/>
            </a:pPr>
            <a:r>
              <a:rPr lang="en-US" sz="3200" dirty="0" err="1">
                <a:solidFill>
                  <a:srgbClr val="000000"/>
                </a:solidFill>
                <a:highlight>
                  <a:srgbClr val="FFFFFF"/>
                </a:highlight>
              </a:rPr>
              <a:t>capital_country</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"United States"</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"Washington"</a:t>
            </a:r>
            <a:r>
              <a:rPr lang="en-US" sz="3200" b="1" dirty="0">
                <a:solidFill>
                  <a:srgbClr val="000080"/>
                </a:solidFill>
                <a:highlight>
                  <a:srgbClr val="FFFFFF"/>
                </a:highlight>
              </a:rPr>
              <a:t>,</a:t>
            </a:r>
            <a:r>
              <a:rPr lang="en-US" sz="3200" dirty="0">
                <a:solidFill>
                  <a:srgbClr val="000000"/>
                </a:solidFill>
                <a:highlight>
                  <a:srgbClr val="FFFFFF"/>
                </a:highlight>
              </a:rPr>
              <a:t> </a:t>
            </a:r>
          </a:p>
          <a:p>
            <a:pPr marL="0" indent="0">
              <a:buNone/>
            </a:pPr>
            <a:r>
              <a:rPr lang="en-US" sz="3200" dirty="0">
                <a:solidFill>
                  <a:srgbClr val="000000"/>
                </a:solidFill>
                <a:highlight>
                  <a:srgbClr val="FFFFFF"/>
                </a:highlight>
              </a:rPr>
              <a:t>                   </a:t>
            </a:r>
            <a:r>
              <a:rPr lang="en-US" sz="3200" dirty="0">
                <a:solidFill>
                  <a:srgbClr val="808080"/>
                </a:solidFill>
                <a:highlight>
                  <a:srgbClr val="FFFFFF"/>
                </a:highlight>
              </a:rPr>
              <a:t>"US"</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"Washington"</a:t>
            </a:r>
            <a:r>
              <a:rPr lang="en-US" sz="3200" b="1" dirty="0">
                <a:solidFill>
                  <a:srgbClr val="000080"/>
                </a:solidFill>
                <a:highlight>
                  <a:srgbClr val="FFFFFF"/>
                </a:highlight>
              </a:rPr>
              <a:t>,</a:t>
            </a:r>
            <a:r>
              <a:rPr lang="en-US" sz="3200" dirty="0">
                <a:solidFill>
                  <a:srgbClr val="000000"/>
                </a:solidFill>
                <a:highlight>
                  <a:srgbClr val="FFFFFF"/>
                </a:highlight>
              </a:rPr>
              <a:t> </a:t>
            </a:r>
          </a:p>
          <a:p>
            <a:pPr marL="0" indent="0">
              <a:buNone/>
            </a:pPr>
            <a:r>
              <a:rPr lang="en-US" sz="3200" dirty="0">
                <a:solidFill>
                  <a:srgbClr val="000000"/>
                </a:solidFill>
                <a:highlight>
                  <a:srgbClr val="FFFFFF"/>
                </a:highlight>
              </a:rPr>
              <a:t>                   </a:t>
            </a:r>
            <a:r>
              <a:rPr lang="en-US" sz="3200" dirty="0">
                <a:solidFill>
                  <a:srgbClr val="808080"/>
                </a:solidFill>
                <a:highlight>
                  <a:srgbClr val="FFFFFF"/>
                </a:highlight>
              </a:rPr>
              <a:t>"Canada"</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"Ottawa"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a:solidFill>
                  <a:srgbClr val="808080"/>
                </a:solidFill>
                <a:highlight>
                  <a:srgbClr val="FFFFFF"/>
                </a:highlight>
              </a:rPr>
              <a:t>"Germany"</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"Berlin"</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a:solidFill>
                  <a:srgbClr val="808080"/>
                </a:solidFill>
                <a:highlight>
                  <a:srgbClr val="FFFFFF"/>
                </a:highlight>
              </a:rPr>
              <a:t>"France"</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"Paris"</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a:solidFill>
                  <a:srgbClr val="808080"/>
                </a:solidFill>
                <a:highlight>
                  <a:srgbClr val="FFFFFF"/>
                </a:highlight>
              </a:rPr>
              <a:t>"England"</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"London"</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a:solidFill>
                  <a:srgbClr val="808080"/>
                </a:solidFill>
                <a:highlight>
                  <a:srgbClr val="FFFFFF"/>
                </a:highlight>
              </a:rPr>
              <a:t>"UK"</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"London"</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a:solidFill>
                  <a:srgbClr val="808080"/>
                </a:solidFill>
                <a:highlight>
                  <a:srgbClr val="FFFFFF"/>
                </a:highlight>
              </a:rPr>
              <a:t>"Switzerland"</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"Bern"</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a:solidFill>
                  <a:srgbClr val="808080"/>
                </a:solidFill>
                <a:highlight>
                  <a:srgbClr val="FFFFFF"/>
                </a:highlight>
              </a:rPr>
              <a:t>"Austria"</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"Vienna"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dirty="0">
                <a:solidFill>
                  <a:srgbClr val="808080"/>
                </a:solidFill>
                <a:highlight>
                  <a:srgbClr val="FFFFFF"/>
                </a:highlight>
              </a:rPr>
              <a:t>"Netherlands"</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"Amsterdam"</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808080"/>
                </a:solidFill>
                <a:highlight>
                  <a:srgbClr val="FFFFFF"/>
                </a:highlight>
              </a:rPr>
              <a:t>"Countries and their capitals:"</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for</a:t>
            </a:r>
            <a:r>
              <a:rPr lang="en-US" sz="3200" dirty="0">
                <a:solidFill>
                  <a:srgbClr val="000000"/>
                </a:solidFill>
                <a:highlight>
                  <a:srgbClr val="FFFFFF"/>
                </a:highlight>
              </a:rPr>
              <a:t> c </a:t>
            </a:r>
            <a:r>
              <a:rPr lang="en-US" sz="3200" b="1" dirty="0">
                <a:solidFill>
                  <a:srgbClr val="0000FF"/>
                </a:solidFill>
                <a:highlight>
                  <a:srgbClr val="FFFFFF"/>
                </a:highlight>
              </a:rPr>
              <a:t>in</a:t>
            </a:r>
            <a:r>
              <a:rPr lang="en-US" sz="3200" dirty="0">
                <a:solidFill>
                  <a:srgbClr val="000000"/>
                </a:solidFill>
                <a:highlight>
                  <a:srgbClr val="FFFFFF"/>
                </a:highlight>
              </a:rPr>
              <a:t> </a:t>
            </a:r>
            <a:r>
              <a:rPr lang="en-US" sz="3200" dirty="0" err="1">
                <a:solidFill>
                  <a:srgbClr val="000000"/>
                </a:solidFill>
                <a:highlight>
                  <a:srgbClr val="FFFFFF"/>
                </a:highlight>
              </a:rPr>
              <a:t>capital_country</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808080"/>
                </a:solidFill>
                <a:highlight>
                  <a:srgbClr val="FFFFFF"/>
                </a:highlight>
              </a:rPr>
              <a:t>"{country}: {capital}"</a:t>
            </a:r>
            <a:r>
              <a:rPr lang="en-US" sz="3200" b="1" dirty="0">
                <a:solidFill>
                  <a:srgbClr val="000080"/>
                </a:solidFill>
                <a:highlight>
                  <a:srgbClr val="FFFFFF"/>
                </a:highlight>
              </a:rPr>
              <a:t>.</a:t>
            </a:r>
            <a:r>
              <a:rPr lang="en-US" sz="3200" dirty="0">
                <a:solidFill>
                  <a:srgbClr val="000000"/>
                </a:solidFill>
                <a:highlight>
                  <a:srgbClr val="FFFFFF"/>
                </a:highlight>
              </a:rPr>
              <a:t>format</a:t>
            </a:r>
            <a:r>
              <a:rPr lang="en-US" sz="3200" b="1" dirty="0">
                <a:solidFill>
                  <a:srgbClr val="000080"/>
                </a:solidFill>
                <a:highlight>
                  <a:srgbClr val="FFFFFF"/>
                </a:highlight>
              </a:rPr>
              <a:t>(</a:t>
            </a:r>
            <a:r>
              <a:rPr lang="en-US" sz="3200" dirty="0">
                <a:solidFill>
                  <a:srgbClr val="000000"/>
                </a:solidFill>
                <a:highlight>
                  <a:srgbClr val="FFFFFF"/>
                </a:highlight>
              </a:rPr>
              <a:t>country</a:t>
            </a:r>
            <a:r>
              <a:rPr lang="en-US" sz="3200" b="1" dirty="0">
                <a:solidFill>
                  <a:srgbClr val="000080"/>
                </a:solidFill>
                <a:highlight>
                  <a:srgbClr val="FFFFFF"/>
                </a:highlight>
              </a:rPr>
              <a:t>=</a:t>
            </a:r>
            <a:r>
              <a:rPr lang="en-US" sz="3200" dirty="0">
                <a:solidFill>
                  <a:srgbClr val="000000"/>
                </a:solidFill>
                <a:highlight>
                  <a:srgbClr val="FFFFFF"/>
                </a:highlight>
              </a:rPr>
              <a:t>c</a:t>
            </a:r>
            <a:r>
              <a:rPr lang="en-US" sz="3200" b="1" dirty="0">
                <a:solidFill>
                  <a:srgbClr val="000080"/>
                </a:solidFill>
                <a:highlight>
                  <a:srgbClr val="FFFFFF"/>
                </a:highlight>
              </a:rPr>
              <a:t>,</a:t>
            </a:r>
            <a:r>
              <a:rPr lang="en-US" sz="3200" dirty="0">
                <a:solidFill>
                  <a:srgbClr val="000000"/>
                </a:solidFill>
                <a:highlight>
                  <a:srgbClr val="FFFFFF"/>
                </a:highlight>
              </a:rPr>
              <a:t> capital</a:t>
            </a:r>
            <a:r>
              <a:rPr lang="en-US" sz="3200" b="1" dirty="0">
                <a:solidFill>
                  <a:srgbClr val="000080"/>
                </a:solidFill>
                <a:highlight>
                  <a:srgbClr val="FFFFFF"/>
                </a:highlight>
              </a:rPr>
              <a:t>=</a:t>
            </a:r>
            <a:r>
              <a:rPr lang="en-US" sz="3200" dirty="0" err="1">
                <a:solidFill>
                  <a:srgbClr val="000000"/>
                </a:solidFill>
                <a:highlight>
                  <a:srgbClr val="FFFFFF"/>
                </a:highlight>
              </a:rPr>
              <a:t>capital_country</a:t>
            </a:r>
            <a:r>
              <a:rPr lang="en-US" sz="3200" b="1" dirty="0">
                <a:solidFill>
                  <a:srgbClr val="000080"/>
                </a:solidFill>
                <a:highlight>
                  <a:srgbClr val="FFFFFF"/>
                </a:highlight>
              </a:rPr>
              <a:t>[</a:t>
            </a:r>
            <a:r>
              <a:rPr lang="en-US" sz="3200" dirty="0">
                <a:solidFill>
                  <a:srgbClr val="000000"/>
                </a:solidFill>
                <a:highlight>
                  <a:srgbClr val="FFFFFF"/>
                </a:highlight>
              </a:rPr>
              <a:t>c</a:t>
            </a:r>
            <a:r>
              <a:rPr lang="en-US" sz="3200" b="1" dirty="0">
                <a:solidFill>
                  <a:srgbClr val="000080"/>
                </a:solidFill>
                <a:highlight>
                  <a:srgbClr val="FFFFFF"/>
                </a:highlight>
              </a:rPr>
              <a:t>]))</a:t>
            </a:r>
            <a:endParaRPr lang="en-US" dirty="0"/>
          </a:p>
        </p:txBody>
      </p:sp>
      <p:sp>
        <p:nvSpPr>
          <p:cNvPr id="4" name="TextBox 3"/>
          <p:cNvSpPr txBox="1"/>
          <p:nvPr/>
        </p:nvSpPr>
        <p:spPr>
          <a:xfrm>
            <a:off x="7873442" y="623516"/>
            <a:ext cx="4124290" cy="5693866"/>
          </a:xfrm>
          <a:prstGeom prst="rect">
            <a:avLst/>
          </a:prstGeom>
          <a:noFill/>
        </p:spPr>
        <p:txBody>
          <a:bodyPr wrap="square" rtlCol="0">
            <a:spAutoFit/>
          </a:bodyPr>
          <a:lstStyle/>
          <a:p>
            <a:r>
              <a:rPr lang="en-IN" sz="2800" dirty="0" smtClean="0"/>
              <a:t>Output:</a:t>
            </a:r>
          </a:p>
          <a:p>
            <a:r>
              <a:rPr lang="en-US" sz="2800" dirty="0"/>
              <a:t>Countries and their capitals:</a:t>
            </a:r>
          </a:p>
          <a:p>
            <a:r>
              <a:rPr lang="en-US" sz="2800" dirty="0"/>
              <a:t>England: London</a:t>
            </a:r>
          </a:p>
          <a:p>
            <a:r>
              <a:rPr lang="en-US" sz="2800" dirty="0"/>
              <a:t>United States: Washington</a:t>
            </a:r>
          </a:p>
          <a:p>
            <a:r>
              <a:rPr lang="en-US" sz="2800" dirty="0"/>
              <a:t>UK: London</a:t>
            </a:r>
          </a:p>
          <a:p>
            <a:r>
              <a:rPr lang="en-US" sz="2800" dirty="0"/>
              <a:t>Netherlands: Amsterdam</a:t>
            </a:r>
          </a:p>
          <a:p>
            <a:r>
              <a:rPr lang="en-US" sz="2800" dirty="0"/>
              <a:t>Canada: Ottawa</a:t>
            </a:r>
          </a:p>
          <a:p>
            <a:r>
              <a:rPr lang="en-US" sz="2800" dirty="0"/>
              <a:t>Austria: Vienna</a:t>
            </a:r>
          </a:p>
          <a:p>
            <a:r>
              <a:rPr lang="en-US" sz="2800" dirty="0"/>
              <a:t>US: Washington</a:t>
            </a:r>
          </a:p>
          <a:p>
            <a:r>
              <a:rPr lang="en-US" sz="2800" dirty="0"/>
              <a:t>Germany: Berlin</a:t>
            </a:r>
          </a:p>
          <a:p>
            <a:r>
              <a:rPr lang="en-US" sz="2800" dirty="0"/>
              <a:t>Switzerland: Bern</a:t>
            </a:r>
          </a:p>
          <a:p>
            <a:r>
              <a:rPr lang="en-US" sz="2800" dirty="0"/>
              <a:t>France: Paris</a:t>
            </a:r>
          </a:p>
        </p:txBody>
      </p:sp>
    </p:spTree>
    <p:extLst>
      <p:ext uri="{BB962C8B-B14F-4D97-AF65-F5344CB8AC3E}">
        <p14:creationId xmlns:p14="http://schemas.microsoft.com/office/powerpoint/2010/main" val="7739404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string methods for Formatting</a:t>
            </a:r>
            <a:endParaRPr lang="en-US" dirty="0"/>
          </a:p>
        </p:txBody>
      </p:sp>
      <p:sp>
        <p:nvSpPr>
          <p:cNvPr id="3" name="Content Placeholder 2"/>
          <p:cNvSpPr>
            <a:spLocks noGrp="1"/>
          </p:cNvSpPr>
          <p:nvPr>
            <p:ph sz="quarter" idx="1"/>
          </p:nvPr>
        </p:nvSpPr>
        <p:spPr>
          <a:xfrm>
            <a:off x="816864" y="1600199"/>
            <a:ext cx="10871200" cy="3062235"/>
          </a:xfrm>
        </p:spPr>
        <p:txBody>
          <a:bodyPr>
            <a:normAutofit/>
          </a:bodyPr>
          <a:lstStyle/>
          <a:p>
            <a:r>
              <a:rPr lang="en-US" dirty="0"/>
              <a:t>center</a:t>
            </a:r>
            <a:r>
              <a:rPr lang="en-US" dirty="0" smtClean="0"/>
              <a:t>(...)</a:t>
            </a:r>
          </a:p>
          <a:p>
            <a:endParaRPr lang="en-IN" dirty="0"/>
          </a:p>
          <a:p>
            <a:pPr marL="0" indent="0">
              <a:buNone/>
            </a:pPr>
            <a:r>
              <a:rPr lang="en-US" dirty="0" smtClean="0"/>
              <a:t>Return </a:t>
            </a:r>
            <a:r>
              <a:rPr lang="en-US" dirty="0"/>
              <a:t>S </a:t>
            </a:r>
            <a:r>
              <a:rPr lang="en-US" dirty="0" err="1"/>
              <a:t>centred</a:t>
            </a:r>
            <a:r>
              <a:rPr lang="en-US" dirty="0"/>
              <a:t> in a string of length width. Padding is done using the specified fill character. The default value is a space. </a:t>
            </a:r>
          </a:p>
          <a:p>
            <a:pPr marL="0" indent="0">
              <a:buNone/>
            </a:pPr>
            <a:r>
              <a:rPr lang="en-US" dirty="0" smtClean="0"/>
              <a:t>Examples</a:t>
            </a:r>
            <a:r>
              <a:rPr lang="en-US" dirty="0"/>
              <a:t>:</a:t>
            </a:r>
          </a:p>
          <a:p>
            <a:pPr marL="0" indent="0">
              <a:buNone/>
            </a:pPr>
            <a:endParaRPr lang="en-US" dirty="0"/>
          </a:p>
        </p:txBody>
      </p:sp>
      <p:sp>
        <p:nvSpPr>
          <p:cNvPr id="5" name="TextBox 4"/>
          <p:cNvSpPr txBox="1"/>
          <p:nvPr/>
        </p:nvSpPr>
        <p:spPr>
          <a:xfrm>
            <a:off x="723481" y="4270549"/>
            <a:ext cx="10550770" cy="2246769"/>
          </a:xfrm>
          <a:prstGeom prst="rect">
            <a:avLst/>
          </a:prstGeom>
          <a:solidFill>
            <a:srgbClr val="DDFFDD"/>
          </a:solidFill>
        </p:spPr>
        <p:txBody>
          <a:bodyPr wrap="square" rtlCol="0">
            <a:spAutoFit/>
          </a:bodyPr>
          <a:lstStyle/>
          <a:p>
            <a:r>
              <a:rPr lang="en-US" sz="2800" dirty="0"/>
              <a:t>&gt;&gt;&gt; s = "Python"</a:t>
            </a:r>
          </a:p>
          <a:p>
            <a:r>
              <a:rPr lang="en-US" sz="2800" dirty="0"/>
              <a:t>&gt;&gt;&gt; </a:t>
            </a:r>
            <a:r>
              <a:rPr lang="en-US" sz="2800" dirty="0" smtClean="0"/>
              <a:t>print(</a:t>
            </a:r>
            <a:r>
              <a:rPr lang="en-US" sz="2800" dirty="0" err="1" smtClean="0"/>
              <a:t>s.center</a:t>
            </a:r>
            <a:r>
              <a:rPr lang="en-US" sz="2800" dirty="0" smtClean="0"/>
              <a:t>(10))</a:t>
            </a:r>
            <a:endParaRPr lang="en-US" sz="2800" dirty="0"/>
          </a:p>
          <a:p>
            <a:r>
              <a:rPr lang="en-US" sz="2800" dirty="0" smtClean="0"/>
              <a:t>  Python  </a:t>
            </a:r>
            <a:endParaRPr lang="en-US" sz="2800" dirty="0"/>
          </a:p>
          <a:p>
            <a:r>
              <a:rPr lang="en-US" sz="2800" dirty="0"/>
              <a:t>&gt;&gt;&gt; </a:t>
            </a:r>
            <a:r>
              <a:rPr lang="en-US" sz="2800" dirty="0" smtClean="0"/>
              <a:t>print(</a:t>
            </a:r>
            <a:r>
              <a:rPr lang="en-US" sz="2800" dirty="0" err="1" smtClean="0"/>
              <a:t>s.center</a:t>
            </a:r>
            <a:r>
              <a:rPr lang="en-US" sz="2800" dirty="0" smtClean="0"/>
              <a:t>(10,"*"))</a:t>
            </a:r>
            <a:endParaRPr lang="en-US" sz="2800" dirty="0"/>
          </a:p>
          <a:p>
            <a:r>
              <a:rPr lang="en-US" sz="2800" dirty="0" smtClean="0"/>
              <a:t>**</a:t>
            </a:r>
            <a:r>
              <a:rPr lang="en-US" sz="2800" dirty="0"/>
              <a:t>Python</a:t>
            </a:r>
            <a:r>
              <a:rPr lang="en-US" sz="2800" dirty="0" smtClean="0"/>
              <a:t>**</a:t>
            </a:r>
            <a:endParaRPr lang="en-US" sz="2800" dirty="0"/>
          </a:p>
        </p:txBody>
      </p:sp>
      <p:sp>
        <p:nvSpPr>
          <p:cNvPr id="6" name="TextBox 5"/>
          <p:cNvSpPr txBox="1"/>
          <p:nvPr/>
        </p:nvSpPr>
        <p:spPr>
          <a:xfrm>
            <a:off x="816864" y="2045456"/>
            <a:ext cx="10550770" cy="523220"/>
          </a:xfrm>
          <a:prstGeom prst="rect">
            <a:avLst/>
          </a:prstGeom>
          <a:solidFill>
            <a:srgbClr val="DDFFDD"/>
          </a:solidFill>
        </p:spPr>
        <p:txBody>
          <a:bodyPr wrap="square" rtlCol="0">
            <a:spAutoFit/>
          </a:bodyPr>
          <a:lstStyle/>
          <a:p>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S.center</a:t>
            </a:r>
            <a:r>
              <a:rPr lang="en-US" sz="2800" dirty="0">
                <a:latin typeface="Consolas" panose="020B0609020204030204" pitchFamily="49" charset="0"/>
                <a:cs typeface="Consolas" panose="020B0609020204030204" pitchFamily="49" charset="0"/>
              </a:rPr>
              <a:t>(width[, </a:t>
            </a:r>
            <a:r>
              <a:rPr lang="en-US" sz="2800" dirty="0" err="1">
                <a:latin typeface="Consolas" panose="020B0609020204030204" pitchFamily="49" charset="0"/>
                <a:cs typeface="Consolas" panose="020B0609020204030204" pitchFamily="49" charset="0"/>
              </a:rPr>
              <a:t>fillchar</a:t>
            </a:r>
            <a:r>
              <a:rPr lang="en-US" sz="2800" dirty="0">
                <a:latin typeface="Consolas" panose="020B0609020204030204" pitchFamily="49" charset="0"/>
                <a:cs typeface="Consolas" panose="020B0609020204030204" pitchFamily="49" charset="0"/>
              </a:rPr>
              <a:t>]) -&gt; </a:t>
            </a:r>
            <a:r>
              <a:rPr lang="en-US" sz="2800" dirty="0" err="1">
                <a:latin typeface="Consolas" panose="020B0609020204030204" pitchFamily="49" charset="0"/>
                <a:cs typeface="Consolas" panose="020B0609020204030204" pitchFamily="49" charset="0"/>
              </a:rPr>
              <a:t>str</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44405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23481" y="1600199"/>
            <a:ext cx="11344589" cy="3062235"/>
          </a:xfrm>
        </p:spPr>
        <p:txBody>
          <a:bodyPr>
            <a:normAutofit/>
          </a:bodyPr>
          <a:lstStyle/>
          <a:p>
            <a:r>
              <a:rPr lang="en-US" dirty="0" err="1"/>
              <a:t>ljust</a:t>
            </a:r>
            <a:r>
              <a:rPr lang="en-US" dirty="0" smtClean="0"/>
              <a:t>(...)</a:t>
            </a:r>
            <a:endParaRPr lang="en-US" dirty="0"/>
          </a:p>
          <a:p>
            <a:endParaRPr lang="en-IN" dirty="0" smtClean="0"/>
          </a:p>
          <a:p>
            <a:pPr marL="0" indent="0">
              <a:buNone/>
            </a:pPr>
            <a:r>
              <a:rPr lang="en-US" dirty="0"/>
              <a:t>Return S left-justified in a string of length "width". Padding is done using the specified fill character. If none is given, a space will be used as default. </a:t>
            </a:r>
            <a:br>
              <a:rPr lang="en-US" dirty="0"/>
            </a:br>
            <a:r>
              <a:rPr lang="en-US" dirty="0"/>
              <a:t>Examples:</a:t>
            </a:r>
          </a:p>
          <a:p>
            <a:pPr marL="0" indent="0">
              <a:buNone/>
            </a:pPr>
            <a:endParaRPr lang="en-US" dirty="0"/>
          </a:p>
        </p:txBody>
      </p:sp>
      <p:sp>
        <p:nvSpPr>
          <p:cNvPr id="5" name="TextBox 4"/>
          <p:cNvSpPr txBox="1"/>
          <p:nvPr/>
        </p:nvSpPr>
        <p:spPr>
          <a:xfrm>
            <a:off x="723481" y="4270549"/>
            <a:ext cx="10550770" cy="2246769"/>
          </a:xfrm>
          <a:prstGeom prst="rect">
            <a:avLst/>
          </a:prstGeom>
          <a:solidFill>
            <a:srgbClr val="DDFFDD"/>
          </a:solidFill>
        </p:spPr>
        <p:txBody>
          <a:bodyPr wrap="square" rtlCol="0">
            <a:spAutoFit/>
          </a:bodyPr>
          <a:lstStyle/>
          <a:p>
            <a:r>
              <a:rPr lang="en-US" sz="2800" dirty="0"/>
              <a:t>&gt;&gt;&gt; s = "Training"</a:t>
            </a:r>
          </a:p>
          <a:p>
            <a:r>
              <a:rPr lang="en-US" sz="2800" dirty="0"/>
              <a:t>&gt;&gt;&gt; </a:t>
            </a:r>
            <a:r>
              <a:rPr lang="en-US" sz="2800" dirty="0" smtClean="0"/>
              <a:t>print(</a:t>
            </a:r>
            <a:r>
              <a:rPr lang="en-US" sz="2800" dirty="0" err="1" smtClean="0"/>
              <a:t>s.ljust</a:t>
            </a:r>
            <a:r>
              <a:rPr lang="en-US" sz="2800" dirty="0" smtClean="0"/>
              <a:t>(12))</a:t>
            </a:r>
            <a:endParaRPr lang="en-US" sz="2800" dirty="0"/>
          </a:p>
          <a:p>
            <a:r>
              <a:rPr lang="en-US" sz="2800" dirty="0" smtClean="0"/>
              <a:t>Training    </a:t>
            </a:r>
            <a:endParaRPr lang="en-US" sz="2800" dirty="0"/>
          </a:p>
          <a:p>
            <a:r>
              <a:rPr lang="en-US" sz="2800" dirty="0"/>
              <a:t>&gt;&gt;&gt; </a:t>
            </a:r>
            <a:r>
              <a:rPr lang="en-US" sz="2800" dirty="0" smtClean="0"/>
              <a:t>print(</a:t>
            </a:r>
            <a:r>
              <a:rPr lang="en-US" sz="2800" dirty="0" err="1" smtClean="0"/>
              <a:t>s.ljust</a:t>
            </a:r>
            <a:r>
              <a:rPr lang="en-US" sz="2800" dirty="0" smtClean="0"/>
              <a:t>(12,":"))</a:t>
            </a:r>
            <a:endParaRPr lang="en-US" sz="2800" dirty="0"/>
          </a:p>
          <a:p>
            <a:r>
              <a:rPr lang="en-US" sz="2800" dirty="0" smtClean="0"/>
              <a:t>Training::::</a:t>
            </a:r>
            <a:endParaRPr lang="en-US" sz="2800" dirty="0"/>
          </a:p>
        </p:txBody>
      </p:sp>
      <p:sp>
        <p:nvSpPr>
          <p:cNvPr id="6" name="TextBox 5"/>
          <p:cNvSpPr txBox="1"/>
          <p:nvPr/>
        </p:nvSpPr>
        <p:spPr>
          <a:xfrm>
            <a:off x="816864" y="2045456"/>
            <a:ext cx="10550770" cy="523220"/>
          </a:xfrm>
          <a:prstGeom prst="rect">
            <a:avLst/>
          </a:prstGeom>
          <a:solidFill>
            <a:srgbClr val="DDFFDD"/>
          </a:solidFill>
        </p:spPr>
        <p:txBody>
          <a:bodyPr wrap="square" rtlCol="0">
            <a:spAutoFit/>
          </a:bodyPr>
          <a:lstStyle/>
          <a:p>
            <a:r>
              <a:rPr lang="en-US" sz="2800" dirty="0">
                <a:latin typeface="Consolas" panose="020B0609020204030204" pitchFamily="49" charset="0"/>
                <a:cs typeface="Consolas" panose="020B0609020204030204" pitchFamily="49" charset="0"/>
              </a:rPr>
              <a:t> </a:t>
            </a:r>
            <a:r>
              <a:rPr lang="en-US" sz="2800" dirty="0" err="1">
                <a:latin typeface="Consolas" panose="020B0609020204030204" pitchFamily="49" charset="0"/>
                <a:cs typeface="Consolas" panose="020B0609020204030204" pitchFamily="49" charset="0"/>
              </a:rPr>
              <a:t>S.ljust</a:t>
            </a:r>
            <a:r>
              <a:rPr lang="en-US" sz="2800" dirty="0">
                <a:latin typeface="Consolas" panose="020B0609020204030204" pitchFamily="49" charset="0"/>
                <a:cs typeface="Consolas" panose="020B0609020204030204" pitchFamily="49" charset="0"/>
              </a:rPr>
              <a:t>(width[, </a:t>
            </a:r>
            <a:r>
              <a:rPr lang="en-US" sz="2800" dirty="0" err="1">
                <a:latin typeface="Consolas" panose="020B0609020204030204" pitchFamily="49" charset="0"/>
                <a:cs typeface="Consolas" panose="020B0609020204030204" pitchFamily="49" charset="0"/>
              </a:rPr>
              <a:t>fillchar</a:t>
            </a:r>
            <a:r>
              <a:rPr lang="en-US" sz="2800" dirty="0">
                <a:latin typeface="Consolas" panose="020B0609020204030204" pitchFamily="49" charset="0"/>
                <a:cs typeface="Consolas" panose="020B0609020204030204" pitchFamily="49" charset="0"/>
              </a:rPr>
              <a:t>]) -&gt; </a:t>
            </a:r>
            <a:r>
              <a:rPr lang="en-US" sz="2800" dirty="0" err="1">
                <a:latin typeface="Consolas" panose="020B0609020204030204" pitchFamily="49" charset="0"/>
                <a:cs typeface="Consolas" panose="020B0609020204030204" pitchFamily="49" charset="0"/>
              </a:rPr>
              <a:t>str</a:t>
            </a:r>
            <a:r>
              <a:rPr lang="en-US" sz="2800" dirty="0">
                <a:latin typeface="Consolas" panose="020B0609020204030204" pitchFamily="49" charset="0"/>
                <a:cs typeface="Consolas" panose="020B0609020204030204" pitchFamily="49" charset="0"/>
              </a:rPr>
              <a:t> </a:t>
            </a:r>
          </a:p>
        </p:txBody>
      </p:sp>
      <p:sp>
        <p:nvSpPr>
          <p:cNvPr id="8" name="Title 7"/>
          <p:cNvSpPr>
            <a:spLocks noGrp="1"/>
          </p:cNvSpPr>
          <p:nvPr>
            <p:ph type="title"/>
          </p:nvPr>
        </p:nvSpPr>
        <p:spPr/>
        <p:txBody>
          <a:bodyPr/>
          <a:lstStyle/>
          <a:p>
            <a:endParaRPr lang="en-US"/>
          </a:p>
        </p:txBody>
      </p:sp>
    </p:spTree>
    <p:extLst>
      <p:ext uri="{BB962C8B-B14F-4D97-AF65-F5344CB8AC3E}">
        <p14:creationId xmlns:p14="http://schemas.microsoft.com/office/powerpoint/2010/main" val="705145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23481" y="1600199"/>
            <a:ext cx="11344589" cy="3062235"/>
          </a:xfrm>
        </p:spPr>
        <p:txBody>
          <a:bodyPr>
            <a:normAutofit/>
          </a:bodyPr>
          <a:lstStyle/>
          <a:p>
            <a:r>
              <a:rPr lang="en-US" dirty="0" err="1"/>
              <a:t>rjust</a:t>
            </a:r>
            <a:r>
              <a:rPr lang="en-US" dirty="0"/>
              <a:t>(...)</a:t>
            </a:r>
          </a:p>
          <a:p>
            <a:endParaRPr lang="en-IN" dirty="0" smtClean="0"/>
          </a:p>
          <a:p>
            <a:pPr marL="0" indent="0">
              <a:buNone/>
            </a:pPr>
            <a:r>
              <a:rPr lang="en-US" dirty="0"/>
              <a:t>Return S right-justified in a string of length width. Padding is done using the specified fill character. The default value is again a space. </a:t>
            </a:r>
            <a:br>
              <a:rPr lang="en-US" dirty="0"/>
            </a:br>
            <a:r>
              <a:rPr lang="en-US" dirty="0" smtClean="0"/>
              <a:t>Examples</a:t>
            </a:r>
            <a:r>
              <a:rPr lang="en-US" dirty="0"/>
              <a:t>:</a:t>
            </a:r>
          </a:p>
          <a:p>
            <a:pPr marL="0" indent="0">
              <a:buNone/>
            </a:pPr>
            <a:endParaRPr lang="en-US" dirty="0"/>
          </a:p>
        </p:txBody>
      </p:sp>
      <p:sp>
        <p:nvSpPr>
          <p:cNvPr id="5" name="TextBox 4"/>
          <p:cNvSpPr txBox="1"/>
          <p:nvPr/>
        </p:nvSpPr>
        <p:spPr>
          <a:xfrm>
            <a:off x="723481" y="4109776"/>
            <a:ext cx="10550770" cy="2246769"/>
          </a:xfrm>
          <a:prstGeom prst="rect">
            <a:avLst/>
          </a:prstGeom>
          <a:solidFill>
            <a:srgbClr val="DDFFDD"/>
          </a:solidFill>
        </p:spPr>
        <p:txBody>
          <a:bodyPr wrap="square" rtlCol="0">
            <a:spAutoFit/>
          </a:bodyPr>
          <a:lstStyle/>
          <a:p>
            <a:r>
              <a:rPr lang="en-US" sz="2800" dirty="0"/>
              <a:t>&gt;&gt;&gt; s = "Programming"</a:t>
            </a:r>
          </a:p>
          <a:p>
            <a:r>
              <a:rPr lang="en-US" sz="2800" dirty="0"/>
              <a:t>&gt;&gt;&gt; </a:t>
            </a:r>
            <a:r>
              <a:rPr lang="en-US" sz="2800" dirty="0" smtClean="0"/>
              <a:t>print(</a:t>
            </a:r>
            <a:r>
              <a:rPr lang="en-US" sz="2800" dirty="0" err="1" smtClean="0"/>
              <a:t>s.rjust</a:t>
            </a:r>
            <a:r>
              <a:rPr lang="en-US" sz="2800" dirty="0" smtClean="0"/>
              <a:t>(15))</a:t>
            </a:r>
            <a:endParaRPr lang="en-US" sz="2800" dirty="0"/>
          </a:p>
          <a:p>
            <a:r>
              <a:rPr lang="en-US" sz="2800" dirty="0" smtClean="0"/>
              <a:t>    Programming</a:t>
            </a:r>
            <a:endParaRPr lang="en-US" sz="2800" dirty="0"/>
          </a:p>
          <a:p>
            <a:r>
              <a:rPr lang="en-US" sz="2800" dirty="0"/>
              <a:t>&gt;&gt;&gt; </a:t>
            </a:r>
            <a:r>
              <a:rPr lang="en-US" sz="2800" dirty="0" smtClean="0"/>
              <a:t>print(</a:t>
            </a:r>
            <a:r>
              <a:rPr lang="en-US" sz="2800" dirty="0" err="1" smtClean="0"/>
              <a:t>s.rjust</a:t>
            </a:r>
            <a:r>
              <a:rPr lang="en-US" sz="2800" dirty="0" smtClean="0"/>
              <a:t>(15</a:t>
            </a:r>
            <a:r>
              <a:rPr lang="en-US" sz="2800" dirty="0"/>
              <a:t>, </a:t>
            </a:r>
            <a:r>
              <a:rPr lang="en-US" sz="2800" dirty="0" smtClean="0"/>
              <a:t>"~"))</a:t>
            </a:r>
            <a:endParaRPr lang="en-US" sz="2800" dirty="0"/>
          </a:p>
          <a:p>
            <a:r>
              <a:rPr lang="en-US" sz="2800" dirty="0" smtClean="0"/>
              <a:t>~~~~Programming</a:t>
            </a:r>
            <a:endParaRPr lang="en-US" sz="2800" dirty="0"/>
          </a:p>
        </p:txBody>
      </p:sp>
      <p:sp>
        <p:nvSpPr>
          <p:cNvPr id="6" name="TextBox 5"/>
          <p:cNvSpPr txBox="1"/>
          <p:nvPr/>
        </p:nvSpPr>
        <p:spPr>
          <a:xfrm>
            <a:off x="816864" y="2045456"/>
            <a:ext cx="10550770" cy="523220"/>
          </a:xfrm>
          <a:prstGeom prst="rect">
            <a:avLst/>
          </a:prstGeom>
          <a:solidFill>
            <a:srgbClr val="DDFFDD"/>
          </a:solidFill>
        </p:spPr>
        <p:txBody>
          <a:bodyPr wrap="square" rtlCol="0">
            <a:spAutoFit/>
          </a:bodyPr>
          <a:lstStyle/>
          <a:p>
            <a:r>
              <a:rPr lang="en-US" sz="2800" dirty="0" err="1">
                <a:latin typeface="Consolas" panose="020B0609020204030204" pitchFamily="49" charset="0"/>
                <a:cs typeface="Consolas" panose="020B0609020204030204" pitchFamily="49" charset="0"/>
              </a:rPr>
              <a:t>S.rjust</a:t>
            </a:r>
            <a:r>
              <a:rPr lang="en-US" sz="2800" dirty="0">
                <a:latin typeface="Consolas" panose="020B0609020204030204" pitchFamily="49" charset="0"/>
                <a:cs typeface="Consolas" panose="020B0609020204030204" pitchFamily="49" charset="0"/>
              </a:rPr>
              <a:t>(width[, </a:t>
            </a:r>
            <a:r>
              <a:rPr lang="en-US" sz="2800" dirty="0" err="1">
                <a:latin typeface="Consolas" panose="020B0609020204030204" pitchFamily="49" charset="0"/>
                <a:cs typeface="Consolas" panose="020B0609020204030204" pitchFamily="49" charset="0"/>
              </a:rPr>
              <a:t>fillchar</a:t>
            </a:r>
            <a:r>
              <a:rPr lang="en-US" sz="2800" dirty="0">
                <a:latin typeface="Consolas" panose="020B0609020204030204" pitchFamily="49" charset="0"/>
                <a:cs typeface="Consolas" panose="020B0609020204030204" pitchFamily="49" charset="0"/>
              </a:rPr>
              <a:t>]) -&gt; </a:t>
            </a:r>
            <a:r>
              <a:rPr lang="en-US" sz="2800" dirty="0" err="1">
                <a:latin typeface="Consolas" panose="020B0609020204030204" pitchFamily="49" charset="0"/>
                <a:cs typeface="Consolas" panose="020B0609020204030204" pitchFamily="49" charset="0"/>
              </a:rPr>
              <a:t>str</a:t>
            </a:r>
            <a:endParaRPr lang="en-US" sz="2800" dirty="0">
              <a:latin typeface="Consolas" panose="020B0609020204030204" pitchFamily="49" charset="0"/>
              <a:cs typeface="Consolas" panose="020B0609020204030204" pitchFamily="49" charset="0"/>
            </a:endParaRPr>
          </a:p>
        </p:txBody>
      </p:sp>
      <p:sp>
        <p:nvSpPr>
          <p:cNvPr id="8" name="Title 7"/>
          <p:cNvSpPr>
            <a:spLocks noGrp="1"/>
          </p:cNvSpPr>
          <p:nvPr>
            <p:ph type="title"/>
          </p:nvPr>
        </p:nvSpPr>
        <p:spPr/>
        <p:txBody>
          <a:bodyPr/>
          <a:lstStyle/>
          <a:p>
            <a:endParaRPr lang="en-US"/>
          </a:p>
        </p:txBody>
      </p:sp>
    </p:spTree>
    <p:extLst>
      <p:ext uri="{BB962C8B-B14F-4D97-AF65-F5344CB8AC3E}">
        <p14:creationId xmlns:p14="http://schemas.microsoft.com/office/powerpoint/2010/main" val="125122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65207" y="324059"/>
            <a:ext cx="11606212" cy="3062288"/>
          </a:xfrm>
        </p:spPr>
        <p:txBody>
          <a:bodyPr>
            <a:normAutofit/>
          </a:bodyPr>
          <a:lstStyle/>
          <a:p>
            <a:r>
              <a:rPr lang="en-US" dirty="0" err="1"/>
              <a:t>zfill</a:t>
            </a:r>
            <a:r>
              <a:rPr lang="en-US" dirty="0"/>
              <a:t>(...)</a:t>
            </a:r>
          </a:p>
          <a:p>
            <a:endParaRPr lang="en-IN" dirty="0" smtClean="0"/>
          </a:p>
          <a:p>
            <a:pPr marL="0" indent="0">
              <a:buNone/>
            </a:pPr>
            <a:r>
              <a:rPr lang="en-US" dirty="0"/>
              <a:t>Pad a string S with zeros on the left, to fill a field of the specified width. The string S is never truncated. This method can be easily emulated with </a:t>
            </a:r>
            <a:r>
              <a:rPr lang="en-US" dirty="0" err="1"/>
              <a:t>rjust</a:t>
            </a:r>
            <a:r>
              <a:rPr lang="en-US" dirty="0"/>
              <a:t>. </a:t>
            </a:r>
            <a:br>
              <a:rPr lang="en-US" dirty="0"/>
            </a:br>
            <a:endParaRPr lang="en-US" dirty="0" smtClean="0"/>
          </a:p>
          <a:p>
            <a:pPr marL="0" indent="0">
              <a:buNone/>
            </a:pPr>
            <a:r>
              <a:rPr lang="en-US" dirty="0" smtClean="0"/>
              <a:t>Examples</a:t>
            </a:r>
            <a:r>
              <a:rPr lang="en-US" dirty="0"/>
              <a:t>:</a:t>
            </a:r>
          </a:p>
          <a:p>
            <a:pPr marL="0" indent="0">
              <a:buNone/>
            </a:pPr>
            <a:endParaRPr lang="en-US" dirty="0"/>
          </a:p>
        </p:txBody>
      </p:sp>
      <p:sp>
        <p:nvSpPr>
          <p:cNvPr id="5" name="TextBox 4"/>
          <p:cNvSpPr txBox="1"/>
          <p:nvPr/>
        </p:nvSpPr>
        <p:spPr>
          <a:xfrm>
            <a:off x="465207" y="3245617"/>
            <a:ext cx="10550770" cy="2677656"/>
          </a:xfrm>
          <a:prstGeom prst="rect">
            <a:avLst/>
          </a:prstGeom>
          <a:solidFill>
            <a:srgbClr val="DDFFDD"/>
          </a:solidFill>
        </p:spPr>
        <p:txBody>
          <a:bodyPr wrap="square" rtlCol="0">
            <a:spAutoFit/>
          </a:bodyPr>
          <a:lstStyle/>
          <a:p>
            <a:r>
              <a:rPr lang="en-US" sz="2800" dirty="0"/>
              <a:t>&gt;&gt;&gt; </a:t>
            </a:r>
            <a:r>
              <a:rPr lang="en-US" sz="2800" dirty="0" err="1"/>
              <a:t>account_number</a:t>
            </a:r>
            <a:r>
              <a:rPr lang="en-US" sz="2800" dirty="0"/>
              <a:t> = "43447879"</a:t>
            </a:r>
          </a:p>
          <a:p>
            <a:r>
              <a:rPr lang="en-US" sz="2800" dirty="0"/>
              <a:t>&gt;&gt;&gt; </a:t>
            </a:r>
            <a:r>
              <a:rPr lang="en-US" sz="2800" dirty="0" smtClean="0"/>
              <a:t>print(</a:t>
            </a:r>
            <a:r>
              <a:rPr lang="en-US" sz="2800" dirty="0" err="1" smtClean="0"/>
              <a:t>account_number.zfill</a:t>
            </a:r>
            <a:r>
              <a:rPr lang="en-US" sz="2800" dirty="0" smtClean="0"/>
              <a:t>(12))</a:t>
            </a:r>
            <a:endParaRPr lang="en-US" sz="2800" dirty="0"/>
          </a:p>
          <a:p>
            <a:r>
              <a:rPr lang="en-US" sz="2800" dirty="0" smtClean="0"/>
              <a:t>000043447879</a:t>
            </a:r>
            <a:endParaRPr lang="en-US" sz="2800" dirty="0"/>
          </a:p>
          <a:p>
            <a:r>
              <a:rPr lang="en-US" sz="2800" dirty="0"/>
              <a:t>&gt;&gt;&gt; # can be emulated with </a:t>
            </a:r>
            <a:r>
              <a:rPr lang="en-US" sz="2800" dirty="0" err="1"/>
              <a:t>rjust</a:t>
            </a:r>
            <a:r>
              <a:rPr lang="en-US" sz="2800" dirty="0"/>
              <a:t>:</a:t>
            </a:r>
          </a:p>
          <a:p>
            <a:r>
              <a:rPr lang="en-US" sz="2800" dirty="0" smtClean="0"/>
              <a:t>&gt;&gt;&gt; print(</a:t>
            </a:r>
            <a:r>
              <a:rPr lang="en-US" sz="2800" dirty="0" err="1" smtClean="0"/>
              <a:t>account_number.rjust</a:t>
            </a:r>
            <a:r>
              <a:rPr lang="en-US" sz="2800" dirty="0" smtClean="0"/>
              <a:t>(12</a:t>
            </a:r>
            <a:r>
              <a:rPr lang="en-US" sz="2800" dirty="0"/>
              <a:t>,"0</a:t>
            </a:r>
            <a:r>
              <a:rPr lang="en-US" sz="2800" dirty="0" smtClean="0"/>
              <a:t>"))</a:t>
            </a:r>
            <a:endParaRPr lang="en-US" sz="2800" dirty="0"/>
          </a:p>
          <a:p>
            <a:r>
              <a:rPr lang="en-US" sz="2800" dirty="0" smtClean="0"/>
              <a:t>000043447879</a:t>
            </a:r>
            <a:endParaRPr lang="en-US" sz="2800" dirty="0"/>
          </a:p>
        </p:txBody>
      </p:sp>
      <p:sp>
        <p:nvSpPr>
          <p:cNvPr id="6" name="TextBox 5"/>
          <p:cNvSpPr txBox="1"/>
          <p:nvPr/>
        </p:nvSpPr>
        <p:spPr>
          <a:xfrm>
            <a:off x="696283" y="849702"/>
            <a:ext cx="10550770" cy="523220"/>
          </a:xfrm>
          <a:prstGeom prst="rect">
            <a:avLst/>
          </a:prstGeom>
          <a:solidFill>
            <a:srgbClr val="DDFFDD"/>
          </a:solidFill>
        </p:spPr>
        <p:txBody>
          <a:bodyPr wrap="square" rtlCol="0">
            <a:spAutoFit/>
          </a:bodyPr>
          <a:lstStyle/>
          <a:p>
            <a:r>
              <a:rPr lang="en-US" sz="2800" dirty="0" err="1">
                <a:latin typeface="Consolas" panose="020B0609020204030204" pitchFamily="49" charset="0"/>
                <a:cs typeface="Consolas" panose="020B0609020204030204" pitchFamily="49" charset="0"/>
              </a:rPr>
              <a:t>S.zfill</a:t>
            </a:r>
            <a:r>
              <a:rPr lang="en-US" sz="2800" dirty="0">
                <a:latin typeface="Consolas" panose="020B0609020204030204" pitchFamily="49" charset="0"/>
                <a:cs typeface="Consolas" panose="020B0609020204030204" pitchFamily="49" charset="0"/>
              </a:rPr>
              <a:t>(width) -&gt; </a:t>
            </a:r>
            <a:r>
              <a:rPr lang="en-US" sz="2800" dirty="0" err="1">
                <a:latin typeface="Consolas" panose="020B0609020204030204" pitchFamily="49" charset="0"/>
                <a:cs typeface="Consolas" panose="020B0609020204030204" pitchFamily="49" charset="0"/>
              </a:rPr>
              <a:t>str</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4802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Formatted String Literals</a:t>
            </a:r>
            <a:endParaRPr lang="en-US" dirty="0"/>
          </a:p>
        </p:txBody>
      </p:sp>
      <p:sp>
        <p:nvSpPr>
          <p:cNvPr id="3" name="Content Placeholder 2"/>
          <p:cNvSpPr>
            <a:spLocks noGrp="1"/>
          </p:cNvSpPr>
          <p:nvPr>
            <p:ph sz="quarter" idx="1"/>
          </p:nvPr>
        </p:nvSpPr>
        <p:spPr/>
        <p:txBody>
          <a:bodyPr/>
          <a:lstStyle/>
          <a:p>
            <a:r>
              <a:rPr lang="en-US" dirty="0" smtClean="0"/>
              <a:t>Prefixed </a:t>
            </a:r>
            <a:r>
              <a:rPr lang="en-US" dirty="0"/>
              <a:t>with an </a:t>
            </a:r>
            <a:r>
              <a:rPr lang="en-US" dirty="0" smtClean="0"/>
              <a:t>'f‘</a:t>
            </a:r>
          </a:p>
          <a:p>
            <a:r>
              <a:rPr lang="en-US" dirty="0" smtClean="0"/>
              <a:t>Formatting </a:t>
            </a:r>
            <a:r>
              <a:rPr lang="en-US" dirty="0"/>
              <a:t>syntax is similar to the format strings accepted by </a:t>
            </a:r>
            <a:r>
              <a:rPr lang="en-US" dirty="0" err="1"/>
              <a:t>str.format</a:t>
            </a:r>
            <a:r>
              <a:rPr lang="en-US" dirty="0" smtClean="0"/>
              <a:t>()</a:t>
            </a:r>
          </a:p>
          <a:p>
            <a:pPr lvl="1"/>
            <a:r>
              <a:rPr lang="en-US" dirty="0" smtClean="0"/>
              <a:t>Contain </a:t>
            </a:r>
            <a:r>
              <a:rPr lang="en-US" dirty="0"/>
              <a:t>replacement fields formed with curly </a:t>
            </a:r>
            <a:r>
              <a:rPr lang="en-US" dirty="0" smtClean="0"/>
              <a:t>braces {}</a:t>
            </a:r>
          </a:p>
          <a:p>
            <a:pPr lvl="1"/>
            <a:r>
              <a:rPr lang="en-US" dirty="0" smtClean="0"/>
              <a:t>Replacement </a:t>
            </a:r>
            <a:r>
              <a:rPr lang="en-US" dirty="0"/>
              <a:t>fields are expressions, which are evaluated at run time, and then formatted using the format() </a:t>
            </a:r>
            <a:r>
              <a:rPr lang="en-US" dirty="0" smtClean="0"/>
              <a:t>protocol</a:t>
            </a:r>
            <a:endParaRPr lang="en-US" dirty="0"/>
          </a:p>
        </p:txBody>
      </p:sp>
    </p:spTree>
    <p:extLst>
      <p:ext uri="{BB962C8B-B14F-4D97-AF65-F5344CB8AC3E}">
        <p14:creationId xmlns:p14="http://schemas.microsoft.com/office/powerpoint/2010/main" val="4564287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16449" y="0"/>
            <a:ext cx="10871200" cy="6858000"/>
          </a:xfrm>
          <a:solidFill>
            <a:srgbClr val="DDFFDD"/>
          </a:solidFill>
        </p:spPr>
        <p:txBody>
          <a:bodyPr>
            <a:normAutofit/>
          </a:bodyPr>
          <a:lstStyle/>
          <a:p>
            <a:pPr marL="0" indent="0">
              <a:buNone/>
            </a:pPr>
            <a:r>
              <a:rPr lang="en-US" dirty="0"/>
              <a:t>&gt;&gt;&gt; price = 11.23</a:t>
            </a:r>
          </a:p>
          <a:p>
            <a:pPr marL="0" indent="0">
              <a:buNone/>
            </a:pPr>
            <a:r>
              <a:rPr lang="en-US" dirty="0"/>
              <a:t>&gt;&gt;&gt; </a:t>
            </a:r>
            <a:r>
              <a:rPr lang="en-US" dirty="0" smtClean="0"/>
              <a:t>print(</a:t>
            </a:r>
            <a:r>
              <a:rPr lang="en-US" dirty="0" err="1" smtClean="0"/>
              <a:t>f"Price</a:t>
            </a:r>
            <a:r>
              <a:rPr lang="en-US" dirty="0" smtClean="0"/>
              <a:t> </a:t>
            </a:r>
            <a:r>
              <a:rPr lang="en-US" dirty="0"/>
              <a:t>in Euro: {price</a:t>
            </a:r>
            <a:r>
              <a:rPr lang="en-US" dirty="0" smtClean="0"/>
              <a:t>}”)</a:t>
            </a:r>
            <a:endParaRPr lang="en-US" dirty="0"/>
          </a:p>
          <a:p>
            <a:pPr marL="0" indent="0">
              <a:buNone/>
            </a:pPr>
            <a:r>
              <a:rPr lang="en-US" dirty="0" smtClean="0"/>
              <a:t>Price </a:t>
            </a:r>
            <a:r>
              <a:rPr lang="en-US" dirty="0"/>
              <a:t>in Euro: </a:t>
            </a:r>
            <a:r>
              <a:rPr lang="en-US" dirty="0" smtClean="0"/>
              <a:t>11.23</a:t>
            </a:r>
            <a:endParaRPr lang="en-US" dirty="0"/>
          </a:p>
          <a:p>
            <a:pPr marL="0" indent="0">
              <a:buNone/>
            </a:pPr>
            <a:r>
              <a:rPr lang="en-US" dirty="0"/>
              <a:t>&gt;&gt;&gt; </a:t>
            </a:r>
            <a:r>
              <a:rPr lang="en-US" dirty="0" smtClean="0"/>
              <a:t>print(</a:t>
            </a:r>
            <a:r>
              <a:rPr lang="en-US" dirty="0" err="1" smtClean="0"/>
              <a:t>f"Price</a:t>
            </a:r>
            <a:r>
              <a:rPr lang="en-US" dirty="0" smtClean="0"/>
              <a:t> </a:t>
            </a:r>
            <a:r>
              <a:rPr lang="en-US" dirty="0"/>
              <a:t>in Swiss Franks: {price * 1.086</a:t>
            </a:r>
            <a:r>
              <a:rPr lang="en-US" dirty="0" smtClean="0"/>
              <a:t>}”)</a:t>
            </a:r>
            <a:endParaRPr lang="en-US" dirty="0"/>
          </a:p>
          <a:p>
            <a:pPr marL="0" indent="0">
              <a:buNone/>
            </a:pPr>
            <a:r>
              <a:rPr lang="en-US" dirty="0" smtClean="0"/>
              <a:t>Price </a:t>
            </a:r>
            <a:r>
              <a:rPr lang="en-US" dirty="0"/>
              <a:t>in Swiss Franks: </a:t>
            </a:r>
            <a:r>
              <a:rPr lang="en-US" dirty="0" smtClean="0"/>
              <a:t>12.195780000000001</a:t>
            </a:r>
            <a:endParaRPr lang="en-US" dirty="0"/>
          </a:p>
          <a:p>
            <a:pPr marL="0" indent="0">
              <a:buNone/>
            </a:pPr>
            <a:r>
              <a:rPr lang="en-US" dirty="0"/>
              <a:t>&gt;&gt;&gt; </a:t>
            </a:r>
            <a:r>
              <a:rPr lang="en-US" dirty="0" smtClean="0"/>
              <a:t>print(</a:t>
            </a:r>
            <a:r>
              <a:rPr lang="en-US" dirty="0" err="1" smtClean="0"/>
              <a:t>f"Price</a:t>
            </a:r>
            <a:r>
              <a:rPr lang="en-US" dirty="0" smtClean="0"/>
              <a:t> </a:t>
            </a:r>
            <a:r>
              <a:rPr lang="en-US" dirty="0"/>
              <a:t>in Swiss Franks: {price * 1.086:5.2f</a:t>
            </a:r>
            <a:r>
              <a:rPr lang="en-US" dirty="0" smtClean="0"/>
              <a:t>}”)</a:t>
            </a:r>
            <a:endParaRPr lang="en-US" dirty="0"/>
          </a:p>
          <a:p>
            <a:pPr marL="0" indent="0">
              <a:buNone/>
            </a:pPr>
            <a:r>
              <a:rPr lang="en-US" dirty="0" smtClean="0"/>
              <a:t>Price </a:t>
            </a:r>
            <a:r>
              <a:rPr lang="en-US" dirty="0"/>
              <a:t>in Swiss Franks: </a:t>
            </a:r>
            <a:r>
              <a:rPr lang="en-US" dirty="0" smtClean="0"/>
              <a:t>12.20</a:t>
            </a:r>
            <a:endParaRPr lang="en-US" dirty="0"/>
          </a:p>
          <a:p>
            <a:pPr marL="0" indent="0">
              <a:buNone/>
            </a:pPr>
            <a:r>
              <a:rPr lang="en-US" dirty="0"/>
              <a:t>&gt;&gt;&gt; </a:t>
            </a:r>
            <a:r>
              <a:rPr lang="en-US" dirty="0" smtClean="0"/>
              <a:t>for </a:t>
            </a:r>
            <a:r>
              <a:rPr lang="en-US" dirty="0"/>
              <a:t>article in ["bread", "butter", "tea"]:</a:t>
            </a:r>
          </a:p>
          <a:p>
            <a:pPr marL="320040" lvl="1" indent="0">
              <a:buNone/>
            </a:pPr>
            <a:r>
              <a:rPr lang="en-US" dirty="0" smtClean="0"/>
              <a:t> 	print(f</a:t>
            </a:r>
            <a:r>
              <a:rPr lang="en-US" dirty="0"/>
              <a:t>"{article:&gt;10}:")</a:t>
            </a:r>
          </a:p>
          <a:p>
            <a:pPr marL="0" indent="0">
              <a:buNone/>
            </a:pPr>
            <a:r>
              <a:rPr lang="en-US" dirty="0" smtClean="0"/>
              <a:t>     bread:</a:t>
            </a:r>
          </a:p>
          <a:p>
            <a:pPr marL="0" indent="0">
              <a:buNone/>
            </a:pPr>
            <a:r>
              <a:rPr lang="en-US" dirty="0" smtClean="0"/>
              <a:t>     </a:t>
            </a:r>
            <a:r>
              <a:rPr lang="en-US" dirty="0"/>
              <a:t>butter:</a:t>
            </a:r>
          </a:p>
          <a:p>
            <a:pPr marL="0" indent="0">
              <a:buNone/>
            </a:pPr>
            <a:r>
              <a:rPr lang="en-US" dirty="0"/>
              <a:t>     </a:t>
            </a:r>
            <a:r>
              <a:rPr lang="en-US" dirty="0" smtClean="0"/>
              <a:t>    </a:t>
            </a:r>
            <a:r>
              <a:rPr lang="en-US" dirty="0"/>
              <a:t>tea:</a:t>
            </a:r>
          </a:p>
        </p:txBody>
      </p:sp>
    </p:spTree>
    <p:extLst>
      <p:ext uri="{BB962C8B-B14F-4D97-AF65-F5344CB8AC3E}">
        <p14:creationId xmlns:p14="http://schemas.microsoft.com/office/powerpoint/2010/main" val="5067505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IN" dirty="0" smtClean="0"/>
              <a:t>For a complete reference on string formatting, see Python docs:</a:t>
            </a:r>
          </a:p>
          <a:p>
            <a:pPr marL="0" indent="0">
              <a:buNone/>
            </a:pPr>
            <a:r>
              <a:rPr lang="en-US" dirty="0">
                <a:hlinkClick r:id="rId2"/>
              </a:rPr>
              <a:t>https://</a:t>
            </a:r>
            <a:r>
              <a:rPr lang="en-US" dirty="0" smtClean="0">
                <a:hlinkClick r:id="rId2"/>
              </a:rPr>
              <a:t>docs.python.org/3.6/library/string.html#string-formatting</a:t>
            </a:r>
            <a:endParaRPr lang="en-US" dirty="0" smtClean="0"/>
          </a:p>
          <a:p>
            <a:pPr marL="0" indent="0">
              <a:buNone/>
            </a:pPr>
            <a:endParaRPr lang="en-US" dirty="0"/>
          </a:p>
        </p:txBody>
      </p:sp>
    </p:spTree>
    <p:extLst>
      <p:ext uri="{BB962C8B-B14F-4D97-AF65-F5344CB8AC3E}">
        <p14:creationId xmlns:p14="http://schemas.microsoft.com/office/powerpoint/2010/main" val="42718528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IN" dirty="0" smtClean="0"/>
              <a:t>import statistics</a:t>
            </a:r>
            <a:endParaRPr lang="en-US" dirty="0"/>
          </a:p>
        </p:txBody>
      </p:sp>
      <p:sp>
        <p:nvSpPr>
          <p:cNvPr id="4" name="Title 3"/>
          <p:cNvSpPr>
            <a:spLocks noGrp="1"/>
          </p:cNvSpPr>
          <p:nvPr>
            <p:ph type="title"/>
          </p:nvPr>
        </p:nvSpPr>
        <p:spPr/>
        <p:txBody>
          <a:bodyPr/>
          <a:lstStyle/>
          <a:p>
            <a:r>
              <a:rPr lang="en-IN" dirty="0" smtClean="0"/>
              <a:t>Statistics Module</a:t>
            </a:r>
            <a:endParaRPr lang="en-US" dirty="0"/>
          </a:p>
        </p:txBody>
      </p:sp>
    </p:spTree>
    <p:extLst>
      <p:ext uri="{BB962C8B-B14F-4D97-AF65-F5344CB8AC3E}">
        <p14:creationId xmlns:p14="http://schemas.microsoft.com/office/powerpoint/2010/main" val="2078115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normAutofit/>
          </a:bodyPr>
          <a:lstStyle/>
          <a:p>
            <a:pPr marL="457200" indent="-457200">
              <a:buFont typeface="Arial" panose="020B0604020202020204" pitchFamily="34" charset="0"/>
              <a:buChar char="•"/>
            </a:pPr>
            <a:r>
              <a:rPr lang="en-US" b="1" dirty="0"/>
              <a:t>The Old Way or the non-existing </a:t>
            </a:r>
            <a:r>
              <a:rPr lang="en-US" b="1" dirty="0" err="1"/>
              <a:t>printf</a:t>
            </a:r>
            <a:r>
              <a:rPr lang="en-US" b="1" dirty="0"/>
              <a:t> and </a:t>
            </a:r>
            <a:r>
              <a:rPr lang="en-US" b="1" dirty="0" smtClean="0"/>
              <a:t>sprint</a:t>
            </a:r>
          </a:p>
          <a:p>
            <a:pPr marL="457200" indent="-457200">
              <a:buFont typeface="Arial" panose="020B0604020202020204" pitchFamily="34" charset="0"/>
              <a:buChar char="•"/>
            </a:pPr>
            <a:r>
              <a:rPr lang="en-US" b="1" dirty="0"/>
              <a:t>The </a:t>
            </a:r>
            <a:r>
              <a:rPr lang="en-US" b="1" dirty="0" err="1"/>
              <a:t>Pythonic</a:t>
            </a:r>
            <a:r>
              <a:rPr lang="en-US" b="1" dirty="0"/>
              <a:t> Way: The string method "format</a:t>
            </a:r>
            <a:r>
              <a:rPr lang="en-US" b="1" dirty="0" smtClean="0"/>
              <a:t>"</a:t>
            </a:r>
            <a:r>
              <a:rPr lang="en-US" dirty="0"/>
              <a:t/>
            </a:r>
            <a:br>
              <a:rPr lang="en-US" dirty="0"/>
            </a:br>
            <a:endParaRPr lang="en-US" dirty="0"/>
          </a:p>
        </p:txBody>
      </p:sp>
      <p:sp>
        <p:nvSpPr>
          <p:cNvPr id="6" name="Title 5"/>
          <p:cNvSpPr>
            <a:spLocks noGrp="1"/>
          </p:cNvSpPr>
          <p:nvPr>
            <p:ph type="title"/>
          </p:nvPr>
        </p:nvSpPr>
        <p:spPr/>
        <p:txBody>
          <a:bodyPr/>
          <a:lstStyle/>
          <a:p>
            <a:r>
              <a:rPr lang="en-IN" dirty="0" smtClean="0"/>
              <a:t>Formatting</a:t>
            </a:r>
            <a:endParaRPr lang="en-US" dirty="0"/>
          </a:p>
        </p:txBody>
      </p:sp>
    </p:spTree>
    <p:extLst>
      <p:ext uri="{BB962C8B-B14F-4D97-AF65-F5344CB8AC3E}">
        <p14:creationId xmlns:p14="http://schemas.microsoft.com/office/powerpoint/2010/main" val="4126717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Averages and measures of central </a:t>
            </a:r>
            <a:r>
              <a:rPr lang="en-US" dirty="0" smtClean="0"/>
              <a:t>location</a:t>
            </a:r>
            <a:endParaRPr lang="en-US" dirty="0"/>
          </a:p>
        </p:txBody>
      </p:sp>
      <p:graphicFrame>
        <p:nvGraphicFramePr>
          <p:cNvPr id="11" name="Content Placeholder 10"/>
          <p:cNvGraphicFramePr>
            <a:graphicFrameLocks noGrp="1"/>
          </p:cNvGraphicFramePr>
          <p:nvPr>
            <p:ph sz="quarter" idx="1"/>
            <p:extLst>
              <p:ext uri="{D42A27DB-BD31-4B8C-83A1-F6EECF244321}">
                <p14:modId xmlns:p14="http://schemas.microsoft.com/office/powerpoint/2010/main" val="2833791620"/>
              </p:ext>
            </p:extLst>
          </p:nvPr>
        </p:nvGraphicFramePr>
        <p:xfrm>
          <a:off x="395531" y="1835354"/>
          <a:ext cx="11471571" cy="3862328"/>
        </p:xfrm>
        <a:graphic>
          <a:graphicData uri="http://schemas.openxmlformats.org/drawingml/2006/table">
            <a:tbl>
              <a:tblPr firstRow="1" firstCol="1" bandRow="1">
                <a:tableStyleId>{5C22544A-7EE6-4342-B048-85BDC9FD1C3A}</a:tableStyleId>
              </a:tblPr>
              <a:tblGrid>
                <a:gridCol w="2769700"/>
                <a:gridCol w="8701871"/>
              </a:tblGrid>
              <a:tr h="0">
                <a:tc>
                  <a:txBody>
                    <a:bodyPr/>
                    <a:lstStyle/>
                    <a:p>
                      <a:pPr marL="0" marR="0" algn="ctr">
                        <a:lnSpc>
                          <a:spcPct val="107000"/>
                        </a:lnSpc>
                        <a:spcBef>
                          <a:spcPts val="750"/>
                        </a:spcBef>
                        <a:spcAft>
                          <a:spcPts val="750"/>
                        </a:spcAft>
                      </a:pPr>
                      <a:r>
                        <a:rPr lang="en-US" sz="2400" dirty="0">
                          <a:effectLst/>
                        </a:rPr>
                        <a:t>Method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c>
                  <a:txBody>
                    <a:bodyPr/>
                    <a:lstStyle/>
                    <a:p>
                      <a:pPr marL="0" marR="0">
                        <a:lnSpc>
                          <a:spcPct val="107000"/>
                        </a:lnSpc>
                        <a:spcBef>
                          <a:spcPts val="750"/>
                        </a:spcBef>
                        <a:spcAft>
                          <a:spcPts val="750"/>
                        </a:spcAft>
                      </a:pPr>
                      <a:r>
                        <a:rPr lang="en-US" sz="2400">
                          <a:effectLst/>
                        </a:rPr>
                        <a:t>Description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r>
              <a:tr h="0">
                <a:tc>
                  <a:txBody>
                    <a:bodyPr/>
                    <a:lstStyle/>
                    <a:p>
                      <a:pPr marL="0" marR="0" algn="ctr">
                        <a:lnSpc>
                          <a:spcPct val="107000"/>
                        </a:lnSpc>
                        <a:spcBef>
                          <a:spcPts val="750"/>
                        </a:spcBef>
                        <a:spcAft>
                          <a:spcPts val="750"/>
                        </a:spcAft>
                      </a:pPr>
                      <a:r>
                        <a:rPr lang="en-US" sz="2400" u="none" strike="noStrike" dirty="0">
                          <a:solidFill>
                            <a:schemeClr val="bg1"/>
                          </a:solidFill>
                          <a:effectLst/>
                        </a:rPr>
                        <a:t>mean()</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c>
                  <a:txBody>
                    <a:bodyPr/>
                    <a:lstStyle/>
                    <a:p>
                      <a:pPr marL="0" marR="0">
                        <a:lnSpc>
                          <a:spcPct val="107000"/>
                        </a:lnSpc>
                        <a:spcBef>
                          <a:spcPts val="750"/>
                        </a:spcBef>
                        <a:spcAft>
                          <a:spcPts val="750"/>
                        </a:spcAft>
                      </a:pPr>
                      <a:r>
                        <a:rPr lang="en-US" sz="2400">
                          <a:effectLst/>
                        </a:rPr>
                        <a:t>Arithmetic mean (“average”) of data.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r>
              <a:tr h="0">
                <a:tc>
                  <a:txBody>
                    <a:bodyPr/>
                    <a:lstStyle/>
                    <a:p>
                      <a:pPr marL="0" marR="0" algn="ctr">
                        <a:lnSpc>
                          <a:spcPct val="107000"/>
                        </a:lnSpc>
                        <a:spcBef>
                          <a:spcPts val="750"/>
                        </a:spcBef>
                        <a:spcAft>
                          <a:spcPts val="750"/>
                        </a:spcAft>
                      </a:pPr>
                      <a:r>
                        <a:rPr lang="en-US" sz="2400" u="none" strike="noStrike" dirty="0">
                          <a:solidFill>
                            <a:schemeClr val="bg1"/>
                          </a:solidFill>
                          <a:effectLst/>
                        </a:rPr>
                        <a:t>harmonic_mean()</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c>
                  <a:txBody>
                    <a:bodyPr/>
                    <a:lstStyle/>
                    <a:p>
                      <a:pPr marL="0" marR="0">
                        <a:lnSpc>
                          <a:spcPct val="107000"/>
                        </a:lnSpc>
                        <a:spcBef>
                          <a:spcPts val="750"/>
                        </a:spcBef>
                        <a:spcAft>
                          <a:spcPts val="750"/>
                        </a:spcAft>
                      </a:pPr>
                      <a:r>
                        <a:rPr lang="en-US" sz="2400" dirty="0">
                          <a:effectLst/>
                        </a:rPr>
                        <a:t>Harmonic mean of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r>
              <a:tr h="0">
                <a:tc>
                  <a:txBody>
                    <a:bodyPr/>
                    <a:lstStyle/>
                    <a:p>
                      <a:pPr marL="0" marR="0" algn="ctr">
                        <a:lnSpc>
                          <a:spcPct val="107000"/>
                        </a:lnSpc>
                        <a:spcBef>
                          <a:spcPts val="750"/>
                        </a:spcBef>
                        <a:spcAft>
                          <a:spcPts val="750"/>
                        </a:spcAft>
                      </a:pPr>
                      <a:r>
                        <a:rPr lang="en-US" sz="2400" u="none" strike="noStrike" dirty="0">
                          <a:solidFill>
                            <a:schemeClr val="bg1"/>
                          </a:solidFill>
                          <a:effectLst/>
                        </a:rPr>
                        <a:t>median()</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c>
                  <a:txBody>
                    <a:bodyPr/>
                    <a:lstStyle/>
                    <a:p>
                      <a:pPr marL="0" marR="0">
                        <a:lnSpc>
                          <a:spcPct val="107000"/>
                        </a:lnSpc>
                        <a:spcBef>
                          <a:spcPts val="750"/>
                        </a:spcBef>
                        <a:spcAft>
                          <a:spcPts val="750"/>
                        </a:spcAft>
                      </a:pPr>
                      <a:r>
                        <a:rPr lang="en-US" sz="2400" dirty="0">
                          <a:effectLst/>
                        </a:rPr>
                        <a:t>Median (middle value) of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r>
              <a:tr h="0">
                <a:tc>
                  <a:txBody>
                    <a:bodyPr/>
                    <a:lstStyle/>
                    <a:p>
                      <a:pPr marL="0" marR="0" algn="ctr">
                        <a:lnSpc>
                          <a:spcPct val="107000"/>
                        </a:lnSpc>
                        <a:spcBef>
                          <a:spcPts val="750"/>
                        </a:spcBef>
                        <a:spcAft>
                          <a:spcPts val="750"/>
                        </a:spcAft>
                      </a:pPr>
                      <a:r>
                        <a:rPr lang="en-US" sz="2400" u="none" strike="noStrike" dirty="0">
                          <a:solidFill>
                            <a:schemeClr val="bg1"/>
                          </a:solidFill>
                          <a:effectLst/>
                        </a:rPr>
                        <a:t>median_low()</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c>
                  <a:txBody>
                    <a:bodyPr/>
                    <a:lstStyle/>
                    <a:p>
                      <a:pPr marL="0" marR="0">
                        <a:lnSpc>
                          <a:spcPct val="107000"/>
                        </a:lnSpc>
                        <a:spcBef>
                          <a:spcPts val="750"/>
                        </a:spcBef>
                        <a:spcAft>
                          <a:spcPts val="750"/>
                        </a:spcAft>
                      </a:pPr>
                      <a:r>
                        <a:rPr lang="en-US" sz="2400">
                          <a:effectLst/>
                        </a:rPr>
                        <a:t>Low median of data.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r>
              <a:tr h="0">
                <a:tc>
                  <a:txBody>
                    <a:bodyPr/>
                    <a:lstStyle/>
                    <a:p>
                      <a:pPr marL="0" marR="0" algn="ctr">
                        <a:lnSpc>
                          <a:spcPct val="107000"/>
                        </a:lnSpc>
                        <a:spcBef>
                          <a:spcPts val="750"/>
                        </a:spcBef>
                        <a:spcAft>
                          <a:spcPts val="750"/>
                        </a:spcAft>
                      </a:pPr>
                      <a:r>
                        <a:rPr lang="en-US" sz="2400" u="none" strike="noStrike" dirty="0">
                          <a:solidFill>
                            <a:schemeClr val="bg1"/>
                          </a:solidFill>
                          <a:effectLst/>
                        </a:rPr>
                        <a:t>median_high()</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c>
                  <a:txBody>
                    <a:bodyPr/>
                    <a:lstStyle/>
                    <a:p>
                      <a:pPr marL="0" marR="0">
                        <a:lnSpc>
                          <a:spcPct val="107000"/>
                        </a:lnSpc>
                        <a:spcBef>
                          <a:spcPts val="750"/>
                        </a:spcBef>
                        <a:spcAft>
                          <a:spcPts val="750"/>
                        </a:spcAft>
                      </a:pPr>
                      <a:r>
                        <a:rPr lang="en-US" sz="2400">
                          <a:effectLst/>
                        </a:rPr>
                        <a:t>High median of data.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r>
              <a:tr h="0">
                <a:tc>
                  <a:txBody>
                    <a:bodyPr/>
                    <a:lstStyle/>
                    <a:p>
                      <a:pPr marL="0" marR="0" algn="ctr">
                        <a:lnSpc>
                          <a:spcPct val="107000"/>
                        </a:lnSpc>
                        <a:spcBef>
                          <a:spcPts val="750"/>
                        </a:spcBef>
                        <a:spcAft>
                          <a:spcPts val="750"/>
                        </a:spcAft>
                      </a:pPr>
                      <a:r>
                        <a:rPr lang="en-US" sz="2400" u="none" strike="noStrike" dirty="0">
                          <a:solidFill>
                            <a:schemeClr val="bg1"/>
                          </a:solidFill>
                          <a:effectLst/>
                        </a:rPr>
                        <a:t>median_grouped()</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c>
                  <a:txBody>
                    <a:bodyPr/>
                    <a:lstStyle/>
                    <a:p>
                      <a:pPr marL="0" marR="0">
                        <a:lnSpc>
                          <a:spcPct val="107000"/>
                        </a:lnSpc>
                        <a:spcBef>
                          <a:spcPts val="750"/>
                        </a:spcBef>
                        <a:spcAft>
                          <a:spcPts val="750"/>
                        </a:spcAft>
                      </a:pPr>
                      <a:r>
                        <a:rPr lang="en-US" sz="2400">
                          <a:effectLst/>
                        </a:rPr>
                        <a:t>Median, or 50th percentile, of grouped data.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r>
              <a:tr h="0">
                <a:tc>
                  <a:txBody>
                    <a:bodyPr/>
                    <a:lstStyle/>
                    <a:p>
                      <a:pPr marL="0" marR="0" algn="ctr">
                        <a:lnSpc>
                          <a:spcPct val="107000"/>
                        </a:lnSpc>
                        <a:spcBef>
                          <a:spcPts val="750"/>
                        </a:spcBef>
                        <a:spcAft>
                          <a:spcPts val="750"/>
                        </a:spcAft>
                      </a:pPr>
                      <a:r>
                        <a:rPr lang="en-US" sz="2400" u="none" strike="noStrike" dirty="0">
                          <a:solidFill>
                            <a:schemeClr val="bg1"/>
                          </a:solidFill>
                          <a:effectLst/>
                        </a:rPr>
                        <a:t>mode()</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c>
                  <a:txBody>
                    <a:bodyPr/>
                    <a:lstStyle/>
                    <a:p>
                      <a:pPr marL="0" marR="0">
                        <a:lnSpc>
                          <a:spcPct val="107000"/>
                        </a:lnSpc>
                        <a:spcBef>
                          <a:spcPts val="750"/>
                        </a:spcBef>
                        <a:spcAft>
                          <a:spcPts val="750"/>
                        </a:spcAft>
                      </a:pPr>
                      <a:r>
                        <a:rPr lang="en-US" sz="2400" dirty="0">
                          <a:effectLst/>
                        </a:rPr>
                        <a:t>Mode (most common value) of discrete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r>
            </a:tbl>
          </a:graphicData>
        </a:graphic>
      </p:graphicFrame>
    </p:spTree>
    <p:extLst>
      <p:ext uri="{BB962C8B-B14F-4D97-AF65-F5344CB8AC3E}">
        <p14:creationId xmlns:p14="http://schemas.microsoft.com/office/powerpoint/2010/main" val="26970148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96352" y="92947"/>
            <a:ext cx="10871200" cy="6569110"/>
          </a:xfrm>
        </p:spPr>
        <p:txBody>
          <a:bodyPr>
            <a:normAutofit fontScale="92500" lnSpcReduction="10000"/>
          </a:bodyPr>
          <a:lstStyle/>
          <a:p>
            <a:r>
              <a:rPr lang="en-US" dirty="0" err="1"/>
              <a:t>statistics.mean</a:t>
            </a:r>
            <a:r>
              <a:rPr lang="en-US" dirty="0"/>
              <a:t>(data)</a:t>
            </a:r>
          </a:p>
          <a:p>
            <a:pPr marL="365760" lvl="1" indent="0">
              <a:buNone/>
            </a:pPr>
            <a:r>
              <a:rPr lang="en-US" dirty="0" smtClean="0"/>
              <a:t>Returns </a:t>
            </a:r>
            <a:r>
              <a:rPr lang="en-US" dirty="0"/>
              <a:t>the sample arithmetic mean of data which can be a sequence or iterator</a:t>
            </a:r>
            <a:r>
              <a:rPr lang="en-US" dirty="0" smtClean="0"/>
              <a:t>.</a:t>
            </a:r>
          </a:p>
          <a:p>
            <a:pPr marL="0" indent="0">
              <a:buNone/>
            </a:pPr>
            <a:r>
              <a:rPr lang="en-US" sz="3200" b="1" dirty="0">
                <a:solidFill>
                  <a:srgbClr val="0000FF"/>
                </a:solidFill>
                <a:highlight>
                  <a:srgbClr val="FFFFFF"/>
                </a:highlight>
              </a:rPr>
              <a:t>from</a:t>
            </a:r>
            <a:r>
              <a:rPr lang="en-US" sz="3200" dirty="0">
                <a:solidFill>
                  <a:srgbClr val="000000"/>
                </a:solidFill>
                <a:highlight>
                  <a:srgbClr val="FFFFFF"/>
                </a:highlight>
              </a:rPr>
              <a:t> statistics </a:t>
            </a:r>
            <a:r>
              <a:rPr lang="en-US" sz="3200" b="1" dirty="0">
                <a:solidFill>
                  <a:srgbClr val="0000FF"/>
                </a:solidFill>
                <a:highlight>
                  <a:srgbClr val="FFFFFF"/>
                </a:highlight>
              </a:rPr>
              <a:t>import</a:t>
            </a:r>
            <a:r>
              <a:rPr lang="en-US" sz="3200" dirty="0">
                <a:solidFill>
                  <a:srgbClr val="000000"/>
                </a:solidFill>
                <a:highlight>
                  <a:srgbClr val="FFFFFF"/>
                </a:highlight>
              </a:rPr>
              <a:t> mean</a:t>
            </a: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mean</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4</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4</a:t>
            </a:r>
            <a:r>
              <a:rPr lang="en-US" sz="3200" b="1" dirty="0" smtClean="0">
                <a:solidFill>
                  <a:srgbClr val="000080"/>
                </a:solidFill>
                <a:highlight>
                  <a:srgbClr val="FFFFFF"/>
                </a:highlight>
              </a:rPr>
              <a:t>]))</a:t>
            </a:r>
          </a:p>
          <a:p>
            <a:pPr marL="0" indent="0">
              <a:buNone/>
            </a:pPr>
            <a:r>
              <a:rPr lang="en-US" sz="3200" dirty="0">
                <a:solidFill>
                  <a:srgbClr val="000000"/>
                </a:solidFill>
                <a:highlight>
                  <a:srgbClr val="FFFFFF"/>
                </a:highlight>
              </a:rPr>
              <a:t>2.8</a:t>
            </a: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mean</a:t>
            </a:r>
            <a:r>
              <a:rPr lang="en-US" sz="3200" b="1" dirty="0">
                <a:solidFill>
                  <a:srgbClr val="000080"/>
                </a:solidFill>
                <a:highlight>
                  <a:srgbClr val="FFFFFF"/>
                </a:highlight>
              </a:rPr>
              <a:t>([-</a:t>
            </a:r>
            <a:r>
              <a:rPr lang="en-US" sz="3200" dirty="0">
                <a:solidFill>
                  <a:srgbClr val="FF0000"/>
                </a:solidFill>
                <a:highlight>
                  <a:srgbClr val="FFFFFF"/>
                </a:highlight>
              </a:rPr>
              <a:t>1.0</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2.5</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3.25</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5.75</a:t>
            </a:r>
            <a:r>
              <a:rPr lang="en-US" sz="3200" b="1" dirty="0" smtClean="0">
                <a:solidFill>
                  <a:srgbClr val="000080"/>
                </a:solidFill>
                <a:highlight>
                  <a:srgbClr val="FFFFFF"/>
                </a:highlight>
              </a:rPr>
              <a:t>]))</a:t>
            </a:r>
          </a:p>
          <a:p>
            <a:pPr marL="0" indent="0">
              <a:buNone/>
            </a:pPr>
            <a:r>
              <a:rPr lang="en-US" sz="3200" dirty="0">
                <a:solidFill>
                  <a:srgbClr val="000000"/>
                </a:solidFill>
                <a:highlight>
                  <a:srgbClr val="FFFFFF"/>
                </a:highlight>
              </a:rPr>
              <a:t>2.625</a:t>
            </a:r>
          </a:p>
          <a:p>
            <a:pPr marL="0" indent="0">
              <a:buNone/>
            </a:pPr>
            <a:r>
              <a:rPr lang="en-US" sz="3200" b="1" dirty="0">
                <a:solidFill>
                  <a:srgbClr val="0000FF"/>
                </a:solidFill>
                <a:highlight>
                  <a:srgbClr val="FFFFFF"/>
                </a:highlight>
              </a:rPr>
              <a:t>from</a:t>
            </a:r>
            <a:r>
              <a:rPr lang="en-US" sz="3200" dirty="0">
                <a:solidFill>
                  <a:srgbClr val="000000"/>
                </a:solidFill>
                <a:highlight>
                  <a:srgbClr val="FFFFFF"/>
                </a:highlight>
              </a:rPr>
              <a:t> fractions </a:t>
            </a:r>
            <a:r>
              <a:rPr lang="en-US" sz="3200" b="1" dirty="0">
                <a:solidFill>
                  <a:srgbClr val="0000FF"/>
                </a:solidFill>
                <a:highlight>
                  <a:srgbClr val="FFFFFF"/>
                </a:highlight>
              </a:rPr>
              <a:t>import</a:t>
            </a:r>
            <a:r>
              <a:rPr lang="en-US" sz="3200" dirty="0">
                <a:solidFill>
                  <a:srgbClr val="000000"/>
                </a:solidFill>
                <a:highlight>
                  <a:srgbClr val="FFFFFF"/>
                </a:highlight>
              </a:rPr>
              <a:t> Fraction </a:t>
            </a:r>
            <a:r>
              <a:rPr lang="en-US" sz="3200" b="1" dirty="0">
                <a:solidFill>
                  <a:srgbClr val="0000FF"/>
                </a:solidFill>
                <a:highlight>
                  <a:srgbClr val="FFFFFF"/>
                </a:highlight>
              </a:rPr>
              <a:t>as</a:t>
            </a:r>
            <a:r>
              <a:rPr lang="en-US" sz="3200" dirty="0">
                <a:solidFill>
                  <a:srgbClr val="000000"/>
                </a:solidFill>
                <a:highlight>
                  <a:srgbClr val="FFFFFF"/>
                </a:highlight>
              </a:rPr>
              <a:t> F</a:t>
            </a: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mean</a:t>
            </a:r>
            <a:r>
              <a:rPr lang="en-US" sz="3200" b="1" dirty="0">
                <a:solidFill>
                  <a:srgbClr val="000080"/>
                </a:solidFill>
                <a:highlight>
                  <a:srgbClr val="FFFFFF"/>
                </a:highlight>
              </a:rPr>
              <a:t>([</a:t>
            </a:r>
            <a:r>
              <a:rPr lang="en-US" sz="3200" dirty="0">
                <a:solidFill>
                  <a:srgbClr val="000000"/>
                </a:solidFill>
                <a:highlight>
                  <a:srgbClr val="FFFFFF"/>
                </a:highlight>
              </a:rPr>
              <a:t>F</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b="1" dirty="0">
                <a:solidFill>
                  <a:srgbClr val="000080"/>
                </a:solidFill>
                <a:highlight>
                  <a:srgbClr val="FFFFFF"/>
                </a:highlight>
              </a:rPr>
              <a:t>),</a:t>
            </a:r>
            <a:r>
              <a:rPr lang="en-US" sz="3200" dirty="0">
                <a:solidFill>
                  <a:srgbClr val="000000"/>
                </a:solidFill>
                <a:highlight>
                  <a:srgbClr val="FFFFFF"/>
                </a:highlight>
              </a:rPr>
              <a:t> F</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21</a:t>
            </a:r>
            <a:r>
              <a:rPr lang="en-US" sz="3200" b="1" dirty="0">
                <a:solidFill>
                  <a:srgbClr val="000080"/>
                </a:solidFill>
                <a:highlight>
                  <a:srgbClr val="FFFFFF"/>
                </a:highlight>
              </a:rPr>
              <a:t>),</a:t>
            </a:r>
            <a:r>
              <a:rPr lang="en-US" sz="3200" dirty="0">
                <a:solidFill>
                  <a:srgbClr val="000000"/>
                </a:solidFill>
                <a:highlight>
                  <a:srgbClr val="FFFFFF"/>
                </a:highlight>
              </a:rPr>
              <a:t> F</a:t>
            </a:r>
            <a:r>
              <a:rPr lang="en-US" sz="3200" b="1" dirty="0">
                <a:solidFill>
                  <a:srgbClr val="000080"/>
                </a:solidFill>
                <a:highlight>
                  <a:srgbClr val="FFFFFF"/>
                </a:highlight>
              </a:rPr>
              <a:t>(</a:t>
            </a:r>
            <a:r>
              <a:rPr lang="en-US" sz="3200" dirty="0">
                <a:solidFill>
                  <a:srgbClr val="FF0000"/>
                </a:solidFill>
                <a:highlight>
                  <a:srgbClr val="FFFFFF"/>
                </a:highlight>
              </a:rPr>
              <a:t>5</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F</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a:t>
            </a:r>
            <a:r>
              <a:rPr lang="en-US" sz="3200" b="1" dirty="0" smtClean="0">
                <a:solidFill>
                  <a:srgbClr val="000080"/>
                </a:solidFill>
                <a:highlight>
                  <a:srgbClr val="FFFFFF"/>
                </a:highlight>
              </a:rPr>
              <a:t>)]))</a:t>
            </a:r>
          </a:p>
          <a:p>
            <a:pPr marL="0" indent="0">
              <a:buNone/>
            </a:pPr>
            <a:r>
              <a:rPr lang="en-US" sz="3200" dirty="0">
                <a:solidFill>
                  <a:srgbClr val="000000"/>
                </a:solidFill>
                <a:highlight>
                  <a:srgbClr val="FFFFFF"/>
                </a:highlight>
              </a:rPr>
              <a:t>13/21</a:t>
            </a:r>
          </a:p>
          <a:p>
            <a:pPr marL="0" indent="0">
              <a:buNone/>
            </a:pPr>
            <a:r>
              <a:rPr lang="pt-BR" sz="3200" b="1" dirty="0">
                <a:solidFill>
                  <a:srgbClr val="0000FF"/>
                </a:solidFill>
                <a:highlight>
                  <a:srgbClr val="FFFFFF"/>
                </a:highlight>
              </a:rPr>
              <a:t>from</a:t>
            </a:r>
            <a:r>
              <a:rPr lang="pt-BR" sz="3200" dirty="0">
                <a:solidFill>
                  <a:srgbClr val="000000"/>
                </a:solidFill>
                <a:highlight>
                  <a:srgbClr val="FFFFFF"/>
                </a:highlight>
              </a:rPr>
              <a:t> decimal </a:t>
            </a:r>
            <a:r>
              <a:rPr lang="pt-BR" sz="3200" b="1" dirty="0">
                <a:solidFill>
                  <a:srgbClr val="0000FF"/>
                </a:solidFill>
                <a:highlight>
                  <a:srgbClr val="FFFFFF"/>
                </a:highlight>
              </a:rPr>
              <a:t>import</a:t>
            </a:r>
            <a:r>
              <a:rPr lang="pt-BR" sz="3200" dirty="0">
                <a:solidFill>
                  <a:srgbClr val="000000"/>
                </a:solidFill>
                <a:highlight>
                  <a:srgbClr val="FFFFFF"/>
                </a:highlight>
              </a:rPr>
              <a:t> Decimal </a:t>
            </a:r>
            <a:r>
              <a:rPr lang="pt-BR" sz="3200" b="1" dirty="0">
                <a:solidFill>
                  <a:srgbClr val="0000FF"/>
                </a:solidFill>
                <a:highlight>
                  <a:srgbClr val="FFFFFF"/>
                </a:highlight>
              </a:rPr>
              <a:t>as</a:t>
            </a:r>
            <a:r>
              <a:rPr lang="pt-BR" sz="3200" dirty="0">
                <a:solidFill>
                  <a:srgbClr val="000000"/>
                </a:solidFill>
                <a:highlight>
                  <a:srgbClr val="FFFFFF"/>
                </a:highlight>
              </a:rPr>
              <a:t> D</a:t>
            </a: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mean</a:t>
            </a:r>
            <a:r>
              <a:rPr lang="en-US" sz="3200" b="1" dirty="0">
                <a:solidFill>
                  <a:srgbClr val="000080"/>
                </a:solidFill>
                <a:highlight>
                  <a:srgbClr val="FFFFFF"/>
                </a:highlight>
              </a:rPr>
              <a:t>([</a:t>
            </a:r>
            <a:r>
              <a:rPr lang="en-US" sz="3200" dirty="0">
                <a:solidFill>
                  <a:srgbClr val="000000"/>
                </a:solidFill>
                <a:highlight>
                  <a:srgbClr val="FFFFFF"/>
                </a:highlight>
              </a:rPr>
              <a:t>D</a:t>
            </a:r>
            <a:r>
              <a:rPr lang="en-US" sz="3200" b="1" dirty="0">
                <a:solidFill>
                  <a:srgbClr val="000080"/>
                </a:solidFill>
                <a:highlight>
                  <a:srgbClr val="FFFFFF"/>
                </a:highlight>
              </a:rPr>
              <a:t>(</a:t>
            </a:r>
            <a:r>
              <a:rPr lang="en-US" sz="3200" dirty="0">
                <a:solidFill>
                  <a:srgbClr val="808080"/>
                </a:solidFill>
                <a:highlight>
                  <a:srgbClr val="FFFFFF"/>
                </a:highlight>
              </a:rPr>
              <a:t>"0.5"</a:t>
            </a:r>
            <a:r>
              <a:rPr lang="en-US" sz="3200" b="1" dirty="0">
                <a:solidFill>
                  <a:srgbClr val="000080"/>
                </a:solidFill>
                <a:highlight>
                  <a:srgbClr val="FFFFFF"/>
                </a:highlight>
              </a:rPr>
              <a:t>),</a:t>
            </a:r>
            <a:r>
              <a:rPr lang="en-US" sz="3200" dirty="0">
                <a:solidFill>
                  <a:srgbClr val="000000"/>
                </a:solidFill>
                <a:highlight>
                  <a:srgbClr val="FFFFFF"/>
                </a:highlight>
              </a:rPr>
              <a:t> D</a:t>
            </a:r>
            <a:r>
              <a:rPr lang="en-US" sz="3200" b="1" dirty="0">
                <a:solidFill>
                  <a:srgbClr val="000080"/>
                </a:solidFill>
                <a:highlight>
                  <a:srgbClr val="FFFFFF"/>
                </a:highlight>
              </a:rPr>
              <a:t>(</a:t>
            </a:r>
            <a:r>
              <a:rPr lang="en-US" sz="3200" dirty="0">
                <a:solidFill>
                  <a:srgbClr val="808080"/>
                </a:solidFill>
                <a:highlight>
                  <a:srgbClr val="FFFFFF"/>
                </a:highlight>
              </a:rPr>
              <a:t>"0.75"</a:t>
            </a:r>
            <a:r>
              <a:rPr lang="en-US" sz="3200" b="1" dirty="0">
                <a:solidFill>
                  <a:srgbClr val="000080"/>
                </a:solidFill>
                <a:highlight>
                  <a:srgbClr val="FFFFFF"/>
                </a:highlight>
              </a:rPr>
              <a:t>),</a:t>
            </a:r>
            <a:r>
              <a:rPr lang="en-US" sz="3200" dirty="0">
                <a:solidFill>
                  <a:srgbClr val="000000"/>
                </a:solidFill>
                <a:highlight>
                  <a:srgbClr val="FFFFFF"/>
                </a:highlight>
              </a:rPr>
              <a:t> D</a:t>
            </a:r>
            <a:r>
              <a:rPr lang="en-US" sz="3200" b="1" dirty="0">
                <a:solidFill>
                  <a:srgbClr val="000080"/>
                </a:solidFill>
                <a:highlight>
                  <a:srgbClr val="FFFFFF"/>
                </a:highlight>
              </a:rPr>
              <a:t>(</a:t>
            </a:r>
            <a:r>
              <a:rPr lang="en-US" sz="3200" dirty="0">
                <a:solidFill>
                  <a:srgbClr val="808080"/>
                </a:solidFill>
                <a:highlight>
                  <a:srgbClr val="FFFFFF"/>
                </a:highlight>
              </a:rPr>
              <a:t>"0.625"</a:t>
            </a:r>
            <a:r>
              <a:rPr lang="en-US" sz="3200" b="1" dirty="0">
                <a:solidFill>
                  <a:srgbClr val="000080"/>
                </a:solidFill>
                <a:highlight>
                  <a:srgbClr val="FFFFFF"/>
                </a:highlight>
              </a:rPr>
              <a:t>),</a:t>
            </a:r>
            <a:r>
              <a:rPr lang="en-US" sz="3200" dirty="0">
                <a:solidFill>
                  <a:srgbClr val="000000"/>
                </a:solidFill>
                <a:highlight>
                  <a:srgbClr val="FFFFFF"/>
                </a:highlight>
              </a:rPr>
              <a:t> D</a:t>
            </a:r>
            <a:r>
              <a:rPr lang="en-US" sz="3200" b="1" dirty="0">
                <a:solidFill>
                  <a:srgbClr val="000080"/>
                </a:solidFill>
                <a:highlight>
                  <a:srgbClr val="FFFFFF"/>
                </a:highlight>
              </a:rPr>
              <a:t>(</a:t>
            </a:r>
            <a:r>
              <a:rPr lang="en-US" sz="3200" dirty="0">
                <a:solidFill>
                  <a:srgbClr val="808080"/>
                </a:solidFill>
                <a:highlight>
                  <a:srgbClr val="FFFFFF"/>
                </a:highlight>
              </a:rPr>
              <a:t>"0.375</a:t>
            </a:r>
            <a:r>
              <a:rPr lang="en-US" sz="3200" dirty="0" smtClean="0">
                <a:solidFill>
                  <a:srgbClr val="808080"/>
                </a:solidFill>
                <a:highlight>
                  <a:srgbClr val="FFFFFF"/>
                </a:highlight>
              </a:rPr>
              <a:t>"</a:t>
            </a:r>
            <a:r>
              <a:rPr lang="en-US" sz="3200" b="1" dirty="0" smtClean="0">
                <a:solidFill>
                  <a:srgbClr val="000080"/>
                </a:solidFill>
                <a:highlight>
                  <a:srgbClr val="FFFFFF"/>
                </a:highlight>
              </a:rPr>
              <a:t>)]))</a:t>
            </a:r>
          </a:p>
          <a:p>
            <a:pPr marL="0" indent="0">
              <a:buNone/>
            </a:pPr>
            <a:r>
              <a:rPr lang="en-US" dirty="0"/>
              <a:t>0.5625</a:t>
            </a:r>
            <a:endParaRPr lang="en-US" dirty="0" smtClean="0"/>
          </a:p>
        </p:txBody>
      </p:sp>
    </p:spTree>
    <p:extLst>
      <p:ext uri="{BB962C8B-B14F-4D97-AF65-F5344CB8AC3E}">
        <p14:creationId xmlns:p14="http://schemas.microsoft.com/office/powerpoint/2010/main" val="22236231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96352" y="92947"/>
            <a:ext cx="10871200" cy="6569110"/>
          </a:xfrm>
        </p:spPr>
        <p:txBody>
          <a:bodyPr>
            <a:normAutofit/>
          </a:bodyPr>
          <a:lstStyle/>
          <a:p>
            <a:r>
              <a:rPr lang="en-US" dirty="0" err="1"/>
              <a:t>statistics.harmonic_mean</a:t>
            </a:r>
            <a:r>
              <a:rPr lang="en-US" dirty="0"/>
              <a:t>(data)</a:t>
            </a:r>
          </a:p>
          <a:p>
            <a:pPr marL="365760" lvl="1" indent="0">
              <a:buNone/>
            </a:pPr>
            <a:r>
              <a:rPr lang="en-US" dirty="0"/>
              <a:t>Return the harmonic mean of data, a sequence or iterator of real-valued numbers</a:t>
            </a:r>
            <a:r>
              <a:rPr lang="en-US" dirty="0" smtClean="0"/>
              <a:t>.</a:t>
            </a:r>
          </a:p>
          <a:p>
            <a:pPr marL="0" indent="0">
              <a:buNone/>
            </a:pPr>
            <a:r>
              <a:rPr lang="en-US" sz="3200" b="1" dirty="0">
                <a:solidFill>
                  <a:srgbClr val="0000FF"/>
                </a:solidFill>
                <a:highlight>
                  <a:srgbClr val="FFFFFF"/>
                </a:highlight>
              </a:rPr>
              <a:t>import</a:t>
            </a:r>
            <a:r>
              <a:rPr lang="en-US" sz="3200" dirty="0">
                <a:solidFill>
                  <a:srgbClr val="000000"/>
                </a:solidFill>
                <a:highlight>
                  <a:srgbClr val="FFFFFF"/>
                </a:highlight>
              </a:rPr>
              <a:t> statistics</a:t>
            </a:r>
          </a:p>
          <a:p>
            <a:pPr marL="0" indent="0">
              <a:buNone/>
            </a:pPr>
            <a:r>
              <a:rPr lang="en-US" sz="3200" b="1" dirty="0" smtClean="0">
                <a:solidFill>
                  <a:srgbClr val="0000FF"/>
                </a:solidFill>
                <a:highlight>
                  <a:srgbClr val="FFFFFF"/>
                </a:highlight>
              </a:rPr>
              <a:t>print</a:t>
            </a:r>
            <a:r>
              <a:rPr lang="en-US" sz="3200" b="1" dirty="0" smtClean="0">
                <a:solidFill>
                  <a:srgbClr val="000080"/>
                </a:solidFill>
                <a:highlight>
                  <a:srgbClr val="FFFFFF"/>
                </a:highlight>
              </a:rPr>
              <a:t>(</a:t>
            </a:r>
            <a:r>
              <a:rPr lang="en-US" sz="3200" dirty="0" err="1" smtClean="0">
                <a:solidFill>
                  <a:srgbClr val="000000"/>
                </a:solidFill>
                <a:highlight>
                  <a:srgbClr val="FFFFFF"/>
                </a:highlight>
              </a:rPr>
              <a:t>statistics</a:t>
            </a:r>
            <a:r>
              <a:rPr lang="en-US" sz="3200" b="1" dirty="0" err="1" smtClean="0">
                <a:solidFill>
                  <a:srgbClr val="000080"/>
                </a:solidFill>
                <a:highlight>
                  <a:srgbClr val="FFFFFF"/>
                </a:highlight>
              </a:rPr>
              <a:t>.</a:t>
            </a:r>
            <a:r>
              <a:rPr lang="en-US" sz="3200" dirty="0" err="1" smtClean="0">
                <a:solidFill>
                  <a:srgbClr val="000000"/>
                </a:solidFill>
                <a:highlight>
                  <a:srgbClr val="FFFFFF"/>
                </a:highlight>
              </a:rPr>
              <a:t>harmonic_mean</a:t>
            </a:r>
            <a:r>
              <a:rPr lang="en-US" sz="3200" b="1" dirty="0">
                <a:solidFill>
                  <a:srgbClr val="000080"/>
                </a:solidFill>
                <a:highlight>
                  <a:srgbClr val="FFFFFF"/>
                </a:highlight>
              </a:rPr>
              <a:t>([</a:t>
            </a:r>
            <a:r>
              <a:rPr lang="en-US" sz="3200" dirty="0">
                <a:solidFill>
                  <a:srgbClr val="FF0000"/>
                </a:solidFill>
                <a:highlight>
                  <a:srgbClr val="FFFFFF"/>
                </a:highlight>
              </a:rPr>
              <a:t>2.5</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10</a:t>
            </a:r>
            <a:r>
              <a:rPr lang="en-US" sz="3200" b="1" dirty="0" smtClean="0">
                <a:solidFill>
                  <a:srgbClr val="000080"/>
                </a:solidFill>
                <a:highlight>
                  <a:srgbClr val="FFFFFF"/>
                </a:highlight>
              </a:rPr>
              <a:t>]))</a:t>
            </a:r>
          </a:p>
          <a:p>
            <a:pPr marL="0" indent="0">
              <a:buNone/>
            </a:pPr>
            <a:r>
              <a:rPr lang="en-US" dirty="0"/>
              <a:t>3.6</a:t>
            </a:r>
            <a:endParaRPr lang="en-US" dirty="0" smtClean="0"/>
          </a:p>
        </p:txBody>
      </p:sp>
    </p:spTree>
    <p:extLst>
      <p:ext uri="{BB962C8B-B14F-4D97-AF65-F5344CB8AC3E}">
        <p14:creationId xmlns:p14="http://schemas.microsoft.com/office/powerpoint/2010/main" val="42058807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96352" y="92947"/>
            <a:ext cx="10871200" cy="6569110"/>
          </a:xfrm>
        </p:spPr>
        <p:txBody>
          <a:bodyPr>
            <a:normAutofit/>
          </a:bodyPr>
          <a:lstStyle/>
          <a:p>
            <a:r>
              <a:rPr lang="en-US" dirty="0" err="1"/>
              <a:t>statistics.median</a:t>
            </a:r>
            <a:r>
              <a:rPr lang="en-US" dirty="0"/>
              <a:t>(data)</a:t>
            </a:r>
          </a:p>
          <a:p>
            <a:pPr lvl="1"/>
            <a:r>
              <a:rPr lang="en-US" dirty="0" smtClean="0"/>
              <a:t>Returns </a:t>
            </a:r>
            <a:r>
              <a:rPr lang="en-US" dirty="0"/>
              <a:t>the median (middle value) of numeric </a:t>
            </a:r>
            <a:r>
              <a:rPr lang="en-US" dirty="0" smtClean="0"/>
              <a:t>data.</a:t>
            </a:r>
            <a:endParaRPr lang="en-US" dirty="0"/>
          </a:p>
          <a:p>
            <a:pPr marL="0" indent="0">
              <a:buNone/>
            </a:pPr>
            <a:r>
              <a:rPr lang="en-US" sz="3200" b="1" dirty="0">
                <a:solidFill>
                  <a:srgbClr val="0000FF"/>
                </a:solidFill>
                <a:highlight>
                  <a:srgbClr val="FFFFFF"/>
                </a:highlight>
              </a:rPr>
              <a:t>import</a:t>
            </a:r>
            <a:r>
              <a:rPr lang="en-US" sz="3200" dirty="0">
                <a:solidFill>
                  <a:srgbClr val="000000"/>
                </a:solidFill>
                <a:highlight>
                  <a:srgbClr val="FFFFFF"/>
                </a:highlight>
              </a:rPr>
              <a:t> statistics</a:t>
            </a: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statistics</a:t>
            </a:r>
            <a:r>
              <a:rPr lang="en-US" sz="3200" b="1" dirty="0" err="1">
                <a:solidFill>
                  <a:srgbClr val="000080"/>
                </a:solidFill>
                <a:highlight>
                  <a:srgbClr val="FFFFFF"/>
                </a:highlight>
              </a:rPr>
              <a:t>.</a:t>
            </a:r>
            <a:r>
              <a:rPr lang="en-US" sz="3200" dirty="0" err="1">
                <a:solidFill>
                  <a:srgbClr val="000000"/>
                </a:solidFill>
                <a:highlight>
                  <a:srgbClr val="FFFFFF"/>
                </a:highlight>
              </a:rPr>
              <a:t>median</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5</a:t>
            </a:r>
            <a:r>
              <a:rPr lang="en-US" sz="3200" b="1" dirty="0" smtClean="0">
                <a:solidFill>
                  <a:srgbClr val="000080"/>
                </a:solidFill>
                <a:highlight>
                  <a:srgbClr val="FFFFFF"/>
                </a:highlight>
              </a:rPr>
              <a:t>]))</a:t>
            </a:r>
          </a:p>
          <a:p>
            <a:pPr marL="0" indent="0">
              <a:buNone/>
            </a:pPr>
            <a:r>
              <a:rPr lang="en-US" sz="3200" dirty="0">
                <a:solidFill>
                  <a:srgbClr val="000000"/>
                </a:solidFill>
                <a:highlight>
                  <a:srgbClr val="FFFFFF"/>
                </a:highlight>
              </a:rPr>
              <a:t>3</a:t>
            </a: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statistics</a:t>
            </a:r>
            <a:r>
              <a:rPr lang="en-US" sz="3200" b="1" dirty="0" err="1">
                <a:solidFill>
                  <a:srgbClr val="000080"/>
                </a:solidFill>
                <a:highlight>
                  <a:srgbClr val="FFFFFF"/>
                </a:highlight>
              </a:rPr>
              <a:t>.</a:t>
            </a:r>
            <a:r>
              <a:rPr lang="en-US" sz="3200" dirty="0" err="1">
                <a:solidFill>
                  <a:srgbClr val="000000"/>
                </a:solidFill>
                <a:highlight>
                  <a:srgbClr val="FFFFFF"/>
                </a:highlight>
              </a:rPr>
              <a:t>median</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5</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b="1" dirty="0" smtClean="0">
                <a:solidFill>
                  <a:srgbClr val="000080"/>
                </a:solidFill>
                <a:highlight>
                  <a:srgbClr val="FFFFFF"/>
                </a:highlight>
              </a:rPr>
              <a:t>]))</a:t>
            </a:r>
          </a:p>
          <a:p>
            <a:pPr marL="0" indent="0">
              <a:buNone/>
            </a:pPr>
            <a:r>
              <a:rPr lang="en-IN" sz="3200" dirty="0">
                <a:solidFill>
                  <a:srgbClr val="000000"/>
                </a:solidFill>
                <a:highlight>
                  <a:srgbClr val="FFFFFF"/>
                </a:highlight>
              </a:rPr>
              <a:t>4.0</a:t>
            </a:r>
            <a:endParaRPr lang="en-US" sz="3200" dirty="0">
              <a:solidFill>
                <a:srgbClr val="000000"/>
              </a:solidFill>
              <a:highlight>
                <a:srgbClr val="FFFFFF"/>
              </a:highlight>
            </a:endParaRPr>
          </a:p>
        </p:txBody>
      </p:sp>
    </p:spTree>
    <p:extLst>
      <p:ext uri="{BB962C8B-B14F-4D97-AF65-F5344CB8AC3E}">
        <p14:creationId xmlns:p14="http://schemas.microsoft.com/office/powerpoint/2010/main" val="174547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816864" y="1600200"/>
            <a:ext cx="10871200" cy="5257800"/>
          </a:xfrm>
        </p:spPr>
        <p:txBody>
          <a:bodyPr>
            <a:normAutofit fontScale="92500" lnSpcReduction="10000"/>
          </a:bodyPr>
          <a:lstStyle/>
          <a:p>
            <a:r>
              <a:rPr lang="en-US" dirty="0" err="1"/>
              <a:t>statistics.median_low</a:t>
            </a:r>
            <a:r>
              <a:rPr lang="en-US" dirty="0"/>
              <a:t>(data)</a:t>
            </a:r>
          </a:p>
          <a:p>
            <a:pPr lvl="1"/>
            <a:r>
              <a:rPr lang="en-US" dirty="0"/>
              <a:t>Return the low median of numeric data. </a:t>
            </a:r>
          </a:p>
          <a:p>
            <a:pPr lvl="1"/>
            <a:r>
              <a:rPr lang="en-US" dirty="0"/>
              <a:t>The low median is always a member of the data set. When the number of data points is odd, the middle value is returned. When it is even, the smaller of </a:t>
            </a:r>
            <a:r>
              <a:rPr lang="en-US" dirty="0" smtClean="0"/>
              <a:t>the </a:t>
            </a:r>
            <a:r>
              <a:rPr lang="en-US" dirty="0"/>
              <a:t>two middle values is returned</a:t>
            </a:r>
            <a:r>
              <a:rPr lang="en-US" dirty="0" smtClean="0"/>
              <a:t>.</a:t>
            </a:r>
          </a:p>
          <a:p>
            <a:r>
              <a:rPr lang="en-US" dirty="0" err="1"/>
              <a:t>statistics.median_high</a:t>
            </a:r>
            <a:r>
              <a:rPr lang="en-US" dirty="0"/>
              <a:t>(data)</a:t>
            </a:r>
          </a:p>
          <a:p>
            <a:pPr lvl="1"/>
            <a:r>
              <a:rPr lang="en-US" dirty="0"/>
              <a:t>Return the high median of data. </a:t>
            </a:r>
          </a:p>
          <a:p>
            <a:pPr lvl="1"/>
            <a:r>
              <a:rPr lang="en-US" dirty="0"/>
              <a:t>The high median is always a member of the data set. When the number of data points is odd, the middle value is returned. When it is even, the larger of the two middle values is returned</a:t>
            </a:r>
            <a:r>
              <a:rPr lang="en-US" dirty="0" smtClean="0"/>
              <a:t>.</a:t>
            </a:r>
          </a:p>
          <a:p>
            <a:r>
              <a:rPr lang="en-US" dirty="0" err="1"/>
              <a:t>statistics.median_grouped</a:t>
            </a:r>
            <a:r>
              <a:rPr lang="en-US" dirty="0"/>
              <a:t>(data, interval=1)</a:t>
            </a:r>
          </a:p>
          <a:p>
            <a:pPr lvl="1"/>
            <a:r>
              <a:rPr lang="en-US" dirty="0"/>
              <a:t>Return the median of grouped continuous data, calculated as the 50th percentile, using interpolation.</a:t>
            </a:r>
          </a:p>
          <a:p>
            <a:pPr lvl="1"/>
            <a:endParaRPr lang="en-US" dirty="0"/>
          </a:p>
        </p:txBody>
      </p:sp>
    </p:spTree>
    <p:extLst>
      <p:ext uri="{BB962C8B-B14F-4D97-AF65-F5344CB8AC3E}">
        <p14:creationId xmlns:p14="http://schemas.microsoft.com/office/powerpoint/2010/main" val="161999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a:t>statistics.mode</a:t>
            </a:r>
            <a:r>
              <a:rPr lang="en-US" dirty="0"/>
              <a:t>(data)</a:t>
            </a:r>
          </a:p>
          <a:p>
            <a:pPr lvl="1"/>
            <a:r>
              <a:rPr lang="en-US" dirty="0"/>
              <a:t>Return the most common data point from discrete or nominal data. The mode (when it exists) is the most typical value, and is a robust measure of central </a:t>
            </a:r>
            <a:r>
              <a:rPr lang="en-US" dirty="0" smtClean="0"/>
              <a:t>location</a:t>
            </a:r>
          </a:p>
          <a:p>
            <a:pPr marL="0" indent="0">
              <a:buNone/>
            </a:pPr>
            <a:r>
              <a:rPr lang="en-US" sz="3200" b="1" dirty="0">
                <a:solidFill>
                  <a:srgbClr val="0000FF"/>
                </a:solidFill>
                <a:highlight>
                  <a:srgbClr val="FFFFFF"/>
                </a:highlight>
              </a:rPr>
              <a:t>import</a:t>
            </a:r>
            <a:r>
              <a:rPr lang="en-US" sz="3200" dirty="0">
                <a:solidFill>
                  <a:srgbClr val="000000"/>
                </a:solidFill>
                <a:highlight>
                  <a:srgbClr val="FFFFFF"/>
                </a:highlight>
              </a:rPr>
              <a:t> statistics</a:t>
            </a: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statistics</a:t>
            </a:r>
            <a:r>
              <a:rPr lang="en-US" sz="3200" b="1" dirty="0" err="1">
                <a:solidFill>
                  <a:srgbClr val="000080"/>
                </a:solidFill>
                <a:highlight>
                  <a:srgbClr val="FFFFFF"/>
                </a:highlight>
              </a:rPr>
              <a:t>.</a:t>
            </a:r>
            <a:r>
              <a:rPr lang="en-US" sz="3200" dirty="0" err="1">
                <a:solidFill>
                  <a:srgbClr val="000000"/>
                </a:solidFill>
                <a:highlight>
                  <a:srgbClr val="FFFFFF"/>
                </a:highlight>
              </a:rPr>
              <a:t>mode</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4</a:t>
            </a:r>
            <a:r>
              <a:rPr lang="en-US" sz="3200" b="1" dirty="0" smtClean="0">
                <a:solidFill>
                  <a:srgbClr val="000080"/>
                </a:solidFill>
                <a:highlight>
                  <a:srgbClr val="FFFFFF"/>
                </a:highlight>
              </a:rPr>
              <a:t>]))</a:t>
            </a:r>
          </a:p>
          <a:p>
            <a:pPr marL="0" indent="0">
              <a:buNone/>
            </a:pPr>
            <a:r>
              <a:rPr lang="en-US" dirty="0"/>
              <a:t>3</a:t>
            </a:r>
          </a:p>
        </p:txBody>
      </p:sp>
    </p:spTree>
    <p:extLst>
      <p:ext uri="{BB962C8B-B14F-4D97-AF65-F5344CB8AC3E}">
        <p14:creationId xmlns:p14="http://schemas.microsoft.com/office/powerpoint/2010/main" val="13625499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Measures of </a:t>
            </a:r>
            <a:r>
              <a:rPr lang="en-US" dirty="0" smtClean="0"/>
              <a:t>spread</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142167868"/>
              </p:ext>
            </p:extLst>
          </p:nvPr>
        </p:nvGraphicFramePr>
        <p:xfrm>
          <a:off x="816864" y="2396702"/>
          <a:ext cx="10871200" cy="2413955"/>
        </p:xfrm>
        <a:graphic>
          <a:graphicData uri="http://schemas.openxmlformats.org/drawingml/2006/table">
            <a:tbl>
              <a:tblPr firstRow="1" firstCol="1" bandRow="1">
                <a:tableStyleId>{5C22544A-7EE6-4342-B048-85BDC9FD1C3A}</a:tableStyleId>
              </a:tblPr>
              <a:tblGrid>
                <a:gridCol w="3262767"/>
                <a:gridCol w="7608433"/>
              </a:tblGrid>
              <a:tr h="0">
                <a:tc>
                  <a:txBody>
                    <a:bodyPr/>
                    <a:lstStyle/>
                    <a:p>
                      <a:pPr marL="0" marR="0" algn="ctr">
                        <a:lnSpc>
                          <a:spcPct val="107000"/>
                        </a:lnSpc>
                        <a:spcBef>
                          <a:spcPts val="750"/>
                        </a:spcBef>
                        <a:spcAft>
                          <a:spcPts val="750"/>
                        </a:spcAft>
                      </a:pPr>
                      <a:r>
                        <a:rPr lang="en-US" sz="2400" dirty="0">
                          <a:effectLst/>
                        </a:rPr>
                        <a:t>Method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c>
                  <a:txBody>
                    <a:bodyPr/>
                    <a:lstStyle/>
                    <a:p>
                      <a:pPr marL="0" marR="0">
                        <a:lnSpc>
                          <a:spcPct val="107000"/>
                        </a:lnSpc>
                        <a:spcBef>
                          <a:spcPts val="750"/>
                        </a:spcBef>
                        <a:spcAft>
                          <a:spcPts val="750"/>
                        </a:spcAft>
                      </a:pPr>
                      <a:r>
                        <a:rPr lang="en-US" sz="2400">
                          <a:effectLst/>
                        </a:rPr>
                        <a:t>Description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r>
              <a:tr h="0">
                <a:tc>
                  <a:txBody>
                    <a:bodyPr/>
                    <a:lstStyle/>
                    <a:p>
                      <a:pPr marL="0" marR="0" algn="ctr">
                        <a:lnSpc>
                          <a:spcPct val="107000"/>
                        </a:lnSpc>
                        <a:spcBef>
                          <a:spcPts val="750"/>
                        </a:spcBef>
                        <a:spcAft>
                          <a:spcPts val="750"/>
                        </a:spcAft>
                      </a:pPr>
                      <a:r>
                        <a:rPr lang="en-US" sz="2400" u="sng" dirty="0" err="1">
                          <a:effectLst/>
                        </a:rPr>
                        <a:t>pstdev</a:t>
                      </a:r>
                      <a:r>
                        <a:rPr lang="en-US" sz="2400" u="sng"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c>
                  <a:txBody>
                    <a:bodyPr/>
                    <a:lstStyle/>
                    <a:p>
                      <a:pPr marL="0" marR="0">
                        <a:lnSpc>
                          <a:spcPct val="107000"/>
                        </a:lnSpc>
                        <a:spcBef>
                          <a:spcPts val="750"/>
                        </a:spcBef>
                        <a:spcAft>
                          <a:spcPts val="750"/>
                        </a:spcAft>
                      </a:pPr>
                      <a:r>
                        <a:rPr lang="en-US" sz="2400">
                          <a:effectLst/>
                        </a:rPr>
                        <a:t>Population standard deviation of data.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r>
              <a:tr h="0">
                <a:tc>
                  <a:txBody>
                    <a:bodyPr/>
                    <a:lstStyle/>
                    <a:p>
                      <a:pPr marL="0" marR="0" algn="ctr">
                        <a:lnSpc>
                          <a:spcPct val="107000"/>
                        </a:lnSpc>
                        <a:spcBef>
                          <a:spcPts val="750"/>
                        </a:spcBef>
                        <a:spcAft>
                          <a:spcPts val="750"/>
                        </a:spcAft>
                      </a:pPr>
                      <a:r>
                        <a:rPr lang="en-US" sz="2400" u="sng" dirty="0" err="1">
                          <a:effectLst/>
                        </a:rPr>
                        <a:t>pvariance</a:t>
                      </a:r>
                      <a:r>
                        <a:rPr lang="en-US" sz="2400" u="sng"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c>
                  <a:txBody>
                    <a:bodyPr/>
                    <a:lstStyle/>
                    <a:p>
                      <a:pPr marL="0" marR="0">
                        <a:lnSpc>
                          <a:spcPct val="107000"/>
                        </a:lnSpc>
                        <a:spcBef>
                          <a:spcPts val="750"/>
                        </a:spcBef>
                        <a:spcAft>
                          <a:spcPts val="750"/>
                        </a:spcAft>
                      </a:pPr>
                      <a:r>
                        <a:rPr lang="en-US" sz="2400">
                          <a:effectLst/>
                        </a:rPr>
                        <a:t>Population variance of data.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r>
              <a:tr h="0">
                <a:tc>
                  <a:txBody>
                    <a:bodyPr/>
                    <a:lstStyle/>
                    <a:p>
                      <a:pPr marL="0" marR="0" algn="ctr">
                        <a:lnSpc>
                          <a:spcPct val="107000"/>
                        </a:lnSpc>
                        <a:spcBef>
                          <a:spcPts val="750"/>
                        </a:spcBef>
                        <a:spcAft>
                          <a:spcPts val="750"/>
                        </a:spcAft>
                      </a:pPr>
                      <a:r>
                        <a:rPr lang="en-US" sz="2400" u="sng" dirty="0" err="1">
                          <a:effectLst/>
                        </a:rPr>
                        <a:t>stdev</a:t>
                      </a:r>
                      <a:r>
                        <a:rPr lang="en-US" sz="2400" u="sng" dirty="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c>
                  <a:txBody>
                    <a:bodyPr/>
                    <a:lstStyle/>
                    <a:p>
                      <a:pPr marL="0" marR="0">
                        <a:lnSpc>
                          <a:spcPct val="107000"/>
                        </a:lnSpc>
                        <a:spcBef>
                          <a:spcPts val="750"/>
                        </a:spcBef>
                        <a:spcAft>
                          <a:spcPts val="750"/>
                        </a:spcAft>
                      </a:pPr>
                      <a:r>
                        <a:rPr lang="en-US" sz="2400">
                          <a:effectLst/>
                        </a:rPr>
                        <a:t>Sample standard deviation of data.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r>
              <a:tr h="0">
                <a:tc>
                  <a:txBody>
                    <a:bodyPr/>
                    <a:lstStyle/>
                    <a:p>
                      <a:pPr marL="0" marR="0" algn="ctr">
                        <a:lnSpc>
                          <a:spcPct val="107000"/>
                        </a:lnSpc>
                        <a:spcBef>
                          <a:spcPts val="750"/>
                        </a:spcBef>
                        <a:spcAft>
                          <a:spcPts val="750"/>
                        </a:spcAft>
                      </a:pPr>
                      <a:r>
                        <a:rPr lang="en-US" sz="2400" u="sng" dirty="0">
                          <a:effectLst/>
                        </a:rPr>
                        <a:t>variance()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c>
                  <a:txBody>
                    <a:bodyPr/>
                    <a:lstStyle/>
                    <a:p>
                      <a:pPr marL="0" marR="0">
                        <a:lnSpc>
                          <a:spcPct val="107000"/>
                        </a:lnSpc>
                        <a:spcBef>
                          <a:spcPts val="750"/>
                        </a:spcBef>
                        <a:spcAft>
                          <a:spcPts val="750"/>
                        </a:spcAft>
                      </a:pPr>
                      <a:r>
                        <a:rPr lang="en-US" sz="2400" dirty="0">
                          <a:effectLst/>
                        </a:rPr>
                        <a:t>Sample variance of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anchor="ctr"/>
                </a:tc>
              </a:tr>
            </a:tbl>
          </a:graphicData>
        </a:graphic>
      </p:graphicFrame>
    </p:spTree>
    <p:extLst>
      <p:ext uri="{BB962C8B-B14F-4D97-AF65-F5344CB8AC3E}">
        <p14:creationId xmlns:p14="http://schemas.microsoft.com/office/powerpoint/2010/main" val="41812317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a:t>statistics.pstdev</a:t>
            </a:r>
            <a:r>
              <a:rPr lang="en-US" dirty="0"/>
              <a:t>(data, mu=None)</a:t>
            </a:r>
          </a:p>
          <a:p>
            <a:pPr lvl="1"/>
            <a:r>
              <a:rPr lang="en-US" dirty="0"/>
              <a:t>Return the population standard deviation (the square root of the population variance</a:t>
            </a:r>
            <a:r>
              <a:rPr lang="en-US" dirty="0" smtClean="0"/>
              <a:t>).</a:t>
            </a:r>
          </a:p>
          <a:p>
            <a:pPr lvl="1"/>
            <a:r>
              <a:rPr lang="en-US" dirty="0"/>
              <a:t>If the optional second argument </a:t>
            </a:r>
            <a:r>
              <a:rPr lang="en-US" i="1" dirty="0"/>
              <a:t>mu</a:t>
            </a:r>
            <a:r>
              <a:rPr lang="en-US" dirty="0"/>
              <a:t> is given, it should be the mean of </a:t>
            </a:r>
            <a:r>
              <a:rPr lang="en-US" i="1" dirty="0"/>
              <a:t>data</a:t>
            </a:r>
            <a:r>
              <a:rPr lang="en-US" dirty="0"/>
              <a:t>.</a:t>
            </a:r>
            <a:endParaRPr lang="en-US" dirty="0" smtClean="0"/>
          </a:p>
          <a:p>
            <a:endParaRPr lang="en-IN" dirty="0"/>
          </a:p>
          <a:p>
            <a:pPr marL="0" indent="0">
              <a:buNone/>
            </a:pPr>
            <a:r>
              <a:rPr lang="en-US" sz="3200" b="1" dirty="0">
                <a:solidFill>
                  <a:srgbClr val="0000FF"/>
                </a:solidFill>
                <a:highlight>
                  <a:srgbClr val="FFFFFF"/>
                </a:highlight>
              </a:rPr>
              <a:t>from</a:t>
            </a:r>
            <a:r>
              <a:rPr lang="en-US" sz="3200" dirty="0">
                <a:solidFill>
                  <a:srgbClr val="000000"/>
                </a:solidFill>
                <a:highlight>
                  <a:srgbClr val="FFFFFF"/>
                </a:highlight>
              </a:rPr>
              <a:t> statistics </a:t>
            </a:r>
            <a:r>
              <a:rPr lang="en-US" sz="3200" b="1" dirty="0">
                <a:solidFill>
                  <a:srgbClr val="0000FF"/>
                </a:solidFill>
                <a:highlight>
                  <a:srgbClr val="FFFFFF"/>
                </a:highlight>
              </a:rPr>
              <a:t>import</a:t>
            </a:r>
            <a:r>
              <a:rPr lang="en-US" sz="3200" dirty="0">
                <a:solidFill>
                  <a:srgbClr val="000000"/>
                </a:solidFill>
                <a:highlight>
                  <a:srgbClr val="FFFFFF"/>
                </a:highlight>
              </a:rPr>
              <a:t> </a:t>
            </a:r>
            <a:r>
              <a:rPr lang="en-US" sz="3200" dirty="0" err="1">
                <a:solidFill>
                  <a:srgbClr val="000000"/>
                </a:solidFill>
                <a:highlight>
                  <a:srgbClr val="FFFFFF"/>
                </a:highlight>
              </a:rPr>
              <a:t>pstdev</a:t>
            </a:r>
            <a:endParaRPr lang="en-US" sz="3200" dirty="0">
              <a:solidFill>
                <a:srgbClr val="000000"/>
              </a:solidFill>
              <a:highlight>
                <a:srgbClr val="FFFFFF"/>
              </a:highlight>
            </a:endParaRPr>
          </a:p>
          <a:p>
            <a:pPr marL="0" indent="0">
              <a:buNone/>
            </a:pPr>
            <a:r>
              <a:rPr lang="nn-NO" sz="3200" b="1" dirty="0">
                <a:solidFill>
                  <a:srgbClr val="0000FF"/>
                </a:solidFill>
                <a:highlight>
                  <a:srgbClr val="FFFFFF"/>
                </a:highlight>
              </a:rPr>
              <a:t>print</a:t>
            </a:r>
            <a:r>
              <a:rPr lang="nn-NO" sz="3200" b="1" dirty="0">
                <a:solidFill>
                  <a:srgbClr val="000080"/>
                </a:solidFill>
                <a:highlight>
                  <a:srgbClr val="FFFFFF"/>
                </a:highlight>
              </a:rPr>
              <a:t>(</a:t>
            </a:r>
            <a:r>
              <a:rPr lang="nn-NO" sz="3200" dirty="0">
                <a:solidFill>
                  <a:srgbClr val="000000"/>
                </a:solidFill>
                <a:highlight>
                  <a:srgbClr val="FFFFFF"/>
                </a:highlight>
              </a:rPr>
              <a:t>pstdev</a:t>
            </a:r>
            <a:r>
              <a:rPr lang="nn-NO" sz="3200" b="1" dirty="0" smtClean="0">
                <a:solidFill>
                  <a:srgbClr val="000080"/>
                </a:solidFill>
                <a:highlight>
                  <a:srgbClr val="FFFFFF"/>
                </a:highlight>
              </a:rPr>
              <a:t>([</a:t>
            </a:r>
            <a:r>
              <a:rPr lang="nn-NO" sz="3200" dirty="0" smtClean="0">
                <a:solidFill>
                  <a:srgbClr val="FF0000"/>
                </a:solidFill>
                <a:highlight>
                  <a:srgbClr val="FFFFFF"/>
                </a:highlight>
              </a:rPr>
              <a:t>1.5</a:t>
            </a:r>
            <a:r>
              <a:rPr lang="nn-NO" sz="3200" b="1" dirty="0">
                <a:solidFill>
                  <a:srgbClr val="000080"/>
                </a:solidFill>
                <a:highlight>
                  <a:srgbClr val="FFFFFF"/>
                </a:highlight>
              </a:rPr>
              <a:t>,</a:t>
            </a:r>
            <a:r>
              <a:rPr lang="nn-NO" sz="3200" dirty="0">
                <a:solidFill>
                  <a:srgbClr val="000000"/>
                </a:solidFill>
                <a:highlight>
                  <a:srgbClr val="FFFFFF"/>
                </a:highlight>
              </a:rPr>
              <a:t> </a:t>
            </a:r>
            <a:r>
              <a:rPr lang="nn-NO" sz="3200" dirty="0">
                <a:solidFill>
                  <a:srgbClr val="FF0000"/>
                </a:solidFill>
                <a:highlight>
                  <a:srgbClr val="FFFFFF"/>
                </a:highlight>
              </a:rPr>
              <a:t>2.5</a:t>
            </a:r>
            <a:r>
              <a:rPr lang="nn-NO" sz="3200" b="1" dirty="0">
                <a:solidFill>
                  <a:srgbClr val="000080"/>
                </a:solidFill>
                <a:highlight>
                  <a:srgbClr val="FFFFFF"/>
                </a:highlight>
              </a:rPr>
              <a:t>,</a:t>
            </a:r>
            <a:r>
              <a:rPr lang="nn-NO" sz="3200" dirty="0">
                <a:solidFill>
                  <a:srgbClr val="000000"/>
                </a:solidFill>
                <a:highlight>
                  <a:srgbClr val="FFFFFF"/>
                </a:highlight>
              </a:rPr>
              <a:t> </a:t>
            </a:r>
            <a:r>
              <a:rPr lang="nn-NO" sz="3200" dirty="0">
                <a:solidFill>
                  <a:srgbClr val="FF0000"/>
                </a:solidFill>
                <a:highlight>
                  <a:srgbClr val="FFFFFF"/>
                </a:highlight>
              </a:rPr>
              <a:t>2.5</a:t>
            </a:r>
            <a:r>
              <a:rPr lang="nn-NO" sz="3200" b="1" dirty="0">
                <a:solidFill>
                  <a:srgbClr val="000080"/>
                </a:solidFill>
                <a:highlight>
                  <a:srgbClr val="FFFFFF"/>
                </a:highlight>
              </a:rPr>
              <a:t>,</a:t>
            </a:r>
            <a:r>
              <a:rPr lang="nn-NO" sz="3200" dirty="0">
                <a:solidFill>
                  <a:srgbClr val="000000"/>
                </a:solidFill>
                <a:highlight>
                  <a:srgbClr val="FFFFFF"/>
                </a:highlight>
              </a:rPr>
              <a:t> </a:t>
            </a:r>
            <a:r>
              <a:rPr lang="nn-NO" sz="3200" dirty="0">
                <a:solidFill>
                  <a:srgbClr val="FF0000"/>
                </a:solidFill>
                <a:highlight>
                  <a:srgbClr val="FFFFFF"/>
                </a:highlight>
              </a:rPr>
              <a:t>2.75</a:t>
            </a:r>
            <a:r>
              <a:rPr lang="nn-NO" sz="3200" b="1" dirty="0">
                <a:solidFill>
                  <a:srgbClr val="000080"/>
                </a:solidFill>
                <a:highlight>
                  <a:srgbClr val="FFFFFF"/>
                </a:highlight>
              </a:rPr>
              <a:t>,</a:t>
            </a:r>
            <a:r>
              <a:rPr lang="nn-NO" sz="3200" dirty="0">
                <a:solidFill>
                  <a:srgbClr val="000000"/>
                </a:solidFill>
                <a:highlight>
                  <a:srgbClr val="FFFFFF"/>
                </a:highlight>
              </a:rPr>
              <a:t> </a:t>
            </a:r>
            <a:r>
              <a:rPr lang="nn-NO" sz="3200" dirty="0">
                <a:solidFill>
                  <a:srgbClr val="FF0000"/>
                </a:solidFill>
                <a:highlight>
                  <a:srgbClr val="FFFFFF"/>
                </a:highlight>
              </a:rPr>
              <a:t>3.25</a:t>
            </a:r>
            <a:r>
              <a:rPr lang="nn-NO" sz="3200" b="1" dirty="0">
                <a:solidFill>
                  <a:srgbClr val="000080"/>
                </a:solidFill>
                <a:highlight>
                  <a:srgbClr val="FFFFFF"/>
                </a:highlight>
              </a:rPr>
              <a:t>,</a:t>
            </a:r>
            <a:r>
              <a:rPr lang="nn-NO" sz="3200" dirty="0">
                <a:solidFill>
                  <a:srgbClr val="000000"/>
                </a:solidFill>
                <a:highlight>
                  <a:srgbClr val="FFFFFF"/>
                </a:highlight>
              </a:rPr>
              <a:t> </a:t>
            </a:r>
            <a:r>
              <a:rPr lang="nn-NO" sz="3200" dirty="0">
                <a:solidFill>
                  <a:srgbClr val="FF0000"/>
                </a:solidFill>
                <a:highlight>
                  <a:srgbClr val="FFFFFF"/>
                </a:highlight>
              </a:rPr>
              <a:t>4.75</a:t>
            </a:r>
            <a:r>
              <a:rPr lang="nn-NO" sz="3200" b="1" dirty="0" smtClean="0">
                <a:solidFill>
                  <a:srgbClr val="000080"/>
                </a:solidFill>
                <a:highlight>
                  <a:srgbClr val="FFFFFF"/>
                </a:highlight>
              </a:rPr>
              <a:t>]))</a:t>
            </a:r>
          </a:p>
          <a:p>
            <a:pPr marL="0" indent="0">
              <a:buNone/>
            </a:pPr>
            <a:r>
              <a:rPr lang="en-US" dirty="0"/>
              <a:t>0.986893273527251</a:t>
            </a:r>
          </a:p>
        </p:txBody>
      </p:sp>
    </p:spTree>
    <p:extLst>
      <p:ext uri="{BB962C8B-B14F-4D97-AF65-F5344CB8AC3E}">
        <p14:creationId xmlns:p14="http://schemas.microsoft.com/office/powerpoint/2010/main" val="35226487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a:t>statistics.pvariance</a:t>
            </a:r>
            <a:r>
              <a:rPr lang="en-US" dirty="0"/>
              <a:t>(data, mu=None)</a:t>
            </a:r>
          </a:p>
          <a:p>
            <a:pPr lvl="1"/>
            <a:r>
              <a:rPr lang="en-US" dirty="0"/>
              <a:t>Return the population variance of data, a non-empty </a:t>
            </a:r>
            <a:r>
              <a:rPr lang="en-US" dirty="0" err="1"/>
              <a:t>iterable</a:t>
            </a:r>
            <a:r>
              <a:rPr lang="en-US" dirty="0"/>
              <a:t> of real-valued numbers</a:t>
            </a:r>
            <a:r>
              <a:rPr lang="en-US" dirty="0" smtClean="0"/>
              <a:t>.</a:t>
            </a:r>
          </a:p>
          <a:p>
            <a:pPr lvl="1"/>
            <a:r>
              <a:rPr lang="en-US" dirty="0"/>
              <a:t>If the optional second argument </a:t>
            </a:r>
            <a:r>
              <a:rPr lang="en-US" i="1" dirty="0"/>
              <a:t>mu</a:t>
            </a:r>
            <a:r>
              <a:rPr lang="en-US" dirty="0"/>
              <a:t> is given, it should be the mean of </a:t>
            </a:r>
            <a:r>
              <a:rPr lang="en-US" i="1" dirty="0"/>
              <a:t>data</a:t>
            </a:r>
            <a:r>
              <a:rPr lang="en-US" dirty="0"/>
              <a:t>.</a:t>
            </a:r>
            <a:endParaRPr lang="en-US" dirty="0" smtClean="0"/>
          </a:p>
          <a:p>
            <a:pPr marL="0" indent="0">
              <a:buNone/>
            </a:pPr>
            <a:r>
              <a:rPr lang="en-US" sz="3200" b="1" dirty="0">
                <a:solidFill>
                  <a:srgbClr val="0000FF"/>
                </a:solidFill>
                <a:highlight>
                  <a:srgbClr val="FFFFFF"/>
                </a:highlight>
              </a:rPr>
              <a:t>from</a:t>
            </a:r>
            <a:r>
              <a:rPr lang="en-US" sz="3200" dirty="0">
                <a:solidFill>
                  <a:srgbClr val="000000"/>
                </a:solidFill>
                <a:highlight>
                  <a:srgbClr val="FFFFFF"/>
                </a:highlight>
              </a:rPr>
              <a:t> statistics </a:t>
            </a:r>
            <a:r>
              <a:rPr lang="en-US" sz="3200" b="1" dirty="0">
                <a:solidFill>
                  <a:srgbClr val="0000FF"/>
                </a:solidFill>
                <a:highlight>
                  <a:srgbClr val="FFFFFF"/>
                </a:highlight>
              </a:rPr>
              <a:t>import</a:t>
            </a:r>
            <a:r>
              <a:rPr lang="en-US" sz="3200" dirty="0">
                <a:solidFill>
                  <a:srgbClr val="000000"/>
                </a:solidFill>
                <a:highlight>
                  <a:srgbClr val="FFFFFF"/>
                </a:highlight>
              </a:rPr>
              <a:t> </a:t>
            </a:r>
            <a:r>
              <a:rPr lang="en-US" sz="3200" dirty="0" err="1">
                <a:solidFill>
                  <a:srgbClr val="000000"/>
                </a:solidFill>
                <a:highlight>
                  <a:srgbClr val="FFFFFF"/>
                </a:highlight>
              </a:rPr>
              <a:t>pvariance</a:t>
            </a:r>
            <a:endParaRPr lang="en-US" sz="3200" dirty="0">
              <a:solidFill>
                <a:srgbClr val="000000"/>
              </a:solidFill>
              <a:highlight>
                <a:srgbClr val="FFFFFF"/>
              </a:highlight>
            </a:endParaRPr>
          </a:p>
          <a:p>
            <a:pPr marL="0" indent="0">
              <a:buNone/>
            </a:pPr>
            <a:r>
              <a:rPr lang="fr-FR" sz="3200" b="1" dirty="0" err="1">
                <a:solidFill>
                  <a:srgbClr val="0000FF"/>
                </a:solidFill>
                <a:highlight>
                  <a:srgbClr val="FFFFFF"/>
                </a:highlight>
              </a:rPr>
              <a:t>print</a:t>
            </a:r>
            <a:r>
              <a:rPr lang="fr-FR" sz="3200" b="1" dirty="0">
                <a:solidFill>
                  <a:srgbClr val="000080"/>
                </a:solidFill>
                <a:highlight>
                  <a:srgbClr val="FFFFFF"/>
                </a:highlight>
              </a:rPr>
              <a:t>(</a:t>
            </a:r>
            <a:r>
              <a:rPr lang="fr-FR" sz="3200" dirty="0" err="1">
                <a:solidFill>
                  <a:srgbClr val="000000"/>
                </a:solidFill>
                <a:highlight>
                  <a:srgbClr val="FFFFFF"/>
                </a:highlight>
              </a:rPr>
              <a:t>pvariance</a:t>
            </a:r>
            <a:r>
              <a:rPr lang="fr-FR" sz="3200" b="1" dirty="0">
                <a:solidFill>
                  <a:srgbClr val="000080"/>
                </a:solidFill>
                <a:highlight>
                  <a:srgbClr val="FFFFFF"/>
                </a:highlight>
              </a:rPr>
              <a:t>([</a:t>
            </a:r>
            <a:r>
              <a:rPr lang="fr-FR" sz="3200" dirty="0">
                <a:solidFill>
                  <a:srgbClr val="FF0000"/>
                </a:solidFill>
                <a:highlight>
                  <a:srgbClr val="FFFFFF"/>
                </a:highlight>
              </a:rPr>
              <a:t>1.5</a:t>
            </a:r>
            <a:r>
              <a:rPr lang="fr-FR" sz="3200" b="1" dirty="0">
                <a:solidFill>
                  <a:srgbClr val="000080"/>
                </a:solidFill>
                <a:highlight>
                  <a:srgbClr val="FFFFFF"/>
                </a:highlight>
              </a:rPr>
              <a:t>,</a:t>
            </a:r>
            <a:r>
              <a:rPr lang="fr-FR" sz="3200" dirty="0">
                <a:solidFill>
                  <a:srgbClr val="000000"/>
                </a:solidFill>
                <a:highlight>
                  <a:srgbClr val="FFFFFF"/>
                </a:highlight>
              </a:rPr>
              <a:t> </a:t>
            </a:r>
            <a:r>
              <a:rPr lang="fr-FR" sz="3200" dirty="0">
                <a:solidFill>
                  <a:srgbClr val="FF0000"/>
                </a:solidFill>
                <a:highlight>
                  <a:srgbClr val="FFFFFF"/>
                </a:highlight>
              </a:rPr>
              <a:t>2.5</a:t>
            </a:r>
            <a:r>
              <a:rPr lang="fr-FR" sz="3200" b="1" dirty="0">
                <a:solidFill>
                  <a:srgbClr val="000080"/>
                </a:solidFill>
                <a:highlight>
                  <a:srgbClr val="FFFFFF"/>
                </a:highlight>
              </a:rPr>
              <a:t>,</a:t>
            </a:r>
            <a:r>
              <a:rPr lang="fr-FR" sz="3200" dirty="0">
                <a:solidFill>
                  <a:srgbClr val="000000"/>
                </a:solidFill>
                <a:highlight>
                  <a:srgbClr val="FFFFFF"/>
                </a:highlight>
              </a:rPr>
              <a:t> </a:t>
            </a:r>
            <a:r>
              <a:rPr lang="fr-FR" sz="3200" dirty="0">
                <a:solidFill>
                  <a:srgbClr val="FF0000"/>
                </a:solidFill>
                <a:highlight>
                  <a:srgbClr val="FFFFFF"/>
                </a:highlight>
              </a:rPr>
              <a:t>2.5</a:t>
            </a:r>
            <a:r>
              <a:rPr lang="fr-FR" sz="3200" b="1" dirty="0">
                <a:solidFill>
                  <a:srgbClr val="000080"/>
                </a:solidFill>
                <a:highlight>
                  <a:srgbClr val="FFFFFF"/>
                </a:highlight>
              </a:rPr>
              <a:t>,</a:t>
            </a:r>
            <a:r>
              <a:rPr lang="fr-FR" sz="3200" dirty="0">
                <a:solidFill>
                  <a:srgbClr val="000000"/>
                </a:solidFill>
                <a:highlight>
                  <a:srgbClr val="FFFFFF"/>
                </a:highlight>
              </a:rPr>
              <a:t> </a:t>
            </a:r>
            <a:r>
              <a:rPr lang="fr-FR" sz="3200" dirty="0">
                <a:solidFill>
                  <a:srgbClr val="FF0000"/>
                </a:solidFill>
                <a:highlight>
                  <a:srgbClr val="FFFFFF"/>
                </a:highlight>
              </a:rPr>
              <a:t>2.75</a:t>
            </a:r>
            <a:r>
              <a:rPr lang="fr-FR" sz="3200" b="1" dirty="0">
                <a:solidFill>
                  <a:srgbClr val="000080"/>
                </a:solidFill>
                <a:highlight>
                  <a:srgbClr val="FFFFFF"/>
                </a:highlight>
              </a:rPr>
              <a:t>,</a:t>
            </a:r>
            <a:r>
              <a:rPr lang="fr-FR" sz="3200" dirty="0">
                <a:solidFill>
                  <a:srgbClr val="000000"/>
                </a:solidFill>
                <a:highlight>
                  <a:srgbClr val="FFFFFF"/>
                </a:highlight>
              </a:rPr>
              <a:t> </a:t>
            </a:r>
            <a:r>
              <a:rPr lang="fr-FR" sz="3200" dirty="0">
                <a:solidFill>
                  <a:srgbClr val="FF0000"/>
                </a:solidFill>
                <a:highlight>
                  <a:srgbClr val="FFFFFF"/>
                </a:highlight>
              </a:rPr>
              <a:t>3.25</a:t>
            </a:r>
            <a:r>
              <a:rPr lang="fr-FR" sz="3200" b="1" dirty="0">
                <a:solidFill>
                  <a:srgbClr val="000080"/>
                </a:solidFill>
                <a:highlight>
                  <a:srgbClr val="FFFFFF"/>
                </a:highlight>
              </a:rPr>
              <a:t>,</a:t>
            </a:r>
            <a:r>
              <a:rPr lang="fr-FR" sz="3200" dirty="0">
                <a:solidFill>
                  <a:srgbClr val="000000"/>
                </a:solidFill>
                <a:highlight>
                  <a:srgbClr val="FFFFFF"/>
                </a:highlight>
              </a:rPr>
              <a:t> </a:t>
            </a:r>
            <a:r>
              <a:rPr lang="fr-FR" sz="3200" dirty="0">
                <a:solidFill>
                  <a:srgbClr val="FF0000"/>
                </a:solidFill>
                <a:highlight>
                  <a:srgbClr val="FFFFFF"/>
                </a:highlight>
              </a:rPr>
              <a:t>4.75</a:t>
            </a:r>
            <a:r>
              <a:rPr lang="fr-FR" sz="3200" b="1" dirty="0" smtClean="0">
                <a:solidFill>
                  <a:srgbClr val="000080"/>
                </a:solidFill>
                <a:highlight>
                  <a:srgbClr val="FFFFFF"/>
                </a:highlight>
              </a:rPr>
              <a:t>]))</a:t>
            </a:r>
          </a:p>
          <a:p>
            <a:pPr marL="0" indent="0">
              <a:buNone/>
            </a:pPr>
            <a:r>
              <a:rPr lang="en-US" dirty="0"/>
              <a:t>0.9739583333333334</a:t>
            </a:r>
          </a:p>
        </p:txBody>
      </p:sp>
    </p:spTree>
    <p:extLst>
      <p:ext uri="{BB962C8B-B14F-4D97-AF65-F5344CB8AC3E}">
        <p14:creationId xmlns:p14="http://schemas.microsoft.com/office/powerpoint/2010/main" val="11906792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76254" y="153236"/>
            <a:ext cx="11591333" cy="6478675"/>
          </a:xfrm>
        </p:spPr>
        <p:txBody>
          <a:bodyPr/>
          <a:lstStyle/>
          <a:p>
            <a:r>
              <a:rPr lang="en-US" dirty="0"/>
              <a:t>Decimals and Fractions are supported</a:t>
            </a:r>
            <a:r>
              <a:rPr lang="en-US" dirty="0" smtClean="0"/>
              <a:t>:</a:t>
            </a:r>
          </a:p>
          <a:p>
            <a:endParaRPr lang="en-US" dirty="0"/>
          </a:p>
          <a:p>
            <a:pPr marL="0" indent="0">
              <a:buNone/>
            </a:pPr>
            <a:r>
              <a:rPr lang="en-US" sz="3200" b="1" dirty="0">
                <a:solidFill>
                  <a:srgbClr val="0000FF"/>
                </a:solidFill>
                <a:highlight>
                  <a:srgbClr val="FFFFFF"/>
                </a:highlight>
              </a:rPr>
              <a:t>from</a:t>
            </a:r>
            <a:r>
              <a:rPr lang="en-US" sz="3200" dirty="0">
                <a:solidFill>
                  <a:srgbClr val="000000"/>
                </a:solidFill>
                <a:highlight>
                  <a:srgbClr val="FFFFFF"/>
                </a:highlight>
              </a:rPr>
              <a:t> statistics </a:t>
            </a:r>
            <a:r>
              <a:rPr lang="en-US" sz="3200" b="1" dirty="0">
                <a:solidFill>
                  <a:srgbClr val="0000FF"/>
                </a:solidFill>
                <a:highlight>
                  <a:srgbClr val="FFFFFF"/>
                </a:highlight>
              </a:rPr>
              <a:t>import</a:t>
            </a:r>
            <a:r>
              <a:rPr lang="en-US" sz="3200" dirty="0">
                <a:solidFill>
                  <a:srgbClr val="000000"/>
                </a:solidFill>
                <a:highlight>
                  <a:srgbClr val="FFFFFF"/>
                </a:highlight>
              </a:rPr>
              <a:t> </a:t>
            </a:r>
            <a:r>
              <a:rPr lang="en-US" sz="3200" dirty="0" err="1">
                <a:solidFill>
                  <a:srgbClr val="000000"/>
                </a:solidFill>
                <a:highlight>
                  <a:srgbClr val="FFFFFF"/>
                </a:highlight>
              </a:rPr>
              <a:t>pvariance</a:t>
            </a:r>
            <a:endParaRPr lang="en-US" sz="3200" dirty="0">
              <a:solidFill>
                <a:srgbClr val="000000"/>
              </a:solidFill>
              <a:highlight>
                <a:srgbClr val="FFFFFF"/>
              </a:highlight>
            </a:endParaRPr>
          </a:p>
          <a:p>
            <a:pPr marL="0" indent="0">
              <a:buNone/>
            </a:pPr>
            <a:r>
              <a:rPr lang="pt-BR" sz="3200" b="1" dirty="0">
                <a:solidFill>
                  <a:srgbClr val="0000FF"/>
                </a:solidFill>
                <a:highlight>
                  <a:srgbClr val="FFFFFF"/>
                </a:highlight>
              </a:rPr>
              <a:t>from</a:t>
            </a:r>
            <a:r>
              <a:rPr lang="pt-BR" sz="3200" dirty="0">
                <a:solidFill>
                  <a:srgbClr val="000000"/>
                </a:solidFill>
                <a:highlight>
                  <a:srgbClr val="FFFFFF"/>
                </a:highlight>
              </a:rPr>
              <a:t> decimal </a:t>
            </a:r>
            <a:r>
              <a:rPr lang="pt-BR" sz="3200" b="1" dirty="0">
                <a:solidFill>
                  <a:srgbClr val="0000FF"/>
                </a:solidFill>
                <a:highlight>
                  <a:srgbClr val="FFFFFF"/>
                </a:highlight>
              </a:rPr>
              <a:t>import</a:t>
            </a:r>
            <a:r>
              <a:rPr lang="pt-BR" sz="3200" dirty="0">
                <a:solidFill>
                  <a:srgbClr val="000000"/>
                </a:solidFill>
                <a:highlight>
                  <a:srgbClr val="FFFFFF"/>
                </a:highlight>
              </a:rPr>
              <a:t> Decimal </a:t>
            </a:r>
            <a:r>
              <a:rPr lang="pt-BR" sz="3200" b="1" dirty="0">
                <a:solidFill>
                  <a:srgbClr val="0000FF"/>
                </a:solidFill>
                <a:highlight>
                  <a:srgbClr val="FFFFFF"/>
                </a:highlight>
              </a:rPr>
              <a:t>as</a:t>
            </a:r>
            <a:r>
              <a:rPr lang="pt-BR" sz="3200" dirty="0">
                <a:solidFill>
                  <a:srgbClr val="000000"/>
                </a:solidFill>
                <a:highlight>
                  <a:srgbClr val="FFFFFF"/>
                </a:highlight>
              </a:rPr>
              <a:t> D</a:t>
            </a:r>
          </a:p>
          <a:p>
            <a:pPr marL="0" indent="0">
              <a:buNone/>
            </a:pPr>
            <a:r>
              <a:rPr lang="en-US" sz="3200" b="1" dirty="0">
                <a:solidFill>
                  <a:srgbClr val="0000FF"/>
                </a:solidFill>
                <a:highlight>
                  <a:srgbClr val="FFFFFF"/>
                </a:highlight>
              </a:rPr>
              <a:t>from</a:t>
            </a:r>
            <a:r>
              <a:rPr lang="en-US" sz="3200" dirty="0">
                <a:solidFill>
                  <a:srgbClr val="000000"/>
                </a:solidFill>
                <a:highlight>
                  <a:srgbClr val="FFFFFF"/>
                </a:highlight>
              </a:rPr>
              <a:t> fractions </a:t>
            </a:r>
            <a:r>
              <a:rPr lang="en-US" sz="3200" b="1" dirty="0">
                <a:solidFill>
                  <a:srgbClr val="0000FF"/>
                </a:solidFill>
                <a:highlight>
                  <a:srgbClr val="FFFFFF"/>
                </a:highlight>
              </a:rPr>
              <a:t>import</a:t>
            </a:r>
            <a:r>
              <a:rPr lang="en-US" sz="3200" dirty="0">
                <a:solidFill>
                  <a:srgbClr val="000000"/>
                </a:solidFill>
                <a:highlight>
                  <a:srgbClr val="FFFFFF"/>
                </a:highlight>
              </a:rPr>
              <a:t> Fraction </a:t>
            </a:r>
            <a:r>
              <a:rPr lang="en-US" sz="3200" b="1" dirty="0">
                <a:solidFill>
                  <a:srgbClr val="0000FF"/>
                </a:solidFill>
                <a:highlight>
                  <a:srgbClr val="FFFFFF"/>
                </a:highlight>
              </a:rPr>
              <a:t>as</a:t>
            </a:r>
            <a:r>
              <a:rPr lang="en-US" sz="3200" dirty="0">
                <a:solidFill>
                  <a:srgbClr val="000000"/>
                </a:solidFill>
                <a:highlight>
                  <a:srgbClr val="FFFFFF"/>
                </a:highlight>
              </a:rPr>
              <a:t> F</a:t>
            </a:r>
          </a:p>
          <a:p>
            <a:pPr marL="0" indent="0">
              <a:buNone/>
            </a:pPr>
            <a:r>
              <a:rPr lang="fr-FR" sz="3200" b="1" dirty="0" err="1">
                <a:solidFill>
                  <a:srgbClr val="0000FF"/>
                </a:solidFill>
                <a:highlight>
                  <a:srgbClr val="FFFFFF"/>
                </a:highlight>
              </a:rPr>
              <a:t>print</a:t>
            </a:r>
            <a:r>
              <a:rPr lang="fr-FR" sz="3200" b="1" dirty="0">
                <a:solidFill>
                  <a:srgbClr val="000080"/>
                </a:solidFill>
                <a:highlight>
                  <a:srgbClr val="FFFFFF"/>
                </a:highlight>
              </a:rPr>
              <a:t>(</a:t>
            </a:r>
            <a:r>
              <a:rPr lang="fr-FR" sz="3200" dirty="0">
                <a:solidFill>
                  <a:srgbClr val="000000"/>
                </a:solidFill>
                <a:highlight>
                  <a:srgbClr val="FFFFFF"/>
                </a:highlight>
              </a:rPr>
              <a:t> </a:t>
            </a:r>
            <a:r>
              <a:rPr lang="fr-FR" sz="3200" dirty="0" err="1">
                <a:solidFill>
                  <a:srgbClr val="000000"/>
                </a:solidFill>
                <a:highlight>
                  <a:srgbClr val="FFFFFF"/>
                </a:highlight>
              </a:rPr>
              <a:t>pvariance</a:t>
            </a:r>
            <a:r>
              <a:rPr lang="fr-FR" sz="3200" b="1" dirty="0">
                <a:solidFill>
                  <a:srgbClr val="000080"/>
                </a:solidFill>
                <a:highlight>
                  <a:srgbClr val="FFFFFF"/>
                </a:highlight>
              </a:rPr>
              <a:t>([</a:t>
            </a:r>
            <a:r>
              <a:rPr lang="fr-FR" sz="3200" dirty="0">
                <a:solidFill>
                  <a:srgbClr val="000000"/>
                </a:solidFill>
                <a:highlight>
                  <a:srgbClr val="FFFFFF"/>
                </a:highlight>
              </a:rPr>
              <a:t>D</a:t>
            </a:r>
            <a:r>
              <a:rPr lang="fr-FR" sz="3200" b="1" dirty="0">
                <a:solidFill>
                  <a:srgbClr val="000080"/>
                </a:solidFill>
                <a:highlight>
                  <a:srgbClr val="FFFFFF"/>
                </a:highlight>
              </a:rPr>
              <a:t>(</a:t>
            </a:r>
            <a:r>
              <a:rPr lang="fr-FR" sz="3200" dirty="0">
                <a:solidFill>
                  <a:srgbClr val="808080"/>
                </a:solidFill>
                <a:highlight>
                  <a:srgbClr val="FFFFFF"/>
                </a:highlight>
              </a:rPr>
              <a:t>"27.5"</a:t>
            </a:r>
            <a:r>
              <a:rPr lang="fr-FR" sz="3200" b="1" dirty="0">
                <a:solidFill>
                  <a:srgbClr val="000080"/>
                </a:solidFill>
                <a:highlight>
                  <a:srgbClr val="FFFFFF"/>
                </a:highlight>
              </a:rPr>
              <a:t>),</a:t>
            </a:r>
            <a:r>
              <a:rPr lang="fr-FR" sz="3200" dirty="0">
                <a:solidFill>
                  <a:srgbClr val="000000"/>
                </a:solidFill>
                <a:highlight>
                  <a:srgbClr val="FFFFFF"/>
                </a:highlight>
              </a:rPr>
              <a:t> D</a:t>
            </a:r>
            <a:r>
              <a:rPr lang="fr-FR" sz="3200" b="1" dirty="0">
                <a:solidFill>
                  <a:srgbClr val="000080"/>
                </a:solidFill>
                <a:highlight>
                  <a:srgbClr val="FFFFFF"/>
                </a:highlight>
              </a:rPr>
              <a:t>(</a:t>
            </a:r>
            <a:r>
              <a:rPr lang="fr-FR" sz="3200" dirty="0">
                <a:solidFill>
                  <a:srgbClr val="808080"/>
                </a:solidFill>
                <a:highlight>
                  <a:srgbClr val="FFFFFF"/>
                </a:highlight>
              </a:rPr>
              <a:t>"30.25"</a:t>
            </a:r>
            <a:r>
              <a:rPr lang="fr-FR" sz="3200" b="1" dirty="0">
                <a:solidFill>
                  <a:srgbClr val="000080"/>
                </a:solidFill>
                <a:highlight>
                  <a:srgbClr val="FFFFFF"/>
                </a:highlight>
              </a:rPr>
              <a:t>),</a:t>
            </a:r>
            <a:r>
              <a:rPr lang="fr-FR" sz="3200" dirty="0">
                <a:solidFill>
                  <a:srgbClr val="000000"/>
                </a:solidFill>
                <a:highlight>
                  <a:srgbClr val="FFFFFF"/>
                </a:highlight>
              </a:rPr>
              <a:t> D</a:t>
            </a:r>
            <a:r>
              <a:rPr lang="fr-FR" sz="3200" b="1" dirty="0">
                <a:solidFill>
                  <a:srgbClr val="000080"/>
                </a:solidFill>
                <a:highlight>
                  <a:srgbClr val="FFFFFF"/>
                </a:highlight>
              </a:rPr>
              <a:t>(</a:t>
            </a:r>
            <a:r>
              <a:rPr lang="fr-FR" sz="3200" dirty="0">
                <a:solidFill>
                  <a:srgbClr val="808080"/>
                </a:solidFill>
                <a:highlight>
                  <a:srgbClr val="FFFFFF"/>
                </a:highlight>
              </a:rPr>
              <a:t>"30.25"</a:t>
            </a:r>
            <a:r>
              <a:rPr lang="fr-FR" sz="3200" b="1" dirty="0">
                <a:solidFill>
                  <a:srgbClr val="000080"/>
                </a:solidFill>
                <a:highlight>
                  <a:srgbClr val="FFFFFF"/>
                </a:highlight>
              </a:rPr>
              <a:t>),</a:t>
            </a:r>
            <a:r>
              <a:rPr lang="fr-FR" sz="3200" dirty="0">
                <a:solidFill>
                  <a:srgbClr val="000000"/>
                </a:solidFill>
                <a:highlight>
                  <a:srgbClr val="FFFFFF"/>
                </a:highlight>
              </a:rPr>
              <a:t> D</a:t>
            </a:r>
            <a:r>
              <a:rPr lang="fr-FR" sz="3200" b="1" dirty="0">
                <a:solidFill>
                  <a:srgbClr val="000080"/>
                </a:solidFill>
                <a:highlight>
                  <a:srgbClr val="FFFFFF"/>
                </a:highlight>
              </a:rPr>
              <a:t>(</a:t>
            </a:r>
            <a:r>
              <a:rPr lang="fr-FR" sz="3200" dirty="0">
                <a:solidFill>
                  <a:srgbClr val="808080"/>
                </a:solidFill>
                <a:highlight>
                  <a:srgbClr val="FFFFFF"/>
                </a:highlight>
              </a:rPr>
              <a:t>"34.5"</a:t>
            </a:r>
            <a:r>
              <a:rPr lang="fr-FR" sz="3200" b="1" dirty="0">
                <a:solidFill>
                  <a:srgbClr val="000080"/>
                </a:solidFill>
                <a:highlight>
                  <a:srgbClr val="FFFFFF"/>
                </a:highlight>
              </a:rPr>
              <a:t>),</a:t>
            </a:r>
            <a:r>
              <a:rPr lang="fr-FR" sz="3200" dirty="0">
                <a:solidFill>
                  <a:srgbClr val="000000"/>
                </a:solidFill>
                <a:highlight>
                  <a:srgbClr val="FFFFFF"/>
                </a:highlight>
              </a:rPr>
              <a:t> D</a:t>
            </a:r>
            <a:r>
              <a:rPr lang="fr-FR" sz="3200" b="1" dirty="0">
                <a:solidFill>
                  <a:srgbClr val="000080"/>
                </a:solidFill>
                <a:highlight>
                  <a:srgbClr val="FFFFFF"/>
                </a:highlight>
              </a:rPr>
              <a:t>(</a:t>
            </a:r>
            <a:r>
              <a:rPr lang="fr-FR" sz="3200" dirty="0">
                <a:solidFill>
                  <a:srgbClr val="808080"/>
                </a:solidFill>
                <a:highlight>
                  <a:srgbClr val="FFFFFF"/>
                </a:highlight>
              </a:rPr>
              <a:t>"41.75</a:t>
            </a:r>
            <a:r>
              <a:rPr lang="fr-FR" sz="3200" dirty="0" smtClean="0">
                <a:solidFill>
                  <a:srgbClr val="808080"/>
                </a:solidFill>
                <a:highlight>
                  <a:srgbClr val="FFFFFF"/>
                </a:highlight>
              </a:rPr>
              <a:t>"</a:t>
            </a:r>
            <a:r>
              <a:rPr lang="fr-FR" sz="3200" b="1" dirty="0" smtClean="0">
                <a:solidFill>
                  <a:srgbClr val="000080"/>
                </a:solidFill>
                <a:highlight>
                  <a:srgbClr val="FFFFFF"/>
                </a:highlight>
              </a:rPr>
              <a:t>)]))</a:t>
            </a:r>
          </a:p>
          <a:p>
            <a:pPr marL="0" indent="0">
              <a:buNone/>
            </a:pPr>
            <a:r>
              <a:rPr lang="fr-FR" sz="3200" dirty="0" smtClean="0">
                <a:solidFill>
                  <a:srgbClr val="000000"/>
                </a:solidFill>
                <a:highlight>
                  <a:srgbClr val="FFFFFF"/>
                </a:highlight>
              </a:rPr>
              <a:t>24.815</a:t>
            </a:r>
          </a:p>
          <a:p>
            <a:pPr marL="0" indent="0">
              <a:buNone/>
            </a:pPr>
            <a:endParaRPr lang="fr-FR"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pvariance</a:t>
            </a:r>
            <a:r>
              <a:rPr lang="en-US" sz="3200" b="1" dirty="0">
                <a:solidFill>
                  <a:srgbClr val="000080"/>
                </a:solidFill>
                <a:highlight>
                  <a:srgbClr val="FFFFFF"/>
                </a:highlight>
              </a:rPr>
              <a:t>([</a:t>
            </a:r>
            <a:r>
              <a:rPr lang="en-US" sz="3200" dirty="0">
                <a:solidFill>
                  <a:srgbClr val="000000"/>
                </a:solidFill>
                <a:highlight>
                  <a:srgbClr val="FFFFFF"/>
                </a:highlight>
              </a:rPr>
              <a:t>F</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4</a:t>
            </a:r>
            <a:r>
              <a:rPr lang="en-US" sz="3200" b="1" dirty="0">
                <a:solidFill>
                  <a:srgbClr val="000080"/>
                </a:solidFill>
                <a:highlight>
                  <a:srgbClr val="FFFFFF"/>
                </a:highlight>
              </a:rPr>
              <a:t>),</a:t>
            </a:r>
            <a:r>
              <a:rPr lang="en-US" sz="3200" dirty="0">
                <a:solidFill>
                  <a:srgbClr val="000000"/>
                </a:solidFill>
                <a:highlight>
                  <a:srgbClr val="FFFFFF"/>
                </a:highlight>
              </a:rPr>
              <a:t> F</a:t>
            </a:r>
            <a:r>
              <a:rPr lang="en-US" sz="3200" b="1" dirty="0">
                <a:solidFill>
                  <a:srgbClr val="000080"/>
                </a:solidFill>
                <a:highlight>
                  <a:srgbClr val="FFFFFF"/>
                </a:highlight>
              </a:rPr>
              <a:t>(</a:t>
            </a:r>
            <a:r>
              <a:rPr lang="en-US" sz="3200" dirty="0">
                <a:solidFill>
                  <a:srgbClr val="FF0000"/>
                </a:solidFill>
                <a:highlight>
                  <a:srgbClr val="FFFFFF"/>
                </a:highlight>
              </a:rPr>
              <a:t>5</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4</a:t>
            </a:r>
            <a:r>
              <a:rPr lang="en-US" sz="3200" b="1" dirty="0">
                <a:solidFill>
                  <a:srgbClr val="000080"/>
                </a:solidFill>
                <a:highlight>
                  <a:srgbClr val="FFFFFF"/>
                </a:highlight>
              </a:rPr>
              <a:t>),</a:t>
            </a:r>
            <a:r>
              <a:rPr lang="en-US" sz="3200" dirty="0">
                <a:solidFill>
                  <a:srgbClr val="000000"/>
                </a:solidFill>
                <a:highlight>
                  <a:srgbClr val="FFFFFF"/>
                </a:highlight>
              </a:rPr>
              <a:t> F</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a:t>
            </a:r>
            <a:r>
              <a:rPr lang="en-US" sz="3200" b="1" dirty="0">
                <a:solidFill>
                  <a:srgbClr val="000080"/>
                </a:solidFill>
                <a:highlight>
                  <a:srgbClr val="FFFFFF"/>
                </a:highlight>
              </a:rPr>
              <a:t>)]))</a:t>
            </a:r>
            <a:r>
              <a:rPr lang="en-US" dirty="0"/>
              <a:t/>
            </a:r>
            <a:br>
              <a:rPr lang="en-US" dirty="0"/>
            </a:br>
            <a:r>
              <a:rPr lang="en-US" dirty="0"/>
              <a:t>13/72</a:t>
            </a:r>
          </a:p>
        </p:txBody>
      </p:sp>
    </p:spTree>
    <p:extLst>
      <p:ext uri="{BB962C8B-B14F-4D97-AF65-F5344CB8AC3E}">
        <p14:creationId xmlns:p14="http://schemas.microsoft.com/office/powerpoint/2010/main" val="276501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Many Ways for a Nicer </a:t>
            </a:r>
            <a:r>
              <a:rPr lang="en-US" dirty="0" smtClean="0"/>
              <a:t>Output</a:t>
            </a:r>
            <a:endParaRPr lang="en-US" dirty="0"/>
          </a:p>
        </p:txBody>
      </p:sp>
      <p:sp>
        <p:nvSpPr>
          <p:cNvPr id="5" name="Content Placeholder 4"/>
          <p:cNvSpPr>
            <a:spLocks noGrp="1"/>
          </p:cNvSpPr>
          <p:nvPr>
            <p:ph sz="quarter" idx="1"/>
          </p:nvPr>
        </p:nvSpPr>
        <p:spPr>
          <a:xfrm>
            <a:off x="816864" y="1600200"/>
            <a:ext cx="10871200" cy="5257800"/>
          </a:xfrm>
        </p:spPr>
        <p:txBody>
          <a:bodyPr>
            <a:normAutofit fontScale="92500" lnSpcReduction="10000"/>
          </a:bodyPr>
          <a:lstStyle/>
          <a:p>
            <a:pPr marL="0" indent="0">
              <a:buNone/>
            </a:pPr>
            <a:r>
              <a:rPr lang="en-US" sz="3200" dirty="0">
                <a:solidFill>
                  <a:srgbClr val="000000"/>
                </a:solidFill>
                <a:highlight>
                  <a:srgbClr val="FFFFFF"/>
                </a:highlight>
              </a:rPr>
              <a:t>q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459</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p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0.098</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000000"/>
                </a:solidFill>
                <a:highlight>
                  <a:srgbClr val="FFFFFF"/>
                </a:highlight>
              </a:rPr>
              <a:t>q</a:t>
            </a:r>
            <a:r>
              <a:rPr lang="en-US" sz="3200" b="1" dirty="0">
                <a:solidFill>
                  <a:srgbClr val="000080"/>
                </a:solidFill>
                <a:highlight>
                  <a:srgbClr val="FFFFFF"/>
                </a:highlight>
              </a:rPr>
              <a:t>,</a:t>
            </a:r>
            <a:r>
              <a:rPr lang="en-US" sz="3200" dirty="0">
                <a:solidFill>
                  <a:srgbClr val="000000"/>
                </a:solidFill>
                <a:highlight>
                  <a:srgbClr val="FFFFFF"/>
                </a:highlight>
              </a:rPr>
              <a:t> p</a:t>
            </a:r>
            <a:r>
              <a:rPr lang="en-US" sz="3200" b="1" dirty="0">
                <a:solidFill>
                  <a:srgbClr val="000080"/>
                </a:solidFill>
                <a:highlight>
                  <a:srgbClr val="FFFFFF"/>
                </a:highlight>
              </a:rPr>
              <a:t>,</a:t>
            </a:r>
            <a:r>
              <a:rPr lang="en-US" sz="3200" dirty="0">
                <a:solidFill>
                  <a:srgbClr val="000000"/>
                </a:solidFill>
                <a:highlight>
                  <a:srgbClr val="FFFFFF"/>
                </a:highlight>
              </a:rPr>
              <a:t> p </a:t>
            </a:r>
            <a:r>
              <a:rPr lang="en-US" sz="3200" b="1" dirty="0">
                <a:solidFill>
                  <a:srgbClr val="000080"/>
                </a:solidFill>
                <a:highlight>
                  <a:srgbClr val="FFFFFF"/>
                </a:highlight>
              </a:rPr>
              <a:t>*</a:t>
            </a:r>
            <a:r>
              <a:rPr lang="en-US" sz="3200" dirty="0">
                <a:solidFill>
                  <a:srgbClr val="000000"/>
                </a:solidFill>
                <a:highlight>
                  <a:srgbClr val="FFFFFF"/>
                </a:highlight>
              </a:rPr>
              <a:t> q</a:t>
            </a:r>
            <a:r>
              <a:rPr lang="en-US" sz="3200" b="1" dirty="0" smtClean="0">
                <a:solidFill>
                  <a:srgbClr val="000080"/>
                </a:solidFill>
                <a:highlight>
                  <a:srgbClr val="FFFFFF"/>
                </a:highlight>
              </a:rPr>
              <a:t>)</a:t>
            </a:r>
          </a:p>
          <a:p>
            <a:pPr marL="0" indent="0">
              <a:buNone/>
            </a:pPr>
            <a:r>
              <a:rPr lang="en-US" sz="3200" dirty="0">
                <a:solidFill>
                  <a:srgbClr val="000000"/>
                </a:solidFill>
                <a:highlight>
                  <a:srgbClr val="FFFFFF"/>
                </a:highlight>
              </a:rPr>
              <a:t>459 0.098 </a:t>
            </a:r>
            <a:r>
              <a:rPr lang="en-US" sz="3200" dirty="0" smtClean="0">
                <a:solidFill>
                  <a:srgbClr val="000000"/>
                </a:solidFill>
                <a:highlight>
                  <a:srgbClr val="FFFFFF"/>
                </a:highlight>
              </a:rPr>
              <a:t>44.982</a:t>
            </a:r>
          </a:p>
          <a:p>
            <a:pPr marL="0" indent="0">
              <a:buNone/>
            </a:pPr>
            <a:endParaRPr lang="en-US" sz="3200" dirty="0">
              <a:solidFill>
                <a:srgbClr val="000000"/>
              </a:solidFill>
              <a:highlight>
                <a:srgbClr val="FFFFFF"/>
              </a:highlight>
            </a:endParaRPr>
          </a:p>
          <a:p>
            <a:pPr marL="0" indent="0">
              <a:buNone/>
            </a:pPr>
            <a:r>
              <a:rPr lang="fr-FR" sz="3200" b="1" dirty="0" err="1">
                <a:solidFill>
                  <a:srgbClr val="0000FF"/>
                </a:solidFill>
                <a:highlight>
                  <a:srgbClr val="FFFFFF"/>
                </a:highlight>
              </a:rPr>
              <a:t>print</a:t>
            </a:r>
            <a:r>
              <a:rPr lang="fr-FR" sz="3200" b="1" dirty="0">
                <a:solidFill>
                  <a:srgbClr val="000080"/>
                </a:solidFill>
                <a:highlight>
                  <a:srgbClr val="FFFFFF"/>
                </a:highlight>
              </a:rPr>
              <a:t>(</a:t>
            </a:r>
            <a:r>
              <a:rPr lang="fr-FR" sz="3200" dirty="0">
                <a:solidFill>
                  <a:srgbClr val="000000"/>
                </a:solidFill>
                <a:highlight>
                  <a:srgbClr val="FFFFFF"/>
                </a:highlight>
              </a:rPr>
              <a:t>q</a:t>
            </a:r>
            <a:r>
              <a:rPr lang="fr-FR" sz="3200" b="1" dirty="0">
                <a:solidFill>
                  <a:srgbClr val="000080"/>
                </a:solidFill>
                <a:highlight>
                  <a:srgbClr val="FFFFFF"/>
                </a:highlight>
              </a:rPr>
              <a:t>,</a:t>
            </a:r>
            <a:r>
              <a:rPr lang="fr-FR" sz="3200" dirty="0">
                <a:solidFill>
                  <a:srgbClr val="000000"/>
                </a:solidFill>
                <a:highlight>
                  <a:srgbClr val="FFFFFF"/>
                </a:highlight>
              </a:rPr>
              <a:t> p</a:t>
            </a:r>
            <a:r>
              <a:rPr lang="fr-FR" sz="3200" b="1" dirty="0">
                <a:solidFill>
                  <a:srgbClr val="000080"/>
                </a:solidFill>
                <a:highlight>
                  <a:srgbClr val="FFFFFF"/>
                </a:highlight>
              </a:rPr>
              <a:t>,</a:t>
            </a:r>
            <a:r>
              <a:rPr lang="fr-FR" sz="3200" dirty="0">
                <a:solidFill>
                  <a:srgbClr val="000000"/>
                </a:solidFill>
                <a:highlight>
                  <a:srgbClr val="FFFFFF"/>
                </a:highlight>
              </a:rPr>
              <a:t> p </a:t>
            </a:r>
            <a:r>
              <a:rPr lang="fr-FR" sz="3200" b="1" dirty="0">
                <a:solidFill>
                  <a:srgbClr val="000080"/>
                </a:solidFill>
                <a:highlight>
                  <a:srgbClr val="FFFFFF"/>
                </a:highlight>
              </a:rPr>
              <a:t>*</a:t>
            </a:r>
            <a:r>
              <a:rPr lang="fr-FR" sz="3200" dirty="0">
                <a:solidFill>
                  <a:srgbClr val="000000"/>
                </a:solidFill>
                <a:highlight>
                  <a:srgbClr val="FFFFFF"/>
                </a:highlight>
              </a:rPr>
              <a:t> q</a:t>
            </a:r>
            <a:r>
              <a:rPr lang="fr-FR" sz="3200" b="1" dirty="0">
                <a:solidFill>
                  <a:srgbClr val="000080"/>
                </a:solidFill>
                <a:highlight>
                  <a:srgbClr val="FFFFFF"/>
                </a:highlight>
              </a:rPr>
              <a:t>,</a:t>
            </a:r>
            <a:r>
              <a:rPr lang="fr-FR" sz="3200" dirty="0">
                <a:solidFill>
                  <a:srgbClr val="000000"/>
                </a:solidFill>
                <a:highlight>
                  <a:srgbClr val="FFFFFF"/>
                </a:highlight>
              </a:rPr>
              <a:t> sep</a:t>
            </a:r>
            <a:r>
              <a:rPr lang="fr-FR" sz="3200" b="1" dirty="0" smtClean="0">
                <a:solidFill>
                  <a:srgbClr val="000080"/>
                </a:solidFill>
                <a:highlight>
                  <a:srgbClr val="FFFFFF"/>
                </a:highlight>
              </a:rPr>
              <a:t>=</a:t>
            </a:r>
            <a:r>
              <a:rPr lang="fr-FR" sz="3200" dirty="0" smtClean="0">
                <a:solidFill>
                  <a:srgbClr val="808080"/>
                </a:solidFill>
                <a:highlight>
                  <a:srgbClr val="FFFFFF"/>
                </a:highlight>
              </a:rPr>
              <a:t>","</a:t>
            </a:r>
            <a:r>
              <a:rPr lang="fr-FR" sz="3200" b="1" dirty="0" smtClean="0">
                <a:solidFill>
                  <a:srgbClr val="000080"/>
                </a:solidFill>
                <a:highlight>
                  <a:srgbClr val="FFFFFF"/>
                </a:highlight>
              </a:rPr>
              <a:t>)</a:t>
            </a:r>
          </a:p>
          <a:p>
            <a:pPr marL="0" indent="0">
              <a:buNone/>
            </a:pPr>
            <a:r>
              <a:rPr lang="fr-FR" sz="3200" dirty="0" smtClean="0">
                <a:solidFill>
                  <a:srgbClr val="000000"/>
                </a:solidFill>
                <a:highlight>
                  <a:srgbClr val="FFFFFF"/>
                </a:highlight>
              </a:rPr>
              <a:t>459,0.098,44.982</a:t>
            </a:r>
          </a:p>
          <a:p>
            <a:pPr marL="0" indent="0">
              <a:buNone/>
            </a:pPr>
            <a:endParaRPr lang="fr-FR" sz="3200" dirty="0">
              <a:solidFill>
                <a:srgbClr val="000000"/>
              </a:solidFill>
              <a:highlight>
                <a:srgbClr val="FFFFFF"/>
              </a:highlight>
            </a:endParaRPr>
          </a:p>
          <a:p>
            <a:pPr marL="0" indent="0">
              <a:buNone/>
            </a:pPr>
            <a:r>
              <a:rPr lang="fr-FR" sz="3200" b="1" dirty="0" err="1">
                <a:solidFill>
                  <a:srgbClr val="0000FF"/>
                </a:solidFill>
                <a:highlight>
                  <a:srgbClr val="FFFFFF"/>
                </a:highlight>
              </a:rPr>
              <a:t>print</a:t>
            </a:r>
            <a:r>
              <a:rPr lang="fr-FR" sz="3200" b="1" dirty="0">
                <a:solidFill>
                  <a:srgbClr val="000080"/>
                </a:solidFill>
                <a:highlight>
                  <a:srgbClr val="FFFFFF"/>
                </a:highlight>
              </a:rPr>
              <a:t>(</a:t>
            </a:r>
            <a:r>
              <a:rPr lang="fr-FR" sz="3200" dirty="0">
                <a:solidFill>
                  <a:srgbClr val="000000"/>
                </a:solidFill>
                <a:highlight>
                  <a:srgbClr val="FFFFFF"/>
                </a:highlight>
              </a:rPr>
              <a:t>q</a:t>
            </a:r>
            <a:r>
              <a:rPr lang="fr-FR" sz="3200" b="1" dirty="0">
                <a:solidFill>
                  <a:srgbClr val="000080"/>
                </a:solidFill>
                <a:highlight>
                  <a:srgbClr val="FFFFFF"/>
                </a:highlight>
              </a:rPr>
              <a:t>,</a:t>
            </a:r>
            <a:r>
              <a:rPr lang="fr-FR" sz="3200" dirty="0">
                <a:solidFill>
                  <a:srgbClr val="000000"/>
                </a:solidFill>
                <a:highlight>
                  <a:srgbClr val="FFFFFF"/>
                </a:highlight>
              </a:rPr>
              <a:t> p</a:t>
            </a:r>
            <a:r>
              <a:rPr lang="fr-FR" sz="3200" b="1" dirty="0">
                <a:solidFill>
                  <a:srgbClr val="000080"/>
                </a:solidFill>
                <a:highlight>
                  <a:srgbClr val="FFFFFF"/>
                </a:highlight>
              </a:rPr>
              <a:t>,</a:t>
            </a:r>
            <a:r>
              <a:rPr lang="fr-FR" sz="3200" dirty="0">
                <a:solidFill>
                  <a:srgbClr val="000000"/>
                </a:solidFill>
                <a:highlight>
                  <a:srgbClr val="FFFFFF"/>
                </a:highlight>
              </a:rPr>
              <a:t> p </a:t>
            </a:r>
            <a:r>
              <a:rPr lang="fr-FR" sz="3200" b="1" dirty="0">
                <a:solidFill>
                  <a:srgbClr val="000080"/>
                </a:solidFill>
                <a:highlight>
                  <a:srgbClr val="FFFFFF"/>
                </a:highlight>
              </a:rPr>
              <a:t>*</a:t>
            </a:r>
            <a:r>
              <a:rPr lang="fr-FR" sz="3200" dirty="0">
                <a:solidFill>
                  <a:srgbClr val="000000"/>
                </a:solidFill>
                <a:highlight>
                  <a:srgbClr val="FFFFFF"/>
                </a:highlight>
              </a:rPr>
              <a:t> q</a:t>
            </a:r>
            <a:r>
              <a:rPr lang="fr-FR" sz="3200" b="1" dirty="0">
                <a:solidFill>
                  <a:srgbClr val="000080"/>
                </a:solidFill>
                <a:highlight>
                  <a:srgbClr val="FFFFFF"/>
                </a:highlight>
              </a:rPr>
              <a:t>,</a:t>
            </a:r>
            <a:r>
              <a:rPr lang="fr-FR" sz="3200" dirty="0">
                <a:solidFill>
                  <a:srgbClr val="000000"/>
                </a:solidFill>
                <a:highlight>
                  <a:srgbClr val="FFFFFF"/>
                </a:highlight>
              </a:rPr>
              <a:t> sep</a:t>
            </a:r>
            <a:r>
              <a:rPr lang="fr-FR" sz="3200" b="1" dirty="0">
                <a:solidFill>
                  <a:srgbClr val="000080"/>
                </a:solidFill>
                <a:highlight>
                  <a:srgbClr val="FFFFFF"/>
                </a:highlight>
              </a:rPr>
              <a:t>=</a:t>
            </a:r>
            <a:r>
              <a:rPr lang="fr-FR" sz="3200" dirty="0">
                <a:solidFill>
                  <a:srgbClr val="808080"/>
                </a:solidFill>
                <a:highlight>
                  <a:srgbClr val="FFFFFF"/>
                </a:highlight>
              </a:rPr>
              <a:t>" :-) </a:t>
            </a:r>
            <a:r>
              <a:rPr lang="fr-FR" sz="3200" dirty="0" smtClean="0">
                <a:solidFill>
                  <a:srgbClr val="808080"/>
                </a:solidFill>
                <a:highlight>
                  <a:srgbClr val="FFFFFF"/>
                </a:highlight>
              </a:rPr>
              <a:t>"</a:t>
            </a:r>
            <a:r>
              <a:rPr lang="fr-FR" sz="3200" b="1" dirty="0" smtClean="0">
                <a:solidFill>
                  <a:srgbClr val="000080"/>
                </a:solidFill>
                <a:highlight>
                  <a:srgbClr val="FFFFFF"/>
                </a:highlight>
              </a:rPr>
              <a:t>)</a:t>
            </a:r>
          </a:p>
          <a:p>
            <a:pPr marL="0" indent="0">
              <a:buNone/>
            </a:pPr>
            <a:r>
              <a:rPr lang="en-US" dirty="0"/>
              <a:t>459 :-) 0.098 :-) 44.982</a:t>
            </a:r>
          </a:p>
        </p:txBody>
      </p:sp>
    </p:spTree>
    <p:extLst>
      <p:ext uri="{BB962C8B-B14F-4D97-AF65-F5344CB8AC3E}">
        <p14:creationId xmlns:p14="http://schemas.microsoft.com/office/powerpoint/2010/main" val="14355246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816864" y="1600200"/>
            <a:ext cx="10871200" cy="5257800"/>
          </a:xfrm>
        </p:spPr>
        <p:txBody>
          <a:bodyPr>
            <a:normAutofit lnSpcReduction="10000"/>
          </a:bodyPr>
          <a:lstStyle/>
          <a:p>
            <a:r>
              <a:rPr lang="en-US" dirty="0" err="1"/>
              <a:t>statistics.stdev</a:t>
            </a:r>
            <a:r>
              <a:rPr lang="en-US" dirty="0"/>
              <a:t>(data, </a:t>
            </a:r>
            <a:r>
              <a:rPr lang="en-US" dirty="0" err="1"/>
              <a:t>xbar</a:t>
            </a:r>
            <a:r>
              <a:rPr lang="en-US" dirty="0"/>
              <a:t>=None)</a:t>
            </a:r>
          </a:p>
          <a:p>
            <a:pPr lvl="1"/>
            <a:r>
              <a:rPr lang="en-US" dirty="0"/>
              <a:t>Return the sample standard deviation (the square root of the sample variance). </a:t>
            </a:r>
            <a:endParaRPr lang="en-US" dirty="0" smtClean="0"/>
          </a:p>
          <a:p>
            <a:pPr lvl="1"/>
            <a:r>
              <a:rPr lang="en-US" dirty="0"/>
              <a:t>If the optional second argument </a:t>
            </a:r>
            <a:r>
              <a:rPr lang="en-US" dirty="0" err="1"/>
              <a:t>xbar</a:t>
            </a:r>
            <a:r>
              <a:rPr lang="en-US" dirty="0"/>
              <a:t> is given, it should be the mean of data. If it is missing or None (the default), the mean is automatically calculated</a:t>
            </a:r>
            <a:r>
              <a:rPr lang="en-US" dirty="0" smtClean="0"/>
              <a:t>.</a:t>
            </a:r>
            <a:endParaRPr lang="en-US" dirty="0"/>
          </a:p>
          <a:p>
            <a:r>
              <a:rPr lang="en-US" dirty="0" err="1" smtClean="0"/>
              <a:t>statistics.variance</a:t>
            </a:r>
            <a:r>
              <a:rPr lang="en-US" dirty="0" smtClean="0"/>
              <a:t>(data</a:t>
            </a:r>
            <a:r>
              <a:rPr lang="en-US" dirty="0"/>
              <a:t>, </a:t>
            </a:r>
            <a:r>
              <a:rPr lang="en-US" dirty="0" err="1"/>
              <a:t>xbar</a:t>
            </a:r>
            <a:r>
              <a:rPr lang="en-US" dirty="0"/>
              <a:t>=None)</a:t>
            </a:r>
          </a:p>
          <a:p>
            <a:pPr lvl="1"/>
            <a:r>
              <a:rPr lang="en-US" dirty="0"/>
              <a:t>Return the sample variance of data, an </a:t>
            </a:r>
            <a:r>
              <a:rPr lang="en-US" dirty="0" err="1"/>
              <a:t>iterable</a:t>
            </a:r>
            <a:r>
              <a:rPr lang="en-US" dirty="0"/>
              <a:t> of at least two real-valued numbers. </a:t>
            </a:r>
          </a:p>
          <a:p>
            <a:pPr lvl="1"/>
            <a:r>
              <a:rPr lang="en-US" dirty="0" smtClean="0"/>
              <a:t>If </a:t>
            </a:r>
            <a:r>
              <a:rPr lang="en-US" dirty="0"/>
              <a:t>the optional second argument </a:t>
            </a:r>
            <a:r>
              <a:rPr lang="en-US" dirty="0" err="1"/>
              <a:t>xbar</a:t>
            </a:r>
            <a:r>
              <a:rPr lang="en-US" dirty="0"/>
              <a:t> is given, it should be the mean of data. If it is missing or None (the default), the mean is automatically calculated</a:t>
            </a:r>
            <a:r>
              <a:rPr lang="en-US" dirty="0" smtClean="0"/>
              <a:t>.</a:t>
            </a:r>
          </a:p>
        </p:txBody>
      </p:sp>
    </p:spTree>
    <p:extLst>
      <p:ext uri="{BB962C8B-B14F-4D97-AF65-F5344CB8AC3E}">
        <p14:creationId xmlns:p14="http://schemas.microsoft.com/office/powerpoint/2010/main" val="225885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IN" dirty="0" smtClean="0"/>
              <a:t>MySQL Database Access</a:t>
            </a:r>
            <a:endParaRPr lang="en-US" dirty="0"/>
          </a:p>
        </p:txBody>
      </p:sp>
    </p:spTree>
    <p:extLst>
      <p:ext uri="{BB962C8B-B14F-4D97-AF65-F5344CB8AC3E}">
        <p14:creationId xmlns:p14="http://schemas.microsoft.com/office/powerpoint/2010/main" val="36042454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Python DB-API</a:t>
            </a:r>
          </a:p>
        </p:txBody>
      </p:sp>
      <p:sp>
        <p:nvSpPr>
          <p:cNvPr id="5" name="Content Placeholder 4"/>
          <p:cNvSpPr>
            <a:spLocks noGrp="1"/>
          </p:cNvSpPr>
          <p:nvPr>
            <p:ph sz="quarter" idx="1"/>
          </p:nvPr>
        </p:nvSpPr>
        <p:spPr>
          <a:xfrm>
            <a:off x="816864" y="1600199"/>
            <a:ext cx="10871200" cy="5162341"/>
          </a:xfrm>
        </p:spPr>
        <p:txBody>
          <a:bodyPr>
            <a:normAutofit fontScale="92500" lnSpcReduction="10000"/>
          </a:bodyPr>
          <a:lstStyle/>
          <a:p>
            <a:r>
              <a:rPr lang="en-US" dirty="0"/>
              <a:t>The Python standard for database interfaces is the Python DB-API</a:t>
            </a:r>
            <a:r>
              <a:rPr lang="en-US" dirty="0" smtClean="0"/>
              <a:t>.</a:t>
            </a:r>
          </a:p>
          <a:p>
            <a:r>
              <a:rPr lang="en-IN" dirty="0" smtClean="0"/>
              <a:t>Supports a wide range of DB servers:</a:t>
            </a:r>
          </a:p>
          <a:p>
            <a:pPr lvl="1"/>
            <a:r>
              <a:rPr lang="en-US" dirty="0" err="1"/>
              <a:t>GadFly</a:t>
            </a:r>
            <a:endParaRPr lang="en-US" dirty="0"/>
          </a:p>
          <a:p>
            <a:pPr lvl="1"/>
            <a:r>
              <a:rPr lang="en-US" dirty="0" err="1" smtClean="0"/>
              <a:t>mSQL</a:t>
            </a:r>
            <a:endParaRPr lang="en-US" dirty="0"/>
          </a:p>
          <a:p>
            <a:pPr lvl="1"/>
            <a:r>
              <a:rPr lang="en-US" dirty="0" smtClean="0"/>
              <a:t>MySQL</a:t>
            </a:r>
            <a:endParaRPr lang="en-US" dirty="0"/>
          </a:p>
          <a:p>
            <a:pPr lvl="1"/>
            <a:r>
              <a:rPr lang="en-US" dirty="0" smtClean="0"/>
              <a:t>PostgreSQL</a:t>
            </a:r>
            <a:endParaRPr lang="en-US" dirty="0"/>
          </a:p>
          <a:p>
            <a:pPr lvl="1"/>
            <a:r>
              <a:rPr lang="en-US" dirty="0" smtClean="0"/>
              <a:t>Microsoft </a:t>
            </a:r>
            <a:r>
              <a:rPr lang="en-US" dirty="0"/>
              <a:t>SQL Server 2000</a:t>
            </a:r>
          </a:p>
          <a:p>
            <a:pPr lvl="1"/>
            <a:r>
              <a:rPr lang="en-US" dirty="0" smtClean="0"/>
              <a:t>Informix</a:t>
            </a:r>
            <a:endParaRPr lang="en-US" dirty="0"/>
          </a:p>
          <a:p>
            <a:pPr lvl="1"/>
            <a:r>
              <a:rPr lang="en-US" dirty="0" err="1" smtClean="0"/>
              <a:t>Interbase</a:t>
            </a:r>
            <a:endParaRPr lang="en-US" dirty="0"/>
          </a:p>
          <a:p>
            <a:pPr lvl="1"/>
            <a:r>
              <a:rPr lang="en-US" dirty="0" smtClean="0"/>
              <a:t>Oracle</a:t>
            </a:r>
            <a:endParaRPr lang="en-US" dirty="0"/>
          </a:p>
          <a:p>
            <a:pPr lvl="1"/>
            <a:r>
              <a:rPr lang="en-US" dirty="0" smtClean="0"/>
              <a:t>Sybase</a:t>
            </a:r>
            <a:endParaRPr lang="en-US" dirty="0"/>
          </a:p>
          <a:p>
            <a:pPr lvl="1"/>
            <a:r>
              <a:rPr lang="en-US" dirty="0" smtClean="0"/>
              <a:t>SQLite</a:t>
            </a:r>
            <a:endParaRPr lang="en-US" dirty="0"/>
          </a:p>
        </p:txBody>
      </p:sp>
    </p:spTree>
    <p:extLst>
      <p:ext uri="{BB962C8B-B14F-4D97-AF65-F5344CB8AC3E}">
        <p14:creationId xmlns:p14="http://schemas.microsoft.com/office/powerpoint/2010/main" val="1673686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The DB API provides a minimal standard for working with databases using </a:t>
            </a:r>
            <a:r>
              <a:rPr lang="en-US" dirty="0" smtClean="0"/>
              <a:t>Python structures </a:t>
            </a:r>
            <a:r>
              <a:rPr lang="en-US" dirty="0"/>
              <a:t>and syntax wherever possible. </a:t>
            </a:r>
            <a:endParaRPr lang="en-US" dirty="0" smtClean="0"/>
          </a:p>
          <a:p>
            <a:r>
              <a:rPr lang="en-US" dirty="0" smtClean="0"/>
              <a:t>This </a:t>
            </a:r>
            <a:r>
              <a:rPr lang="en-US" dirty="0"/>
              <a:t>API includes the following:</a:t>
            </a:r>
          </a:p>
          <a:p>
            <a:pPr lvl="1"/>
            <a:r>
              <a:rPr lang="en-US" dirty="0" smtClean="0"/>
              <a:t>Importing </a:t>
            </a:r>
            <a:r>
              <a:rPr lang="en-US" dirty="0"/>
              <a:t>the API module.</a:t>
            </a:r>
          </a:p>
          <a:p>
            <a:pPr lvl="1"/>
            <a:r>
              <a:rPr lang="en-US" dirty="0" smtClean="0"/>
              <a:t>Acquiring </a:t>
            </a:r>
            <a:r>
              <a:rPr lang="en-US" dirty="0"/>
              <a:t>a connection with the database.</a:t>
            </a:r>
          </a:p>
          <a:p>
            <a:pPr lvl="1"/>
            <a:r>
              <a:rPr lang="en-US" dirty="0" smtClean="0"/>
              <a:t>Issuing </a:t>
            </a:r>
            <a:r>
              <a:rPr lang="en-US" dirty="0"/>
              <a:t>SQL statements and stored procedures.</a:t>
            </a:r>
          </a:p>
          <a:p>
            <a:pPr lvl="1"/>
            <a:r>
              <a:rPr lang="en-US" dirty="0" smtClean="0"/>
              <a:t>Closing </a:t>
            </a:r>
            <a:r>
              <a:rPr lang="en-US" dirty="0"/>
              <a:t>the connection</a:t>
            </a:r>
          </a:p>
        </p:txBody>
      </p:sp>
    </p:spTree>
    <p:extLst>
      <p:ext uri="{BB962C8B-B14F-4D97-AF65-F5344CB8AC3E}">
        <p14:creationId xmlns:p14="http://schemas.microsoft.com/office/powerpoint/2010/main" val="36886108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PyMySQL</a:t>
            </a:r>
            <a:endParaRPr lang="en-US" dirty="0"/>
          </a:p>
        </p:txBody>
      </p:sp>
      <p:sp>
        <p:nvSpPr>
          <p:cNvPr id="3" name="Content Placeholder 2"/>
          <p:cNvSpPr>
            <a:spLocks noGrp="1"/>
          </p:cNvSpPr>
          <p:nvPr>
            <p:ph sz="quarter" idx="1"/>
          </p:nvPr>
        </p:nvSpPr>
        <p:spPr/>
        <p:txBody>
          <a:bodyPr/>
          <a:lstStyle/>
          <a:p>
            <a:r>
              <a:rPr lang="en-US" dirty="0" err="1"/>
              <a:t>PyMySQL</a:t>
            </a:r>
            <a:r>
              <a:rPr lang="en-US" dirty="0"/>
              <a:t> is an interface for connecting to a MySQL database server from Python. </a:t>
            </a:r>
            <a:endParaRPr lang="en-US" dirty="0" smtClean="0"/>
          </a:p>
          <a:p>
            <a:r>
              <a:rPr lang="en-US" smtClean="0"/>
              <a:t>It implements </a:t>
            </a:r>
            <a:r>
              <a:rPr lang="en-US" dirty="0"/>
              <a:t>the Python Database API v2.0 and contains a pure-Python </a:t>
            </a:r>
            <a:r>
              <a:rPr lang="en-US"/>
              <a:t>MySQL </a:t>
            </a:r>
            <a:r>
              <a:rPr lang="en-US" smtClean="0"/>
              <a:t>client library</a:t>
            </a:r>
            <a:r>
              <a:rPr lang="en-US" dirty="0"/>
              <a:t>.</a:t>
            </a:r>
          </a:p>
        </p:txBody>
      </p:sp>
    </p:spTree>
    <p:extLst>
      <p:ext uri="{BB962C8B-B14F-4D97-AF65-F5344CB8AC3E}">
        <p14:creationId xmlns:p14="http://schemas.microsoft.com/office/powerpoint/2010/main" val="13650319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Setup to access MySQL DB</a:t>
            </a:r>
            <a:endParaRPr lang="en-US" dirty="0"/>
          </a:p>
        </p:txBody>
      </p:sp>
      <p:sp>
        <p:nvSpPr>
          <p:cNvPr id="3" name="Content Placeholder 2"/>
          <p:cNvSpPr>
            <a:spLocks noGrp="1"/>
          </p:cNvSpPr>
          <p:nvPr>
            <p:ph sz="quarter" idx="1"/>
          </p:nvPr>
        </p:nvSpPr>
        <p:spPr/>
        <p:txBody>
          <a:bodyPr/>
          <a:lstStyle/>
          <a:p>
            <a:r>
              <a:rPr lang="en-US" dirty="0" smtClean="0"/>
              <a:t>You </a:t>
            </a:r>
            <a:r>
              <a:rPr lang="en-US" dirty="0"/>
              <a:t>have created a database TESTDB.</a:t>
            </a:r>
          </a:p>
          <a:p>
            <a:r>
              <a:rPr lang="en-US" dirty="0" smtClean="0"/>
              <a:t>You </a:t>
            </a:r>
            <a:r>
              <a:rPr lang="en-US" dirty="0"/>
              <a:t>have created a table EMPLOYEE in TESTDB.</a:t>
            </a:r>
          </a:p>
          <a:p>
            <a:r>
              <a:rPr lang="en-US" dirty="0" smtClean="0"/>
              <a:t>This </a:t>
            </a:r>
            <a:r>
              <a:rPr lang="en-US" dirty="0"/>
              <a:t>table has fields FIRST_NAME, LAST_NAME, AGE, SEX and INCOME.</a:t>
            </a:r>
          </a:p>
          <a:p>
            <a:r>
              <a:rPr lang="en-US" dirty="0" smtClean="0"/>
              <a:t>User </a:t>
            </a:r>
            <a:r>
              <a:rPr lang="en-US" dirty="0"/>
              <a:t>ID "</a:t>
            </a:r>
            <a:r>
              <a:rPr lang="en-US" dirty="0" err="1"/>
              <a:t>testuser</a:t>
            </a:r>
            <a:r>
              <a:rPr lang="en-US" dirty="0"/>
              <a:t>" and password "test123" are set to access TESTDB.</a:t>
            </a:r>
          </a:p>
          <a:p>
            <a:r>
              <a:rPr lang="en-US" dirty="0" smtClean="0"/>
              <a:t>Python </a:t>
            </a:r>
            <a:r>
              <a:rPr lang="en-US" dirty="0"/>
              <a:t>module </a:t>
            </a:r>
            <a:r>
              <a:rPr lang="en-US" dirty="0" err="1"/>
              <a:t>PyMySQL</a:t>
            </a:r>
            <a:r>
              <a:rPr lang="en-US" dirty="0"/>
              <a:t> is installed properly on your machine.</a:t>
            </a:r>
          </a:p>
        </p:txBody>
      </p:sp>
    </p:spTree>
    <p:extLst>
      <p:ext uri="{BB962C8B-B14F-4D97-AF65-F5344CB8AC3E}">
        <p14:creationId xmlns:p14="http://schemas.microsoft.com/office/powerpoint/2010/main" val="33930137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Hello World MySQL!</a:t>
            </a:r>
            <a:endParaRPr lang="en-US" dirty="0"/>
          </a:p>
        </p:txBody>
      </p:sp>
      <p:sp>
        <p:nvSpPr>
          <p:cNvPr id="3" name="Content Placeholder 2"/>
          <p:cNvSpPr>
            <a:spLocks noGrp="1"/>
          </p:cNvSpPr>
          <p:nvPr>
            <p:ph sz="quarter" idx="1"/>
          </p:nvPr>
        </p:nvSpPr>
        <p:spPr>
          <a:xfrm>
            <a:off x="816864" y="1537398"/>
            <a:ext cx="10871200" cy="5320602"/>
          </a:xfrm>
        </p:spPr>
        <p:txBody>
          <a:bodyPr>
            <a:normAutofit fontScale="85000" lnSpcReduction="20000"/>
          </a:bodyPr>
          <a:lstStyle/>
          <a:p>
            <a:pPr marL="0" indent="0">
              <a:buNone/>
            </a:pPr>
            <a:r>
              <a:rPr lang="en-US" sz="3200" b="1" dirty="0">
                <a:solidFill>
                  <a:srgbClr val="0000FF"/>
                </a:solidFill>
                <a:highlight>
                  <a:srgbClr val="FFFFFF"/>
                </a:highlight>
              </a:rPr>
              <a:t>import</a:t>
            </a:r>
            <a:r>
              <a:rPr lang="en-US" sz="3200" dirty="0">
                <a:solidFill>
                  <a:srgbClr val="000000"/>
                </a:solidFill>
                <a:highlight>
                  <a:srgbClr val="FFFFFF"/>
                </a:highlight>
              </a:rPr>
              <a:t> </a:t>
            </a:r>
            <a:r>
              <a:rPr lang="en-US" sz="3200" dirty="0" err="1">
                <a:solidFill>
                  <a:srgbClr val="000000"/>
                </a:solidFill>
                <a:highlight>
                  <a:srgbClr val="FFFFFF"/>
                </a:highlight>
              </a:rPr>
              <a:t>pymysql</a:t>
            </a:r>
            <a:r>
              <a:rPr lang="en-US" sz="3200" dirty="0">
                <a:solidFill>
                  <a:srgbClr val="000000"/>
                </a:solidFill>
                <a:highlight>
                  <a:srgbClr val="FFFFFF"/>
                </a:highlight>
              </a:rPr>
              <a:t> </a:t>
            </a:r>
            <a:r>
              <a:rPr lang="en-US" sz="3200" b="1" dirty="0">
                <a:solidFill>
                  <a:srgbClr val="0000FF"/>
                </a:solidFill>
                <a:highlight>
                  <a:srgbClr val="FFFFFF"/>
                </a:highlight>
              </a:rPr>
              <a:t>as</a:t>
            </a:r>
            <a:r>
              <a:rPr lang="en-US" sz="3200" dirty="0">
                <a:solidFill>
                  <a:srgbClr val="000000"/>
                </a:solidFill>
                <a:highlight>
                  <a:srgbClr val="FFFFFF"/>
                </a:highlight>
              </a:rPr>
              <a:t> </a:t>
            </a:r>
            <a:r>
              <a:rPr lang="en-US" sz="3200" dirty="0" err="1">
                <a:solidFill>
                  <a:srgbClr val="000000"/>
                </a:solidFill>
                <a:highlight>
                  <a:srgbClr val="FFFFFF"/>
                </a:highlight>
              </a:rPr>
              <a:t>PyMySQL</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Open database connection</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db</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PyMySQL</a:t>
            </a:r>
            <a:r>
              <a:rPr lang="en-US" sz="3200" b="1" dirty="0" err="1">
                <a:solidFill>
                  <a:srgbClr val="000080"/>
                </a:solidFill>
                <a:highlight>
                  <a:srgbClr val="FFFFFF"/>
                </a:highlight>
              </a:rPr>
              <a:t>.</a:t>
            </a:r>
            <a:r>
              <a:rPr lang="en-US" sz="3200" dirty="0" err="1">
                <a:solidFill>
                  <a:srgbClr val="000000"/>
                </a:solidFill>
                <a:highlight>
                  <a:srgbClr val="FFFFFF"/>
                </a:highlight>
              </a:rPr>
              <a:t>connect</a:t>
            </a:r>
            <a:r>
              <a:rPr lang="en-US" sz="3200" b="1" dirty="0">
                <a:solidFill>
                  <a:srgbClr val="000080"/>
                </a:solidFill>
                <a:highlight>
                  <a:srgbClr val="FFFFFF"/>
                </a:highlight>
              </a:rPr>
              <a:t>(</a:t>
            </a:r>
            <a:r>
              <a:rPr lang="en-US" sz="3200" dirty="0">
                <a:solidFill>
                  <a:srgbClr val="808080"/>
                </a:solidFill>
                <a:highlight>
                  <a:srgbClr val="FFFFFF"/>
                </a:highlight>
              </a:rPr>
              <a:t>"localhost"</a:t>
            </a:r>
            <a:r>
              <a:rPr lang="en-US" sz="3200" b="1" dirty="0">
                <a:solidFill>
                  <a:srgbClr val="000080"/>
                </a:solidFill>
                <a:highlight>
                  <a:srgbClr val="FFFFFF"/>
                </a:highlight>
              </a:rPr>
              <a:t>,</a:t>
            </a:r>
            <a:r>
              <a:rPr lang="en-US" sz="3200" dirty="0">
                <a:solidFill>
                  <a:srgbClr val="808080"/>
                </a:solidFill>
                <a:highlight>
                  <a:srgbClr val="FFFFFF"/>
                </a:highlight>
              </a:rPr>
              <a:t>"testuser"</a:t>
            </a:r>
            <a:r>
              <a:rPr lang="en-US" sz="3200" b="1" dirty="0">
                <a:solidFill>
                  <a:srgbClr val="000080"/>
                </a:solidFill>
                <a:highlight>
                  <a:srgbClr val="FFFFFF"/>
                </a:highlight>
              </a:rPr>
              <a:t>,</a:t>
            </a:r>
            <a:r>
              <a:rPr lang="en-US" sz="3200" dirty="0">
                <a:solidFill>
                  <a:srgbClr val="808080"/>
                </a:solidFill>
                <a:highlight>
                  <a:srgbClr val="FFFFFF"/>
                </a:highlight>
              </a:rPr>
              <a:t>"test123"</a:t>
            </a:r>
            <a:r>
              <a:rPr lang="en-US" sz="3200" b="1" dirty="0">
                <a:solidFill>
                  <a:srgbClr val="000080"/>
                </a:solidFill>
                <a:highlight>
                  <a:srgbClr val="FFFFFF"/>
                </a:highlight>
              </a:rPr>
              <a:t>,</a:t>
            </a:r>
            <a:r>
              <a:rPr lang="en-US" sz="3200" dirty="0">
                <a:solidFill>
                  <a:srgbClr val="808080"/>
                </a:solidFill>
                <a:highlight>
                  <a:srgbClr val="FFFFFF"/>
                </a:highlight>
              </a:rPr>
              <a:t>"TESTDB"</a:t>
            </a:r>
            <a:r>
              <a:rPr lang="en-US" sz="3200" dirty="0">
                <a:solidFill>
                  <a:srgbClr val="000000"/>
                </a:solidFill>
                <a:highlight>
                  <a:srgbClr val="FFFFFF"/>
                </a:highlight>
              </a:rPr>
              <a:t>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prepare a cursor object using cursor() method</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cursor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db</a:t>
            </a:r>
            <a:r>
              <a:rPr lang="en-US" sz="3200" b="1" dirty="0" err="1">
                <a:solidFill>
                  <a:srgbClr val="000080"/>
                </a:solidFill>
                <a:highlight>
                  <a:srgbClr val="FFFFFF"/>
                </a:highlight>
              </a:rPr>
              <a:t>.</a:t>
            </a:r>
            <a:r>
              <a:rPr lang="en-US" sz="3200" dirty="0" err="1">
                <a:solidFill>
                  <a:srgbClr val="000000"/>
                </a:solidFill>
                <a:highlight>
                  <a:srgbClr val="FFFFFF"/>
                </a:highlight>
              </a:rPr>
              <a:t>cursor</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execute SQL query using execute() method.</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cursor</a:t>
            </a:r>
            <a:r>
              <a:rPr lang="en-US" sz="3200" b="1" dirty="0" err="1">
                <a:solidFill>
                  <a:srgbClr val="000080"/>
                </a:solidFill>
                <a:highlight>
                  <a:srgbClr val="FFFFFF"/>
                </a:highlight>
              </a:rPr>
              <a:t>.</a:t>
            </a:r>
            <a:r>
              <a:rPr lang="en-US" sz="3200" dirty="0" err="1">
                <a:solidFill>
                  <a:srgbClr val="000000"/>
                </a:solidFill>
                <a:highlight>
                  <a:srgbClr val="FFFFFF"/>
                </a:highlight>
              </a:rPr>
              <a:t>execute</a:t>
            </a:r>
            <a:r>
              <a:rPr lang="en-US" sz="3200" b="1" dirty="0">
                <a:solidFill>
                  <a:srgbClr val="000080"/>
                </a:solidFill>
                <a:highlight>
                  <a:srgbClr val="FFFFFF"/>
                </a:highlight>
              </a:rPr>
              <a:t>(</a:t>
            </a:r>
            <a:r>
              <a:rPr lang="en-US" sz="3200" dirty="0">
                <a:solidFill>
                  <a:srgbClr val="808080"/>
                </a:solidFill>
                <a:highlight>
                  <a:srgbClr val="FFFFFF"/>
                </a:highlight>
              </a:rPr>
              <a:t>"SELECT VERSION()"</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Fetch a single row using </a:t>
            </a:r>
            <a:r>
              <a:rPr lang="en-US" sz="3200" dirty="0" err="1">
                <a:solidFill>
                  <a:srgbClr val="008000"/>
                </a:solidFill>
                <a:highlight>
                  <a:srgbClr val="FFFFFF"/>
                </a:highlight>
              </a:rPr>
              <a:t>fetchone</a:t>
            </a:r>
            <a:r>
              <a:rPr lang="en-US" sz="3200" dirty="0">
                <a:solidFill>
                  <a:srgbClr val="008000"/>
                </a:solidFill>
                <a:highlight>
                  <a:srgbClr val="FFFFFF"/>
                </a:highlight>
              </a:rPr>
              <a:t>() method.</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data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cursor</a:t>
            </a:r>
            <a:r>
              <a:rPr lang="en-US" sz="3200" b="1" dirty="0" err="1">
                <a:solidFill>
                  <a:srgbClr val="000080"/>
                </a:solidFill>
                <a:highlight>
                  <a:srgbClr val="FFFFFF"/>
                </a:highlight>
              </a:rPr>
              <a:t>.</a:t>
            </a:r>
            <a:r>
              <a:rPr lang="en-US" sz="3200" dirty="0" err="1">
                <a:solidFill>
                  <a:srgbClr val="000000"/>
                </a:solidFill>
                <a:highlight>
                  <a:srgbClr val="FFFFFF"/>
                </a:highlight>
              </a:rPr>
              <a:t>fetchone</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"Database version : %s "</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data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disconnect from server</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db</a:t>
            </a:r>
            <a:r>
              <a:rPr lang="en-US" sz="3200" b="1" dirty="0" err="1">
                <a:solidFill>
                  <a:srgbClr val="000080"/>
                </a:solidFill>
                <a:highlight>
                  <a:srgbClr val="FFFFFF"/>
                </a:highlight>
              </a:rPr>
              <a:t>.</a:t>
            </a:r>
            <a:r>
              <a:rPr lang="en-US" sz="3200" dirty="0" err="1">
                <a:solidFill>
                  <a:srgbClr val="000000"/>
                </a:solidFill>
                <a:highlight>
                  <a:srgbClr val="FFFFFF"/>
                </a:highlight>
              </a:rPr>
              <a:t>close</a:t>
            </a:r>
            <a:r>
              <a:rPr lang="en-US" sz="3200" b="1" dirty="0">
                <a:solidFill>
                  <a:srgbClr val="000080"/>
                </a:solidFill>
                <a:highlight>
                  <a:srgbClr val="FFFFFF"/>
                </a:highlight>
              </a:rPr>
              <a:t>()</a:t>
            </a:r>
            <a:endParaRPr lang="en-US" dirty="0"/>
          </a:p>
        </p:txBody>
      </p:sp>
      <p:sp>
        <p:nvSpPr>
          <p:cNvPr id="4" name="TextBox 3"/>
          <p:cNvSpPr txBox="1"/>
          <p:nvPr/>
        </p:nvSpPr>
        <p:spPr>
          <a:xfrm>
            <a:off x="7154427" y="5476351"/>
            <a:ext cx="5037573" cy="830997"/>
          </a:xfrm>
          <a:prstGeom prst="rect">
            <a:avLst/>
          </a:prstGeom>
          <a:noFill/>
        </p:spPr>
        <p:txBody>
          <a:bodyPr wrap="square" rtlCol="0">
            <a:spAutoFit/>
          </a:bodyPr>
          <a:lstStyle/>
          <a:p>
            <a:r>
              <a:rPr lang="en-IN" sz="2400" dirty="0" smtClean="0"/>
              <a:t>Output</a:t>
            </a:r>
          </a:p>
          <a:p>
            <a:r>
              <a:rPr lang="en-US" sz="2400" dirty="0"/>
              <a:t>Database version : 10.1.10-MariaDB </a:t>
            </a:r>
          </a:p>
        </p:txBody>
      </p:sp>
    </p:spTree>
    <p:extLst>
      <p:ext uri="{BB962C8B-B14F-4D97-AF65-F5344CB8AC3E}">
        <p14:creationId xmlns:p14="http://schemas.microsoft.com/office/powerpoint/2010/main" val="5092208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67174" y="44189"/>
            <a:ext cx="10871200" cy="990600"/>
          </a:xfrm>
        </p:spPr>
        <p:txBody>
          <a:bodyPr/>
          <a:lstStyle/>
          <a:p>
            <a:r>
              <a:rPr lang="en-IN" dirty="0" smtClean="0"/>
              <a:t>Creating a Database Table</a:t>
            </a:r>
            <a:endParaRPr lang="en-US" dirty="0"/>
          </a:p>
        </p:txBody>
      </p:sp>
      <p:sp>
        <p:nvSpPr>
          <p:cNvPr id="3" name="Content Placeholder 2"/>
          <p:cNvSpPr>
            <a:spLocks noGrp="1"/>
          </p:cNvSpPr>
          <p:nvPr>
            <p:ph sz="quarter" idx="4294967295"/>
          </p:nvPr>
        </p:nvSpPr>
        <p:spPr>
          <a:xfrm>
            <a:off x="567174" y="1034789"/>
            <a:ext cx="10871200" cy="5823211"/>
          </a:xfrm>
        </p:spPr>
        <p:txBody>
          <a:bodyPr>
            <a:normAutofit fontScale="85000" lnSpcReduction="20000"/>
          </a:bodyPr>
          <a:lstStyle/>
          <a:p>
            <a:pPr marL="0" indent="0">
              <a:buNone/>
            </a:pPr>
            <a:r>
              <a:rPr lang="en-US" sz="3200" b="1" dirty="0">
                <a:solidFill>
                  <a:srgbClr val="0000FF"/>
                </a:solidFill>
                <a:highlight>
                  <a:srgbClr val="FFFFFF"/>
                </a:highlight>
              </a:rPr>
              <a:t>import</a:t>
            </a:r>
            <a:r>
              <a:rPr lang="en-US" sz="3200" dirty="0">
                <a:solidFill>
                  <a:srgbClr val="000000"/>
                </a:solidFill>
                <a:highlight>
                  <a:srgbClr val="FFFFFF"/>
                </a:highlight>
              </a:rPr>
              <a:t> </a:t>
            </a:r>
            <a:r>
              <a:rPr lang="en-US" sz="3200" dirty="0" err="1">
                <a:solidFill>
                  <a:srgbClr val="000000"/>
                </a:solidFill>
                <a:highlight>
                  <a:srgbClr val="FFFFFF"/>
                </a:highlight>
              </a:rPr>
              <a:t>pymysql</a:t>
            </a:r>
            <a:r>
              <a:rPr lang="en-US" sz="3200" dirty="0">
                <a:solidFill>
                  <a:srgbClr val="000000"/>
                </a:solidFill>
                <a:highlight>
                  <a:srgbClr val="FFFFFF"/>
                </a:highlight>
              </a:rPr>
              <a:t> </a:t>
            </a:r>
            <a:r>
              <a:rPr lang="en-US" sz="3200" b="1" dirty="0">
                <a:solidFill>
                  <a:srgbClr val="0000FF"/>
                </a:solidFill>
                <a:highlight>
                  <a:srgbClr val="FFFFFF"/>
                </a:highlight>
              </a:rPr>
              <a:t>as</a:t>
            </a:r>
            <a:r>
              <a:rPr lang="en-US" sz="3200" dirty="0">
                <a:solidFill>
                  <a:srgbClr val="000000"/>
                </a:solidFill>
                <a:highlight>
                  <a:srgbClr val="FFFFFF"/>
                </a:highlight>
              </a:rPr>
              <a:t> </a:t>
            </a:r>
            <a:r>
              <a:rPr lang="en-US" sz="3200" dirty="0" err="1">
                <a:solidFill>
                  <a:srgbClr val="000000"/>
                </a:solidFill>
                <a:highlight>
                  <a:srgbClr val="FFFFFF"/>
                </a:highlight>
              </a:rPr>
              <a:t>PyMySQL</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Open database connection</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db</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PyMySQL</a:t>
            </a:r>
            <a:r>
              <a:rPr lang="en-US" sz="3200" b="1" dirty="0" err="1">
                <a:solidFill>
                  <a:srgbClr val="000080"/>
                </a:solidFill>
                <a:highlight>
                  <a:srgbClr val="FFFFFF"/>
                </a:highlight>
              </a:rPr>
              <a:t>.</a:t>
            </a:r>
            <a:r>
              <a:rPr lang="en-US" sz="3200" dirty="0" err="1">
                <a:solidFill>
                  <a:srgbClr val="000000"/>
                </a:solidFill>
                <a:highlight>
                  <a:srgbClr val="FFFFFF"/>
                </a:highlight>
              </a:rPr>
              <a:t>connect</a:t>
            </a:r>
            <a:r>
              <a:rPr lang="en-US" sz="3200" b="1" dirty="0">
                <a:solidFill>
                  <a:srgbClr val="000080"/>
                </a:solidFill>
                <a:highlight>
                  <a:srgbClr val="FFFFFF"/>
                </a:highlight>
              </a:rPr>
              <a:t>(</a:t>
            </a:r>
            <a:r>
              <a:rPr lang="en-US" sz="3200" dirty="0">
                <a:solidFill>
                  <a:srgbClr val="808080"/>
                </a:solidFill>
                <a:highlight>
                  <a:srgbClr val="FFFFFF"/>
                </a:highlight>
              </a:rPr>
              <a:t>"localhost"</a:t>
            </a:r>
            <a:r>
              <a:rPr lang="en-US" sz="3200" b="1" dirty="0">
                <a:solidFill>
                  <a:srgbClr val="000080"/>
                </a:solidFill>
                <a:highlight>
                  <a:srgbClr val="FFFFFF"/>
                </a:highlight>
              </a:rPr>
              <a:t>,</a:t>
            </a:r>
            <a:r>
              <a:rPr lang="en-US" sz="3200" dirty="0">
                <a:solidFill>
                  <a:srgbClr val="808080"/>
                </a:solidFill>
                <a:highlight>
                  <a:srgbClr val="FFFFFF"/>
                </a:highlight>
              </a:rPr>
              <a:t>"testuser"</a:t>
            </a:r>
            <a:r>
              <a:rPr lang="en-US" sz="3200" b="1" dirty="0">
                <a:solidFill>
                  <a:srgbClr val="000080"/>
                </a:solidFill>
                <a:highlight>
                  <a:srgbClr val="FFFFFF"/>
                </a:highlight>
              </a:rPr>
              <a:t>,</a:t>
            </a:r>
            <a:r>
              <a:rPr lang="en-US" sz="3200" dirty="0">
                <a:solidFill>
                  <a:srgbClr val="808080"/>
                </a:solidFill>
                <a:highlight>
                  <a:srgbClr val="FFFFFF"/>
                </a:highlight>
              </a:rPr>
              <a:t>"test123"</a:t>
            </a:r>
            <a:r>
              <a:rPr lang="en-US" sz="3200" b="1" dirty="0">
                <a:solidFill>
                  <a:srgbClr val="000080"/>
                </a:solidFill>
                <a:highlight>
                  <a:srgbClr val="FFFFFF"/>
                </a:highlight>
              </a:rPr>
              <a:t>,</a:t>
            </a:r>
            <a:r>
              <a:rPr lang="en-US" sz="3200" dirty="0">
                <a:solidFill>
                  <a:srgbClr val="808080"/>
                </a:solidFill>
                <a:highlight>
                  <a:srgbClr val="FFFFFF"/>
                </a:highlight>
              </a:rPr>
              <a:t>"TESTDB"</a:t>
            </a:r>
            <a:r>
              <a:rPr lang="en-US" sz="3200" dirty="0">
                <a:solidFill>
                  <a:srgbClr val="000000"/>
                </a:solidFill>
                <a:highlight>
                  <a:srgbClr val="FFFFFF"/>
                </a:highlight>
              </a:rPr>
              <a:t>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prepare a cursor object using cursor() method</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cursor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db</a:t>
            </a:r>
            <a:r>
              <a:rPr lang="en-US" sz="3200" b="1" dirty="0" err="1">
                <a:solidFill>
                  <a:srgbClr val="000080"/>
                </a:solidFill>
                <a:highlight>
                  <a:srgbClr val="FFFFFF"/>
                </a:highlight>
              </a:rPr>
              <a:t>.</a:t>
            </a:r>
            <a:r>
              <a:rPr lang="en-US" sz="3200" dirty="0" err="1">
                <a:solidFill>
                  <a:srgbClr val="000000"/>
                </a:solidFill>
                <a:highlight>
                  <a:srgbClr val="FFFFFF"/>
                </a:highlight>
              </a:rPr>
              <a:t>cursor</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Drop table if it already exist using execute() method.</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cursor</a:t>
            </a:r>
            <a:r>
              <a:rPr lang="en-US" sz="3200" b="1" dirty="0" err="1">
                <a:solidFill>
                  <a:srgbClr val="000080"/>
                </a:solidFill>
                <a:highlight>
                  <a:srgbClr val="FFFFFF"/>
                </a:highlight>
              </a:rPr>
              <a:t>.</a:t>
            </a:r>
            <a:r>
              <a:rPr lang="en-US" sz="3200" dirty="0" err="1">
                <a:solidFill>
                  <a:srgbClr val="000000"/>
                </a:solidFill>
                <a:highlight>
                  <a:srgbClr val="FFFFFF"/>
                </a:highlight>
              </a:rPr>
              <a:t>execute</a:t>
            </a:r>
            <a:r>
              <a:rPr lang="en-US" sz="3200" b="1" dirty="0">
                <a:solidFill>
                  <a:srgbClr val="000080"/>
                </a:solidFill>
                <a:highlight>
                  <a:srgbClr val="FFFFFF"/>
                </a:highlight>
              </a:rPr>
              <a:t>(</a:t>
            </a:r>
            <a:r>
              <a:rPr lang="en-US" sz="3200" dirty="0">
                <a:solidFill>
                  <a:srgbClr val="808080"/>
                </a:solidFill>
                <a:highlight>
                  <a:srgbClr val="FFFFFF"/>
                </a:highlight>
              </a:rPr>
              <a:t>"DROP TABLE IF EXISTS EMPLOYEE"</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Create table as per requirement</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sql</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8000"/>
                </a:solidFill>
                <a:highlight>
                  <a:srgbClr val="FFFFFF"/>
                </a:highlight>
              </a:rPr>
              <a:t>"""CREATE TABLE EMPLOYEE </a:t>
            </a:r>
            <a:r>
              <a:rPr lang="en-US" sz="3200" dirty="0" smtClean="0">
                <a:solidFill>
                  <a:srgbClr val="FF8000"/>
                </a:solidFill>
                <a:highlight>
                  <a:srgbClr val="FFFFFF"/>
                </a:highlight>
              </a:rPr>
              <a:t>(FIRST_NAME </a:t>
            </a:r>
            <a:r>
              <a:rPr lang="en-US" sz="3200" dirty="0">
                <a:solidFill>
                  <a:srgbClr val="FF8000"/>
                </a:solidFill>
                <a:highlight>
                  <a:srgbClr val="FFFFFF"/>
                </a:highlight>
              </a:rPr>
              <a:t>CHAR(20) NOT NULL,</a:t>
            </a:r>
          </a:p>
          <a:p>
            <a:pPr marL="0" indent="0">
              <a:buNone/>
            </a:pPr>
            <a:r>
              <a:rPr lang="en-US" sz="3200" dirty="0">
                <a:solidFill>
                  <a:srgbClr val="FF8000"/>
                </a:solidFill>
                <a:highlight>
                  <a:srgbClr val="FFFFFF"/>
                </a:highlight>
              </a:rPr>
              <a:t>LAST_NAME CHAR(20</a:t>
            </a:r>
            <a:r>
              <a:rPr lang="en-US" sz="3200" dirty="0" smtClean="0">
                <a:solidFill>
                  <a:srgbClr val="FF8000"/>
                </a:solidFill>
                <a:highlight>
                  <a:srgbClr val="FFFFFF"/>
                </a:highlight>
              </a:rPr>
              <a:t>),AGE INT,SEX </a:t>
            </a:r>
            <a:r>
              <a:rPr lang="en-US" sz="3200" dirty="0">
                <a:solidFill>
                  <a:srgbClr val="FF8000"/>
                </a:solidFill>
                <a:highlight>
                  <a:srgbClr val="FFFFFF"/>
                </a:highlight>
              </a:rPr>
              <a:t>CHAR(1</a:t>
            </a:r>
            <a:r>
              <a:rPr lang="en-US" sz="3200" dirty="0" smtClean="0">
                <a:solidFill>
                  <a:srgbClr val="FF8000"/>
                </a:solidFill>
                <a:highlight>
                  <a:srgbClr val="FFFFFF"/>
                </a:highlight>
              </a:rPr>
              <a:t>),INCOME </a:t>
            </a:r>
            <a:r>
              <a:rPr lang="en-US" sz="3200" dirty="0">
                <a:solidFill>
                  <a:srgbClr val="FF8000"/>
                </a:solidFill>
                <a:highlight>
                  <a:srgbClr val="FFFFFF"/>
                </a:highlight>
              </a:rPr>
              <a:t>FLOAT )"""</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cursor</a:t>
            </a:r>
            <a:r>
              <a:rPr lang="en-US" sz="3200" b="1" dirty="0" err="1">
                <a:solidFill>
                  <a:srgbClr val="000080"/>
                </a:solidFill>
                <a:highlight>
                  <a:srgbClr val="FFFFFF"/>
                </a:highlight>
              </a:rPr>
              <a:t>.</a:t>
            </a:r>
            <a:r>
              <a:rPr lang="en-US" sz="3200" dirty="0" err="1">
                <a:solidFill>
                  <a:srgbClr val="000000"/>
                </a:solidFill>
                <a:highlight>
                  <a:srgbClr val="FFFFFF"/>
                </a:highlight>
              </a:rPr>
              <a:t>execute</a:t>
            </a:r>
            <a:r>
              <a:rPr lang="en-US" sz="3200" b="1" dirty="0">
                <a:solidFill>
                  <a:srgbClr val="000080"/>
                </a:solidFill>
                <a:highlight>
                  <a:srgbClr val="FFFFFF"/>
                </a:highlight>
              </a:rPr>
              <a:t>(</a:t>
            </a:r>
            <a:r>
              <a:rPr lang="en-US" sz="3200" dirty="0" err="1">
                <a:solidFill>
                  <a:srgbClr val="000000"/>
                </a:solidFill>
                <a:highlight>
                  <a:srgbClr val="FFFFFF"/>
                </a:highlight>
              </a:rPr>
              <a:t>sql</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disconnect from server</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db</a:t>
            </a:r>
            <a:r>
              <a:rPr lang="en-US" sz="3200" b="1" dirty="0" err="1">
                <a:solidFill>
                  <a:srgbClr val="000080"/>
                </a:solidFill>
                <a:highlight>
                  <a:srgbClr val="FFFFFF"/>
                </a:highlight>
              </a:rPr>
              <a:t>.</a:t>
            </a:r>
            <a:r>
              <a:rPr lang="en-US" sz="3200" dirty="0" err="1">
                <a:solidFill>
                  <a:srgbClr val="000000"/>
                </a:solidFill>
                <a:highlight>
                  <a:srgbClr val="FFFFFF"/>
                </a:highlight>
              </a:rPr>
              <a:t>close</a:t>
            </a:r>
            <a:r>
              <a:rPr lang="en-US" sz="3200" b="1" dirty="0">
                <a:solidFill>
                  <a:srgbClr val="000080"/>
                </a:solidFill>
                <a:highlight>
                  <a:srgbClr val="FFFFFF"/>
                </a:highlight>
              </a:rPr>
              <a:t>()</a:t>
            </a:r>
            <a:endParaRPr lang="en-US" dirty="0"/>
          </a:p>
        </p:txBody>
      </p:sp>
    </p:spTree>
    <p:extLst>
      <p:ext uri="{BB962C8B-B14F-4D97-AF65-F5344CB8AC3E}">
        <p14:creationId xmlns:p14="http://schemas.microsoft.com/office/powerpoint/2010/main" val="34972389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2562" y="44189"/>
            <a:ext cx="9123904" cy="990600"/>
          </a:xfrm>
        </p:spPr>
        <p:txBody>
          <a:bodyPr>
            <a:normAutofit/>
          </a:bodyPr>
          <a:lstStyle/>
          <a:p>
            <a:r>
              <a:rPr lang="en-IN" dirty="0" smtClean="0"/>
              <a:t>Inserting into Table</a:t>
            </a:r>
            <a:endParaRPr lang="en-US" dirty="0"/>
          </a:p>
        </p:txBody>
      </p:sp>
      <p:sp>
        <p:nvSpPr>
          <p:cNvPr id="3" name="Content Placeholder 2"/>
          <p:cNvSpPr>
            <a:spLocks noGrp="1"/>
          </p:cNvSpPr>
          <p:nvPr>
            <p:ph sz="quarter" idx="4294967295"/>
          </p:nvPr>
        </p:nvSpPr>
        <p:spPr>
          <a:xfrm>
            <a:off x="211015" y="1034789"/>
            <a:ext cx="11980985" cy="5823212"/>
          </a:xfrm>
        </p:spPr>
        <p:txBody>
          <a:bodyPr>
            <a:normAutofit fontScale="92500" lnSpcReduction="10000"/>
          </a:bodyPr>
          <a:lstStyle/>
          <a:p>
            <a:pPr marL="514350" indent="-514350">
              <a:buFont typeface="+mj-lt"/>
              <a:buAutoNum type="arabicPeriod"/>
            </a:pPr>
            <a:r>
              <a:rPr lang="en-US" sz="2800" dirty="0">
                <a:solidFill>
                  <a:srgbClr val="008000"/>
                </a:solidFill>
                <a:highlight>
                  <a:srgbClr val="FFFFFF"/>
                </a:highlight>
              </a:rPr>
              <a:t>#import </a:t>
            </a:r>
            <a:r>
              <a:rPr lang="en-US" sz="2800" dirty="0" err="1">
                <a:solidFill>
                  <a:srgbClr val="008000"/>
                </a:solidFill>
                <a:highlight>
                  <a:srgbClr val="FFFFFF"/>
                </a:highlight>
              </a:rPr>
              <a:t>PyMySQL</a:t>
            </a:r>
            <a:endParaRPr lang="en-US" sz="2800" dirty="0">
              <a:solidFill>
                <a:srgbClr val="000000"/>
              </a:solidFill>
              <a:highlight>
                <a:srgbClr val="FFFFFF"/>
              </a:highlight>
            </a:endParaRPr>
          </a:p>
          <a:p>
            <a:pPr marL="514350" indent="-514350">
              <a:buFont typeface="+mj-lt"/>
              <a:buAutoNum type="arabicPeriod"/>
            </a:pPr>
            <a:r>
              <a:rPr lang="en-US" sz="2800" b="1" dirty="0">
                <a:solidFill>
                  <a:srgbClr val="0000FF"/>
                </a:solidFill>
                <a:highlight>
                  <a:srgbClr val="FFFFFF"/>
                </a:highlight>
              </a:rPr>
              <a:t>import</a:t>
            </a:r>
            <a:r>
              <a:rPr lang="en-US" sz="2800" dirty="0">
                <a:solidFill>
                  <a:srgbClr val="000000"/>
                </a:solidFill>
                <a:highlight>
                  <a:srgbClr val="FFFFFF"/>
                </a:highlight>
              </a:rPr>
              <a:t> </a:t>
            </a:r>
            <a:r>
              <a:rPr lang="en-US" sz="2800" dirty="0" err="1">
                <a:solidFill>
                  <a:srgbClr val="000000"/>
                </a:solidFill>
                <a:highlight>
                  <a:srgbClr val="FFFFFF"/>
                </a:highlight>
              </a:rPr>
              <a:t>pymysql</a:t>
            </a:r>
            <a:r>
              <a:rPr lang="en-US" sz="2800" dirty="0">
                <a:solidFill>
                  <a:srgbClr val="000000"/>
                </a:solidFill>
                <a:highlight>
                  <a:srgbClr val="FFFFFF"/>
                </a:highlight>
              </a:rPr>
              <a:t> </a:t>
            </a:r>
            <a:r>
              <a:rPr lang="en-US" sz="2800" b="1" dirty="0">
                <a:solidFill>
                  <a:srgbClr val="0000FF"/>
                </a:solidFill>
                <a:highlight>
                  <a:srgbClr val="FFFFFF"/>
                </a:highlight>
              </a:rPr>
              <a:t>as</a:t>
            </a:r>
            <a:r>
              <a:rPr lang="en-US" sz="2800" dirty="0">
                <a:solidFill>
                  <a:srgbClr val="000000"/>
                </a:solidFill>
                <a:highlight>
                  <a:srgbClr val="FFFFFF"/>
                </a:highlight>
              </a:rPr>
              <a:t> </a:t>
            </a:r>
            <a:r>
              <a:rPr lang="en-US" sz="2800" dirty="0" err="1">
                <a:solidFill>
                  <a:srgbClr val="000000"/>
                </a:solidFill>
                <a:highlight>
                  <a:srgbClr val="FFFFFF"/>
                </a:highlight>
              </a:rPr>
              <a:t>PyMySQL</a:t>
            </a:r>
            <a:endParaRPr lang="en-US" sz="2800" dirty="0">
              <a:solidFill>
                <a:srgbClr val="000000"/>
              </a:solidFill>
              <a:highlight>
                <a:srgbClr val="FFFFFF"/>
              </a:highlight>
            </a:endParaRPr>
          </a:p>
          <a:p>
            <a:pPr marL="514350" indent="-514350">
              <a:buFont typeface="+mj-lt"/>
              <a:buAutoNum type="arabicPeriod"/>
            </a:pPr>
            <a:r>
              <a:rPr lang="en-US" sz="2800" dirty="0" err="1">
                <a:solidFill>
                  <a:srgbClr val="000000"/>
                </a:solidFill>
                <a:highlight>
                  <a:srgbClr val="FFFFFF"/>
                </a:highlight>
              </a:rPr>
              <a:t>db</a:t>
            </a:r>
            <a:r>
              <a:rPr lang="en-US" sz="2800" dirty="0">
                <a:solidFill>
                  <a:srgbClr val="000000"/>
                </a:solidFill>
                <a:highlight>
                  <a:srgbClr val="FFFFFF"/>
                </a:highlight>
              </a:rPr>
              <a:t> </a:t>
            </a:r>
            <a:r>
              <a:rPr lang="en-US" sz="2800" b="1" dirty="0">
                <a:solidFill>
                  <a:srgbClr val="000080"/>
                </a:solidFill>
                <a:highlight>
                  <a:srgbClr val="FFFFFF"/>
                </a:highlight>
              </a:rPr>
              <a:t>=</a:t>
            </a:r>
            <a:r>
              <a:rPr lang="en-US" sz="2800" dirty="0">
                <a:solidFill>
                  <a:srgbClr val="000000"/>
                </a:solidFill>
                <a:highlight>
                  <a:srgbClr val="FFFFFF"/>
                </a:highlight>
              </a:rPr>
              <a:t> </a:t>
            </a:r>
            <a:r>
              <a:rPr lang="en-US" sz="2800" dirty="0" err="1">
                <a:solidFill>
                  <a:srgbClr val="000000"/>
                </a:solidFill>
                <a:highlight>
                  <a:srgbClr val="FFFFFF"/>
                </a:highlight>
              </a:rPr>
              <a:t>PyMySQL</a:t>
            </a:r>
            <a:r>
              <a:rPr lang="en-US" sz="2800" b="1" dirty="0" err="1">
                <a:solidFill>
                  <a:srgbClr val="000080"/>
                </a:solidFill>
                <a:highlight>
                  <a:srgbClr val="FFFFFF"/>
                </a:highlight>
              </a:rPr>
              <a:t>.</a:t>
            </a:r>
            <a:r>
              <a:rPr lang="en-US" sz="2800" dirty="0" err="1">
                <a:solidFill>
                  <a:srgbClr val="000000"/>
                </a:solidFill>
                <a:highlight>
                  <a:srgbClr val="FFFFFF"/>
                </a:highlight>
              </a:rPr>
              <a:t>connect</a:t>
            </a:r>
            <a:r>
              <a:rPr lang="en-US" sz="2800" b="1" dirty="0">
                <a:solidFill>
                  <a:srgbClr val="000080"/>
                </a:solidFill>
                <a:highlight>
                  <a:srgbClr val="FFFFFF"/>
                </a:highlight>
              </a:rPr>
              <a:t>(</a:t>
            </a:r>
            <a:r>
              <a:rPr lang="en-US" sz="2800" dirty="0">
                <a:solidFill>
                  <a:srgbClr val="808080"/>
                </a:solidFill>
                <a:highlight>
                  <a:srgbClr val="FFFFFF"/>
                </a:highlight>
              </a:rPr>
              <a:t>"localhost"</a:t>
            </a:r>
            <a:r>
              <a:rPr lang="en-US" sz="2800" b="1" dirty="0">
                <a:solidFill>
                  <a:srgbClr val="000080"/>
                </a:solidFill>
                <a:highlight>
                  <a:srgbClr val="FFFFFF"/>
                </a:highlight>
              </a:rPr>
              <a:t>,</a:t>
            </a:r>
            <a:r>
              <a:rPr lang="en-US" sz="2800" dirty="0">
                <a:solidFill>
                  <a:srgbClr val="808080"/>
                </a:solidFill>
                <a:highlight>
                  <a:srgbClr val="FFFFFF"/>
                </a:highlight>
              </a:rPr>
              <a:t>"testuser"</a:t>
            </a:r>
            <a:r>
              <a:rPr lang="en-US" sz="2800" b="1" dirty="0">
                <a:solidFill>
                  <a:srgbClr val="000080"/>
                </a:solidFill>
                <a:highlight>
                  <a:srgbClr val="FFFFFF"/>
                </a:highlight>
              </a:rPr>
              <a:t>,</a:t>
            </a:r>
            <a:r>
              <a:rPr lang="en-US" sz="2800" dirty="0">
                <a:solidFill>
                  <a:srgbClr val="808080"/>
                </a:solidFill>
                <a:highlight>
                  <a:srgbClr val="FFFFFF"/>
                </a:highlight>
              </a:rPr>
              <a:t>"test123"</a:t>
            </a:r>
            <a:r>
              <a:rPr lang="en-US" sz="2800" b="1" dirty="0">
                <a:solidFill>
                  <a:srgbClr val="000080"/>
                </a:solidFill>
                <a:highlight>
                  <a:srgbClr val="FFFFFF"/>
                </a:highlight>
              </a:rPr>
              <a:t>,</a:t>
            </a:r>
            <a:r>
              <a:rPr lang="en-US" sz="2800" dirty="0">
                <a:solidFill>
                  <a:srgbClr val="808080"/>
                </a:solidFill>
                <a:highlight>
                  <a:srgbClr val="FFFFFF"/>
                </a:highlight>
              </a:rPr>
              <a:t>"TESTDB"</a:t>
            </a:r>
            <a:r>
              <a:rPr lang="en-US" sz="2800" dirty="0">
                <a:solidFill>
                  <a:srgbClr val="000000"/>
                </a:solidFill>
                <a:highlight>
                  <a:srgbClr val="FFFFFF"/>
                </a:highlight>
              </a:rPr>
              <a:t> </a:t>
            </a:r>
            <a:r>
              <a:rPr lang="en-US" sz="2800" b="1" dirty="0">
                <a:solidFill>
                  <a:srgbClr val="000080"/>
                </a:solidFill>
                <a:highlight>
                  <a:srgbClr val="FFFFFF"/>
                </a:highlight>
              </a:rPr>
              <a:t>)</a:t>
            </a:r>
            <a:endParaRPr lang="en-US" sz="2800" dirty="0">
              <a:solidFill>
                <a:srgbClr val="000000"/>
              </a:solidFill>
              <a:highlight>
                <a:srgbClr val="FFFFFF"/>
              </a:highlight>
            </a:endParaRPr>
          </a:p>
          <a:p>
            <a:pPr marL="514350" indent="-514350">
              <a:buFont typeface="+mj-lt"/>
              <a:buAutoNum type="arabicPeriod"/>
            </a:pPr>
            <a:r>
              <a:rPr lang="en-US" sz="2800" dirty="0">
                <a:solidFill>
                  <a:srgbClr val="000000"/>
                </a:solidFill>
                <a:highlight>
                  <a:srgbClr val="FFFFFF"/>
                </a:highlight>
              </a:rPr>
              <a:t>cursor </a:t>
            </a:r>
            <a:r>
              <a:rPr lang="en-US" sz="2800" b="1" dirty="0">
                <a:solidFill>
                  <a:srgbClr val="000080"/>
                </a:solidFill>
                <a:highlight>
                  <a:srgbClr val="FFFFFF"/>
                </a:highlight>
              </a:rPr>
              <a:t>=</a:t>
            </a:r>
            <a:r>
              <a:rPr lang="en-US" sz="2800" dirty="0">
                <a:solidFill>
                  <a:srgbClr val="000000"/>
                </a:solidFill>
                <a:highlight>
                  <a:srgbClr val="FFFFFF"/>
                </a:highlight>
              </a:rPr>
              <a:t> </a:t>
            </a:r>
            <a:r>
              <a:rPr lang="en-US" sz="2800" dirty="0" err="1">
                <a:solidFill>
                  <a:srgbClr val="000000"/>
                </a:solidFill>
                <a:highlight>
                  <a:srgbClr val="FFFFFF"/>
                </a:highlight>
              </a:rPr>
              <a:t>db</a:t>
            </a:r>
            <a:r>
              <a:rPr lang="en-US" sz="2800" b="1" dirty="0" err="1">
                <a:solidFill>
                  <a:srgbClr val="000080"/>
                </a:solidFill>
                <a:highlight>
                  <a:srgbClr val="FFFFFF"/>
                </a:highlight>
              </a:rPr>
              <a:t>.</a:t>
            </a:r>
            <a:r>
              <a:rPr lang="en-US" sz="2800" dirty="0" err="1">
                <a:solidFill>
                  <a:srgbClr val="000000"/>
                </a:solidFill>
                <a:highlight>
                  <a:srgbClr val="FFFFFF"/>
                </a:highlight>
              </a:rPr>
              <a:t>cursor</a:t>
            </a:r>
            <a:r>
              <a:rPr lang="en-US" sz="2800" b="1" dirty="0">
                <a:solidFill>
                  <a:srgbClr val="000080"/>
                </a:solidFill>
                <a:highlight>
                  <a:srgbClr val="FFFFFF"/>
                </a:highlight>
              </a:rPr>
              <a:t>()</a:t>
            </a:r>
            <a:endParaRPr lang="en-US" sz="2800" dirty="0">
              <a:solidFill>
                <a:srgbClr val="000000"/>
              </a:solidFill>
              <a:highlight>
                <a:srgbClr val="FFFFFF"/>
              </a:highlight>
            </a:endParaRPr>
          </a:p>
          <a:p>
            <a:pPr marL="514350" indent="-514350">
              <a:buFont typeface="+mj-lt"/>
              <a:buAutoNum type="arabicPeriod"/>
            </a:pPr>
            <a:r>
              <a:rPr lang="en-US" sz="2800" dirty="0">
                <a:solidFill>
                  <a:srgbClr val="008000"/>
                </a:solidFill>
                <a:highlight>
                  <a:srgbClr val="FFFFFF"/>
                </a:highlight>
              </a:rPr>
              <a:t># Prepare SQL query to INSERT a record into the database.</a:t>
            </a:r>
            <a:endParaRPr lang="en-US" sz="2800" dirty="0">
              <a:solidFill>
                <a:srgbClr val="000000"/>
              </a:solidFill>
              <a:highlight>
                <a:srgbClr val="FFFFFF"/>
              </a:highlight>
            </a:endParaRPr>
          </a:p>
          <a:p>
            <a:pPr marL="514350" indent="-514350">
              <a:buFont typeface="+mj-lt"/>
              <a:buAutoNum type="arabicPeriod"/>
            </a:pPr>
            <a:r>
              <a:rPr lang="en-US" sz="2800" dirty="0" err="1">
                <a:solidFill>
                  <a:srgbClr val="000000"/>
                </a:solidFill>
                <a:highlight>
                  <a:srgbClr val="FFFFFF"/>
                </a:highlight>
              </a:rPr>
              <a:t>sql</a:t>
            </a:r>
            <a:r>
              <a:rPr lang="en-US" sz="2800" dirty="0">
                <a:solidFill>
                  <a:srgbClr val="000000"/>
                </a:solidFill>
                <a:highlight>
                  <a:srgbClr val="FFFFFF"/>
                </a:highlight>
              </a:rPr>
              <a:t> </a:t>
            </a:r>
            <a:r>
              <a:rPr lang="en-US" sz="2800" b="1" dirty="0">
                <a:solidFill>
                  <a:srgbClr val="000080"/>
                </a:solidFill>
                <a:highlight>
                  <a:srgbClr val="FFFFFF"/>
                </a:highlight>
              </a:rPr>
              <a:t>=</a:t>
            </a:r>
            <a:r>
              <a:rPr lang="en-US" sz="2800" dirty="0">
                <a:solidFill>
                  <a:srgbClr val="000000"/>
                </a:solidFill>
                <a:highlight>
                  <a:srgbClr val="FFFFFF"/>
                </a:highlight>
              </a:rPr>
              <a:t> </a:t>
            </a:r>
            <a:r>
              <a:rPr lang="en-US" sz="2800" dirty="0">
                <a:solidFill>
                  <a:srgbClr val="808080"/>
                </a:solidFill>
                <a:highlight>
                  <a:srgbClr val="FFFFFF"/>
                </a:highlight>
              </a:rPr>
              <a:t>"INSERT INTO EMPLOYEE(FIRST_NAME, </a:t>
            </a:r>
            <a:r>
              <a:rPr lang="en-US" sz="2800" dirty="0" smtClean="0">
                <a:solidFill>
                  <a:srgbClr val="808080"/>
                </a:solidFill>
                <a:highlight>
                  <a:srgbClr val="FFFFFF"/>
                </a:highlight>
              </a:rPr>
              <a:t>LAST_NAME</a:t>
            </a:r>
            <a:r>
              <a:rPr lang="en-US" sz="2800" dirty="0">
                <a:solidFill>
                  <a:srgbClr val="808080"/>
                </a:solidFill>
                <a:highlight>
                  <a:srgbClr val="FFFFFF"/>
                </a:highlight>
              </a:rPr>
              <a:t>, AGE, SEX, INCOME) \</a:t>
            </a:r>
          </a:p>
          <a:p>
            <a:pPr marL="514350" indent="-514350">
              <a:buFont typeface="+mj-lt"/>
              <a:buAutoNum type="arabicPeriod"/>
            </a:pPr>
            <a:r>
              <a:rPr lang="fr-FR" sz="2800" dirty="0">
                <a:solidFill>
                  <a:srgbClr val="808080"/>
                </a:solidFill>
                <a:highlight>
                  <a:srgbClr val="FFFFFF"/>
                </a:highlight>
              </a:rPr>
              <a:t>VALUES ('%s', '%s', '%d', '%c', '%d' )"</a:t>
            </a:r>
            <a:r>
              <a:rPr lang="fr-FR" sz="2800" dirty="0">
                <a:solidFill>
                  <a:srgbClr val="000000"/>
                </a:solidFill>
                <a:highlight>
                  <a:srgbClr val="FFFFFF"/>
                </a:highlight>
              </a:rPr>
              <a:t> </a:t>
            </a:r>
            <a:r>
              <a:rPr lang="fr-FR" sz="2800" b="1" dirty="0">
                <a:solidFill>
                  <a:srgbClr val="000080"/>
                </a:solidFill>
                <a:highlight>
                  <a:srgbClr val="FFFFFF"/>
                </a:highlight>
              </a:rPr>
              <a:t>%</a:t>
            </a:r>
            <a:r>
              <a:rPr lang="fr-FR" sz="2800" dirty="0">
                <a:solidFill>
                  <a:srgbClr val="000000"/>
                </a:solidFill>
                <a:highlight>
                  <a:srgbClr val="FFFFFF"/>
                </a:highlight>
              </a:rPr>
              <a:t> </a:t>
            </a:r>
            <a:r>
              <a:rPr lang="en-US" sz="2800" b="1" dirty="0" smtClean="0">
                <a:solidFill>
                  <a:srgbClr val="000080"/>
                </a:solidFill>
                <a:highlight>
                  <a:srgbClr val="FFFFFF"/>
                </a:highlight>
              </a:rPr>
              <a:t>(</a:t>
            </a:r>
            <a:r>
              <a:rPr lang="en-US" sz="2800" dirty="0">
                <a:solidFill>
                  <a:srgbClr val="808080"/>
                </a:solidFill>
                <a:highlight>
                  <a:srgbClr val="FFFFFF"/>
                </a:highlight>
              </a:rPr>
              <a:t>'Mac'</a:t>
            </a:r>
            <a:r>
              <a:rPr lang="en-US" sz="2800" b="1" dirty="0">
                <a:solidFill>
                  <a:srgbClr val="000080"/>
                </a:solidFill>
                <a:highlight>
                  <a:srgbClr val="FFFFFF"/>
                </a:highlight>
              </a:rPr>
              <a:t>,</a:t>
            </a:r>
            <a:r>
              <a:rPr lang="en-US" sz="2800" dirty="0">
                <a:solidFill>
                  <a:srgbClr val="000000"/>
                </a:solidFill>
                <a:highlight>
                  <a:srgbClr val="FFFFFF"/>
                </a:highlight>
              </a:rPr>
              <a:t> </a:t>
            </a:r>
            <a:r>
              <a:rPr lang="en-US" sz="2800" dirty="0">
                <a:solidFill>
                  <a:srgbClr val="808080"/>
                </a:solidFill>
                <a:highlight>
                  <a:srgbClr val="FFFFFF"/>
                </a:highlight>
              </a:rPr>
              <a:t>'Mohan'</a:t>
            </a:r>
            <a:r>
              <a:rPr lang="en-US" sz="2800" b="1" dirty="0">
                <a:solidFill>
                  <a:srgbClr val="000080"/>
                </a:solidFill>
                <a:highlight>
                  <a:srgbClr val="FFFFFF"/>
                </a:highlight>
              </a:rPr>
              <a:t>,</a:t>
            </a:r>
            <a:r>
              <a:rPr lang="en-US" sz="2800" dirty="0">
                <a:solidFill>
                  <a:srgbClr val="000000"/>
                </a:solidFill>
                <a:highlight>
                  <a:srgbClr val="FFFFFF"/>
                </a:highlight>
              </a:rPr>
              <a:t> </a:t>
            </a:r>
            <a:r>
              <a:rPr lang="en-US" sz="2800" dirty="0">
                <a:solidFill>
                  <a:srgbClr val="FF0000"/>
                </a:solidFill>
                <a:highlight>
                  <a:srgbClr val="FFFFFF"/>
                </a:highlight>
              </a:rPr>
              <a:t>20</a:t>
            </a:r>
            <a:r>
              <a:rPr lang="en-US" sz="2800" b="1" dirty="0">
                <a:solidFill>
                  <a:srgbClr val="000080"/>
                </a:solidFill>
                <a:highlight>
                  <a:srgbClr val="FFFFFF"/>
                </a:highlight>
              </a:rPr>
              <a:t>,</a:t>
            </a:r>
            <a:r>
              <a:rPr lang="en-US" sz="2800" dirty="0">
                <a:solidFill>
                  <a:srgbClr val="000000"/>
                </a:solidFill>
                <a:highlight>
                  <a:srgbClr val="FFFFFF"/>
                </a:highlight>
              </a:rPr>
              <a:t> </a:t>
            </a:r>
            <a:r>
              <a:rPr lang="en-US" sz="2800" dirty="0">
                <a:solidFill>
                  <a:srgbClr val="808080"/>
                </a:solidFill>
                <a:highlight>
                  <a:srgbClr val="FFFFFF"/>
                </a:highlight>
              </a:rPr>
              <a:t>'M'</a:t>
            </a:r>
            <a:r>
              <a:rPr lang="en-US" sz="2800" b="1" dirty="0">
                <a:solidFill>
                  <a:srgbClr val="000080"/>
                </a:solidFill>
                <a:highlight>
                  <a:srgbClr val="FFFFFF"/>
                </a:highlight>
              </a:rPr>
              <a:t>,</a:t>
            </a:r>
            <a:r>
              <a:rPr lang="en-US" sz="2800" dirty="0">
                <a:solidFill>
                  <a:srgbClr val="000000"/>
                </a:solidFill>
                <a:highlight>
                  <a:srgbClr val="FFFFFF"/>
                </a:highlight>
              </a:rPr>
              <a:t> </a:t>
            </a:r>
            <a:r>
              <a:rPr lang="en-US" sz="2800" dirty="0">
                <a:solidFill>
                  <a:srgbClr val="FF0000"/>
                </a:solidFill>
                <a:highlight>
                  <a:srgbClr val="FFFFFF"/>
                </a:highlight>
              </a:rPr>
              <a:t>2000</a:t>
            </a:r>
            <a:r>
              <a:rPr lang="en-US" sz="2800" b="1" dirty="0">
                <a:solidFill>
                  <a:srgbClr val="000080"/>
                </a:solidFill>
                <a:highlight>
                  <a:srgbClr val="FFFFFF"/>
                </a:highlight>
              </a:rPr>
              <a:t>)</a:t>
            </a:r>
            <a:endParaRPr lang="en-US" sz="2800" dirty="0">
              <a:solidFill>
                <a:srgbClr val="000000"/>
              </a:solidFill>
              <a:highlight>
                <a:srgbClr val="FFFFFF"/>
              </a:highlight>
            </a:endParaRPr>
          </a:p>
          <a:p>
            <a:pPr marL="514350" indent="-514350">
              <a:buFont typeface="+mj-lt"/>
              <a:buAutoNum type="arabicPeriod"/>
            </a:pPr>
            <a:r>
              <a:rPr lang="en-US" sz="2800" b="1" dirty="0">
                <a:solidFill>
                  <a:srgbClr val="0000FF"/>
                </a:solidFill>
                <a:highlight>
                  <a:srgbClr val="FFFFFF"/>
                </a:highlight>
              </a:rPr>
              <a:t>try</a:t>
            </a:r>
            <a:r>
              <a:rPr lang="en-US" sz="2800" b="1" dirty="0">
                <a:solidFill>
                  <a:srgbClr val="000080"/>
                </a:solidFill>
                <a:highlight>
                  <a:srgbClr val="FFFFFF"/>
                </a:highlight>
              </a:rPr>
              <a:t>:</a:t>
            </a:r>
            <a:endParaRPr lang="en-US" sz="2800" dirty="0">
              <a:solidFill>
                <a:srgbClr val="000000"/>
              </a:solidFill>
              <a:highlight>
                <a:srgbClr val="FFFFFF"/>
              </a:highlight>
            </a:endParaRPr>
          </a:p>
          <a:p>
            <a:pPr marL="514350" indent="-514350">
              <a:buFont typeface="+mj-lt"/>
              <a:buAutoNum type="arabicPeriod"/>
            </a:pPr>
            <a:r>
              <a:rPr lang="en-US" sz="2800" dirty="0">
                <a:solidFill>
                  <a:srgbClr val="000000"/>
                </a:solidFill>
                <a:highlight>
                  <a:srgbClr val="FFFFFF"/>
                </a:highlight>
              </a:rPr>
              <a:t>    </a:t>
            </a:r>
            <a:r>
              <a:rPr lang="en-US" sz="2800" dirty="0" err="1">
                <a:solidFill>
                  <a:srgbClr val="000000"/>
                </a:solidFill>
                <a:highlight>
                  <a:srgbClr val="FFFFFF"/>
                </a:highlight>
              </a:rPr>
              <a:t>cursor</a:t>
            </a:r>
            <a:r>
              <a:rPr lang="en-US" sz="2800" b="1" dirty="0" err="1">
                <a:solidFill>
                  <a:srgbClr val="000080"/>
                </a:solidFill>
                <a:highlight>
                  <a:srgbClr val="FFFFFF"/>
                </a:highlight>
              </a:rPr>
              <a:t>.</a:t>
            </a:r>
            <a:r>
              <a:rPr lang="en-US" sz="2800" dirty="0" err="1">
                <a:solidFill>
                  <a:srgbClr val="000000"/>
                </a:solidFill>
                <a:highlight>
                  <a:srgbClr val="FFFFFF"/>
                </a:highlight>
              </a:rPr>
              <a:t>execute</a:t>
            </a:r>
            <a:r>
              <a:rPr lang="en-US" sz="2800" b="1" dirty="0">
                <a:solidFill>
                  <a:srgbClr val="000080"/>
                </a:solidFill>
                <a:highlight>
                  <a:srgbClr val="FFFFFF"/>
                </a:highlight>
              </a:rPr>
              <a:t>(</a:t>
            </a:r>
            <a:r>
              <a:rPr lang="en-US" sz="2800" dirty="0" err="1">
                <a:solidFill>
                  <a:srgbClr val="000000"/>
                </a:solidFill>
                <a:highlight>
                  <a:srgbClr val="FFFFFF"/>
                </a:highlight>
              </a:rPr>
              <a:t>sql</a:t>
            </a:r>
            <a:r>
              <a:rPr lang="en-US" sz="2800" b="1" dirty="0">
                <a:solidFill>
                  <a:srgbClr val="000080"/>
                </a:solidFill>
                <a:highlight>
                  <a:srgbClr val="FFFFFF"/>
                </a:highlight>
              </a:rPr>
              <a:t>)</a:t>
            </a:r>
            <a:endParaRPr lang="en-US" sz="2800" dirty="0">
              <a:solidFill>
                <a:srgbClr val="000000"/>
              </a:solidFill>
              <a:highlight>
                <a:srgbClr val="FFFFFF"/>
              </a:highlight>
            </a:endParaRPr>
          </a:p>
          <a:p>
            <a:pPr marL="514350" indent="-514350">
              <a:buFont typeface="+mj-lt"/>
              <a:buAutoNum type="arabicPeriod"/>
            </a:pPr>
            <a:r>
              <a:rPr lang="en-US" sz="2800" dirty="0">
                <a:solidFill>
                  <a:srgbClr val="000000"/>
                </a:solidFill>
                <a:highlight>
                  <a:srgbClr val="FFFFFF"/>
                </a:highlight>
              </a:rPr>
              <a:t>    </a:t>
            </a:r>
            <a:r>
              <a:rPr lang="en-US" sz="2800" dirty="0" err="1">
                <a:solidFill>
                  <a:srgbClr val="000000"/>
                </a:solidFill>
                <a:highlight>
                  <a:srgbClr val="FFFFFF"/>
                </a:highlight>
              </a:rPr>
              <a:t>db</a:t>
            </a:r>
            <a:r>
              <a:rPr lang="en-US" sz="2800" b="1" dirty="0" err="1">
                <a:solidFill>
                  <a:srgbClr val="000080"/>
                </a:solidFill>
                <a:highlight>
                  <a:srgbClr val="FFFFFF"/>
                </a:highlight>
              </a:rPr>
              <a:t>.</a:t>
            </a:r>
            <a:r>
              <a:rPr lang="en-US" sz="2800" dirty="0" err="1">
                <a:solidFill>
                  <a:srgbClr val="000000"/>
                </a:solidFill>
                <a:highlight>
                  <a:srgbClr val="FFFFFF"/>
                </a:highlight>
              </a:rPr>
              <a:t>commit</a:t>
            </a:r>
            <a:r>
              <a:rPr lang="en-US" sz="2800" b="1" dirty="0">
                <a:solidFill>
                  <a:srgbClr val="000080"/>
                </a:solidFill>
                <a:highlight>
                  <a:srgbClr val="FFFFFF"/>
                </a:highlight>
              </a:rPr>
              <a:t>()</a:t>
            </a:r>
            <a:endParaRPr lang="en-US" sz="2800" dirty="0">
              <a:solidFill>
                <a:srgbClr val="000000"/>
              </a:solidFill>
              <a:highlight>
                <a:srgbClr val="FFFFFF"/>
              </a:highlight>
            </a:endParaRPr>
          </a:p>
          <a:p>
            <a:pPr marL="514350" indent="-514350">
              <a:buFont typeface="+mj-lt"/>
              <a:buAutoNum type="arabicPeriod"/>
            </a:pPr>
            <a:r>
              <a:rPr lang="en-US" sz="2800" b="1" dirty="0">
                <a:solidFill>
                  <a:srgbClr val="0000FF"/>
                </a:solidFill>
                <a:highlight>
                  <a:srgbClr val="FFFFFF"/>
                </a:highlight>
              </a:rPr>
              <a:t>except</a:t>
            </a:r>
            <a:r>
              <a:rPr lang="en-US" sz="2800" b="1" dirty="0">
                <a:solidFill>
                  <a:srgbClr val="000080"/>
                </a:solidFill>
                <a:highlight>
                  <a:srgbClr val="FFFFFF"/>
                </a:highlight>
              </a:rPr>
              <a:t>:</a:t>
            </a:r>
            <a:endParaRPr lang="en-US" sz="2800" dirty="0">
              <a:solidFill>
                <a:srgbClr val="000000"/>
              </a:solidFill>
              <a:highlight>
                <a:srgbClr val="FFFFFF"/>
              </a:highlight>
            </a:endParaRPr>
          </a:p>
          <a:p>
            <a:pPr marL="514350" indent="-514350">
              <a:buFont typeface="+mj-lt"/>
              <a:buAutoNum type="arabicPeriod"/>
            </a:pPr>
            <a:r>
              <a:rPr lang="en-US" sz="2800" dirty="0">
                <a:solidFill>
                  <a:srgbClr val="000000"/>
                </a:solidFill>
                <a:highlight>
                  <a:srgbClr val="FFFFFF"/>
                </a:highlight>
              </a:rPr>
              <a:t>    </a:t>
            </a:r>
            <a:r>
              <a:rPr lang="en-US" sz="2800" dirty="0" err="1">
                <a:solidFill>
                  <a:srgbClr val="000000"/>
                </a:solidFill>
                <a:highlight>
                  <a:srgbClr val="FFFFFF"/>
                </a:highlight>
              </a:rPr>
              <a:t>db</a:t>
            </a:r>
            <a:r>
              <a:rPr lang="en-US" sz="2800" b="1" dirty="0" err="1">
                <a:solidFill>
                  <a:srgbClr val="000080"/>
                </a:solidFill>
                <a:highlight>
                  <a:srgbClr val="FFFFFF"/>
                </a:highlight>
              </a:rPr>
              <a:t>.</a:t>
            </a:r>
            <a:r>
              <a:rPr lang="en-US" sz="2800" dirty="0" err="1">
                <a:solidFill>
                  <a:srgbClr val="000000"/>
                </a:solidFill>
                <a:highlight>
                  <a:srgbClr val="FFFFFF"/>
                </a:highlight>
              </a:rPr>
              <a:t>rollback</a:t>
            </a:r>
            <a:r>
              <a:rPr lang="en-US" sz="2800" b="1" dirty="0">
                <a:solidFill>
                  <a:srgbClr val="000080"/>
                </a:solidFill>
                <a:highlight>
                  <a:srgbClr val="FFFFFF"/>
                </a:highlight>
              </a:rPr>
              <a:t>()</a:t>
            </a:r>
            <a:endParaRPr lang="en-US" sz="2800" dirty="0">
              <a:solidFill>
                <a:srgbClr val="000000"/>
              </a:solidFill>
              <a:highlight>
                <a:srgbClr val="FFFFFF"/>
              </a:highlight>
            </a:endParaRPr>
          </a:p>
          <a:p>
            <a:pPr marL="514350" indent="-514350">
              <a:buFont typeface="+mj-lt"/>
              <a:buAutoNum type="arabicPeriod"/>
            </a:pPr>
            <a:r>
              <a:rPr lang="en-US" sz="2800" dirty="0" err="1">
                <a:solidFill>
                  <a:srgbClr val="000000"/>
                </a:solidFill>
                <a:highlight>
                  <a:srgbClr val="FFFFFF"/>
                </a:highlight>
              </a:rPr>
              <a:t>db</a:t>
            </a:r>
            <a:r>
              <a:rPr lang="en-US" sz="2800" b="1" dirty="0" err="1">
                <a:solidFill>
                  <a:srgbClr val="000080"/>
                </a:solidFill>
                <a:highlight>
                  <a:srgbClr val="FFFFFF"/>
                </a:highlight>
              </a:rPr>
              <a:t>.</a:t>
            </a:r>
            <a:r>
              <a:rPr lang="en-US" sz="2800" dirty="0" err="1">
                <a:solidFill>
                  <a:srgbClr val="000000"/>
                </a:solidFill>
                <a:highlight>
                  <a:srgbClr val="FFFFFF"/>
                </a:highlight>
              </a:rPr>
              <a:t>close</a:t>
            </a:r>
            <a:r>
              <a:rPr lang="en-US" sz="2800" b="1" dirty="0">
                <a:solidFill>
                  <a:srgbClr val="000080"/>
                </a:solidFill>
                <a:highlight>
                  <a:srgbClr val="FFFFFF"/>
                </a:highlight>
              </a:rPr>
              <a:t>()</a:t>
            </a:r>
            <a:endParaRPr lang="en-US" dirty="0"/>
          </a:p>
        </p:txBody>
      </p:sp>
    </p:spTree>
    <p:extLst>
      <p:ext uri="{BB962C8B-B14F-4D97-AF65-F5344CB8AC3E}">
        <p14:creationId xmlns:p14="http://schemas.microsoft.com/office/powerpoint/2010/main" val="19211045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Read Operation</a:t>
            </a:r>
            <a:endParaRPr lang="en-US" dirty="0"/>
          </a:p>
        </p:txBody>
      </p:sp>
      <p:sp>
        <p:nvSpPr>
          <p:cNvPr id="3" name="Content Placeholder 2"/>
          <p:cNvSpPr>
            <a:spLocks noGrp="1"/>
          </p:cNvSpPr>
          <p:nvPr>
            <p:ph sz="quarter" idx="1"/>
          </p:nvPr>
        </p:nvSpPr>
        <p:spPr/>
        <p:txBody>
          <a:bodyPr>
            <a:normAutofit/>
          </a:bodyPr>
          <a:lstStyle/>
          <a:p>
            <a:r>
              <a:rPr lang="en-US" b="1" dirty="0" err="1"/>
              <a:t>fetchone</a:t>
            </a:r>
            <a:r>
              <a:rPr lang="en-US" b="1" dirty="0"/>
              <a:t>(): </a:t>
            </a:r>
            <a:r>
              <a:rPr lang="en-US" dirty="0"/>
              <a:t>It fetches the next row of a query result set. A result set is an </a:t>
            </a:r>
            <a:r>
              <a:rPr lang="en-US" dirty="0" smtClean="0"/>
              <a:t>object that </a:t>
            </a:r>
            <a:r>
              <a:rPr lang="en-US" dirty="0"/>
              <a:t>is returned when a cursor object is used to query a table.</a:t>
            </a:r>
          </a:p>
          <a:p>
            <a:r>
              <a:rPr lang="en-US" b="1" dirty="0" err="1" smtClean="0"/>
              <a:t>fetchall</a:t>
            </a:r>
            <a:r>
              <a:rPr lang="en-US" b="1" dirty="0"/>
              <a:t>(): </a:t>
            </a:r>
            <a:r>
              <a:rPr lang="en-US" dirty="0"/>
              <a:t>It fetches all the rows in a result set. If some rows have already </a:t>
            </a:r>
            <a:r>
              <a:rPr lang="en-US" dirty="0" smtClean="0"/>
              <a:t>been extracted </a:t>
            </a:r>
            <a:r>
              <a:rPr lang="en-US" dirty="0"/>
              <a:t>from the result set, then it retrieves the remaining rows from the </a:t>
            </a:r>
            <a:r>
              <a:rPr lang="en-US" dirty="0" smtClean="0"/>
              <a:t>result set</a:t>
            </a:r>
            <a:r>
              <a:rPr lang="en-US" dirty="0"/>
              <a:t>.</a:t>
            </a:r>
          </a:p>
          <a:p>
            <a:r>
              <a:rPr lang="en-US" b="1" dirty="0" err="1" smtClean="0"/>
              <a:t>rowcount</a:t>
            </a:r>
            <a:r>
              <a:rPr lang="en-US" b="1" dirty="0"/>
              <a:t>: </a:t>
            </a:r>
            <a:r>
              <a:rPr lang="en-US" dirty="0"/>
              <a:t>This is a read-only attribute and returns the number of rows that </a:t>
            </a:r>
            <a:r>
              <a:rPr lang="en-US" dirty="0" smtClean="0"/>
              <a:t>were affected </a:t>
            </a:r>
            <a:r>
              <a:rPr lang="en-US" dirty="0"/>
              <a:t>by an execute() method.</a:t>
            </a:r>
          </a:p>
        </p:txBody>
      </p:sp>
    </p:spTree>
    <p:extLst>
      <p:ext uri="{BB962C8B-B14F-4D97-AF65-F5344CB8AC3E}">
        <p14:creationId xmlns:p14="http://schemas.microsoft.com/office/powerpoint/2010/main" val="318993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Old Way or the non-existing </a:t>
            </a:r>
            <a:r>
              <a:rPr lang="en-US" dirty="0" err="1"/>
              <a:t>printf</a:t>
            </a:r>
            <a:r>
              <a:rPr lang="en-US" dirty="0"/>
              <a:t> and </a:t>
            </a:r>
            <a:r>
              <a:rPr lang="en-US" dirty="0" smtClean="0"/>
              <a:t>sprint</a:t>
            </a:r>
            <a:endParaRPr lang="en-US" dirty="0"/>
          </a:p>
        </p:txBody>
      </p:sp>
      <p:sp>
        <p:nvSpPr>
          <p:cNvPr id="3" name="Content Placeholder 2"/>
          <p:cNvSpPr>
            <a:spLocks noGrp="1"/>
          </p:cNvSpPr>
          <p:nvPr>
            <p:ph sz="quarter" idx="1"/>
          </p:nvPr>
        </p:nvSpPr>
        <p:spPr/>
        <p:txBody>
          <a:bodyPr/>
          <a:lstStyle/>
          <a:p>
            <a:r>
              <a:rPr lang="en-IN" dirty="0" smtClean="0"/>
              <a:t>Overloaded % operator for string formatting</a:t>
            </a:r>
          </a:p>
          <a:p>
            <a:pPr lvl="1"/>
            <a:r>
              <a:rPr lang="en-IN" dirty="0" smtClean="0"/>
              <a:t>Similar to C</a:t>
            </a:r>
          </a:p>
          <a:p>
            <a:pPr marL="0" indent="0">
              <a:buNone/>
            </a:pPr>
            <a:endParaRPr lang="en-IN" dirty="0" smtClean="0"/>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808080"/>
                </a:solidFill>
                <a:highlight>
                  <a:srgbClr val="FFFFFF"/>
                </a:highlight>
              </a:rPr>
              <a:t>"Art: %5d, Price per unit: %8.2f"</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453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59.058</a:t>
            </a:r>
            <a:r>
              <a:rPr lang="en-US" sz="3200" b="1" dirty="0" smtClean="0">
                <a:solidFill>
                  <a:srgbClr val="000080"/>
                </a:solidFill>
                <a:highlight>
                  <a:srgbClr val="FFFFFF"/>
                </a:highlight>
              </a:rPr>
              <a:t>))</a:t>
            </a:r>
          </a:p>
          <a:p>
            <a:pPr marL="0" indent="0">
              <a:buNone/>
            </a:pPr>
            <a:r>
              <a:rPr lang="en-US" dirty="0"/>
              <a:t>Art:   453, Price per unit:    59.06</a:t>
            </a:r>
          </a:p>
        </p:txBody>
      </p:sp>
    </p:spTree>
    <p:extLst>
      <p:ext uri="{BB962C8B-B14F-4D97-AF65-F5344CB8AC3E}">
        <p14:creationId xmlns:p14="http://schemas.microsoft.com/office/powerpoint/2010/main" val="35635264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0"/>
            <a:ext cx="12192000" cy="6858000"/>
          </a:xfrm>
        </p:spPr>
        <p:txBody>
          <a:bodyPr>
            <a:normAutofit fontScale="85000" lnSpcReduction="20000"/>
          </a:bodyPr>
          <a:lstStyle/>
          <a:p>
            <a:pPr marL="514350" indent="-514350">
              <a:buFont typeface="+mj-lt"/>
              <a:buAutoNum type="arabicPeriod"/>
            </a:pPr>
            <a:r>
              <a:rPr lang="en-US" sz="3200" b="1" dirty="0">
                <a:solidFill>
                  <a:srgbClr val="0000FF"/>
                </a:solidFill>
                <a:highlight>
                  <a:srgbClr val="FFFFFF"/>
                </a:highlight>
              </a:rPr>
              <a:t>import</a:t>
            </a:r>
            <a:r>
              <a:rPr lang="en-US" sz="3200" dirty="0">
                <a:solidFill>
                  <a:srgbClr val="000000"/>
                </a:solidFill>
                <a:highlight>
                  <a:srgbClr val="FFFFFF"/>
                </a:highlight>
              </a:rPr>
              <a:t> </a:t>
            </a:r>
            <a:r>
              <a:rPr lang="en-US" sz="3200" dirty="0" err="1">
                <a:solidFill>
                  <a:srgbClr val="000000"/>
                </a:solidFill>
                <a:highlight>
                  <a:srgbClr val="FFFFFF"/>
                </a:highlight>
              </a:rPr>
              <a:t>pymysql</a:t>
            </a:r>
            <a:r>
              <a:rPr lang="en-US" sz="3200" dirty="0">
                <a:solidFill>
                  <a:srgbClr val="000000"/>
                </a:solidFill>
                <a:highlight>
                  <a:srgbClr val="FFFFFF"/>
                </a:highlight>
              </a:rPr>
              <a:t> </a:t>
            </a:r>
            <a:r>
              <a:rPr lang="en-US" sz="3200" b="1" dirty="0">
                <a:solidFill>
                  <a:srgbClr val="0000FF"/>
                </a:solidFill>
                <a:highlight>
                  <a:srgbClr val="FFFFFF"/>
                </a:highlight>
              </a:rPr>
              <a:t>as</a:t>
            </a:r>
            <a:r>
              <a:rPr lang="en-US" sz="3200" dirty="0">
                <a:solidFill>
                  <a:srgbClr val="000000"/>
                </a:solidFill>
                <a:highlight>
                  <a:srgbClr val="FFFFFF"/>
                </a:highlight>
              </a:rPr>
              <a:t> </a:t>
            </a:r>
            <a:r>
              <a:rPr lang="en-US" sz="3200" dirty="0" err="1">
                <a:solidFill>
                  <a:srgbClr val="000000"/>
                </a:solidFill>
                <a:highlight>
                  <a:srgbClr val="FFFFFF"/>
                </a:highlight>
              </a:rPr>
              <a:t>PyMySQL</a:t>
            </a:r>
            <a:endParaRPr lang="en-US" sz="3200" dirty="0">
              <a:solidFill>
                <a:srgbClr val="000000"/>
              </a:solidFill>
              <a:highlight>
                <a:srgbClr val="FFFFFF"/>
              </a:highlight>
            </a:endParaRPr>
          </a:p>
          <a:p>
            <a:pPr marL="514350" indent="-514350">
              <a:buFont typeface="+mj-lt"/>
              <a:buAutoNum type="arabicPeriod"/>
            </a:pPr>
            <a:r>
              <a:rPr lang="en-US" sz="3200" dirty="0" err="1">
                <a:solidFill>
                  <a:srgbClr val="000000"/>
                </a:solidFill>
                <a:highlight>
                  <a:srgbClr val="FFFFFF"/>
                </a:highlight>
              </a:rPr>
              <a:t>db</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PyMySQL</a:t>
            </a:r>
            <a:r>
              <a:rPr lang="en-US" sz="3200" b="1" dirty="0" err="1">
                <a:solidFill>
                  <a:srgbClr val="000080"/>
                </a:solidFill>
                <a:highlight>
                  <a:srgbClr val="FFFFFF"/>
                </a:highlight>
              </a:rPr>
              <a:t>.</a:t>
            </a:r>
            <a:r>
              <a:rPr lang="en-US" sz="3200" dirty="0" err="1">
                <a:solidFill>
                  <a:srgbClr val="000000"/>
                </a:solidFill>
                <a:highlight>
                  <a:srgbClr val="FFFFFF"/>
                </a:highlight>
              </a:rPr>
              <a:t>connect</a:t>
            </a:r>
            <a:r>
              <a:rPr lang="en-US" sz="3200" b="1" dirty="0">
                <a:solidFill>
                  <a:srgbClr val="000080"/>
                </a:solidFill>
                <a:highlight>
                  <a:srgbClr val="FFFFFF"/>
                </a:highlight>
              </a:rPr>
              <a:t>(</a:t>
            </a:r>
            <a:r>
              <a:rPr lang="en-US" sz="3200" dirty="0">
                <a:solidFill>
                  <a:srgbClr val="808080"/>
                </a:solidFill>
                <a:highlight>
                  <a:srgbClr val="FFFFFF"/>
                </a:highlight>
              </a:rPr>
              <a:t>"localhost"</a:t>
            </a:r>
            <a:r>
              <a:rPr lang="en-US" sz="3200" b="1" dirty="0">
                <a:solidFill>
                  <a:srgbClr val="000080"/>
                </a:solidFill>
                <a:highlight>
                  <a:srgbClr val="FFFFFF"/>
                </a:highlight>
              </a:rPr>
              <a:t>,</a:t>
            </a:r>
            <a:r>
              <a:rPr lang="en-US" sz="3200" dirty="0">
                <a:solidFill>
                  <a:srgbClr val="808080"/>
                </a:solidFill>
                <a:highlight>
                  <a:srgbClr val="FFFFFF"/>
                </a:highlight>
              </a:rPr>
              <a:t>"testuser"</a:t>
            </a:r>
            <a:r>
              <a:rPr lang="en-US" sz="3200" b="1" dirty="0">
                <a:solidFill>
                  <a:srgbClr val="000080"/>
                </a:solidFill>
                <a:highlight>
                  <a:srgbClr val="FFFFFF"/>
                </a:highlight>
              </a:rPr>
              <a:t>,</a:t>
            </a:r>
            <a:r>
              <a:rPr lang="en-US" sz="3200" dirty="0">
                <a:solidFill>
                  <a:srgbClr val="808080"/>
                </a:solidFill>
                <a:highlight>
                  <a:srgbClr val="FFFFFF"/>
                </a:highlight>
              </a:rPr>
              <a:t>"test123"</a:t>
            </a:r>
            <a:r>
              <a:rPr lang="en-US" sz="3200" b="1" dirty="0">
                <a:solidFill>
                  <a:srgbClr val="000080"/>
                </a:solidFill>
                <a:highlight>
                  <a:srgbClr val="FFFFFF"/>
                </a:highlight>
              </a:rPr>
              <a:t>,</a:t>
            </a:r>
            <a:r>
              <a:rPr lang="en-US" sz="3200" dirty="0">
                <a:solidFill>
                  <a:srgbClr val="808080"/>
                </a:solidFill>
                <a:highlight>
                  <a:srgbClr val="FFFFFF"/>
                </a:highlight>
              </a:rPr>
              <a:t>"TESTDB"</a:t>
            </a:r>
            <a:r>
              <a:rPr lang="en-US" sz="3200" dirty="0">
                <a:solidFill>
                  <a:srgbClr val="000000"/>
                </a:solidFill>
                <a:highlight>
                  <a:srgbClr val="FFFFFF"/>
                </a:highlight>
              </a:rPr>
              <a:t>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cursor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db</a:t>
            </a:r>
            <a:r>
              <a:rPr lang="en-US" sz="3200" b="1" dirty="0" err="1">
                <a:solidFill>
                  <a:srgbClr val="000080"/>
                </a:solidFill>
                <a:highlight>
                  <a:srgbClr val="FFFFFF"/>
                </a:highlight>
              </a:rPr>
              <a:t>.</a:t>
            </a:r>
            <a:r>
              <a:rPr lang="en-US" sz="3200" dirty="0" err="1">
                <a:solidFill>
                  <a:srgbClr val="000000"/>
                </a:solidFill>
                <a:highlight>
                  <a:srgbClr val="FFFFFF"/>
                </a:highlight>
              </a:rPr>
              <a:t>cursor</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err="1">
                <a:solidFill>
                  <a:srgbClr val="000000"/>
                </a:solidFill>
                <a:highlight>
                  <a:srgbClr val="FFFFFF"/>
                </a:highlight>
              </a:rPr>
              <a:t>sql</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"SELECT * FROM EMPLOYEE WHERE INCOME &gt; '%d'"</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1000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b="1" dirty="0">
                <a:solidFill>
                  <a:srgbClr val="0000FF"/>
                </a:solidFill>
                <a:highlight>
                  <a:srgbClr val="FFFFFF"/>
                </a:highlight>
              </a:rPr>
              <a:t>try</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dirty="0" err="1">
                <a:solidFill>
                  <a:srgbClr val="000000"/>
                </a:solidFill>
                <a:highlight>
                  <a:srgbClr val="FFFFFF"/>
                </a:highlight>
              </a:rPr>
              <a:t>cursor</a:t>
            </a:r>
            <a:r>
              <a:rPr lang="en-US" sz="3200" b="1" dirty="0" err="1">
                <a:solidFill>
                  <a:srgbClr val="000080"/>
                </a:solidFill>
                <a:highlight>
                  <a:srgbClr val="FFFFFF"/>
                </a:highlight>
              </a:rPr>
              <a:t>.</a:t>
            </a:r>
            <a:r>
              <a:rPr lang="en-US" sz="3200" dirty="0" err="1">
                <a:solidFill>
                  <a:srgbClr val="000000"/>
                </a:solidFill>
                <a:highlight>
                  <a:srgbClr val="FFFFFF"/>
                </a:highlight>
              </a:rPr>
              <a:t>execute</a:t>
            </a:r>
            <a:r>
              <a:rPr lang="en-US" sz="3200" b="1" dirty="0">
                <a:solidFill>
                  <a:srgbClr val="000080"/>
                </a:solidFill>
                <a:highlight>
                  <a:srgbClr val="FFFFFF"/>
                </a:highlight>
              </a:rPr>
              <a:t>(</a:t>
            </a:r>
            <a:r>
              <a:rPr lang="en-US" sz="3200" dirty="0" err="1">
                <a:solidFill>
                  <a:srgbClr val="000000"/>
                </a:solidFill>
                <a:highlight>
                  <a:srgbClr val="FFFFFF"/>
                </a:highlight>
              </a:rPr>
              <a:t>sql</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results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cursor</a:t>
            </a:r>
            <a:r>
              <a:rPr lang="en-US" sz="3200" b="1" dirty="0" err="1">
                <a:solidFill>
                  <a:srgbClr val="000080"/>
                </a:solidFill>
                <a:highlight>
                  <a:srgbClr val="FFFFFF"/>
                </a:highlight>
              </a:rPr>
              <a:t>.</a:t>
            </a:r>
            <a:r>
              <a:rPr lang="en-US" sz="3200" dirty="0" err="1">
                <a:solidFill>
                  <a:srgbClr val="000000"/>
                </a:solidFill>
                <a:highlight>
                  <a:srgbClr val="FFFFFF"/>
                </a:highlight>
              </a:rPr>
              <a:t>fetchall</a:t>
            </a:r>
            <a:r>
              <a:rPr lang="en-US" sz="3200" b="1" dirty="0">
                <a:solidFill>
                  <a:srgbClr val="000080"/>
                </a:solidFill>
                <a:highlight>
                  <a:srgbClr val="FFFFFF"/>
                </a:highlight>
              </a:rPr>
              <a:t>()</a:t>
            </a:r>
            <a:r>
              <a:rPr lang="en-US" sz="3200" dirty="0">
                <a:solidFill>
                  <a:srgbClr val="008000"/>
                </a:solidFill>
                <a:highlight>
                  <a:srgbClr val="FFFFFF"/>
                </a:highlight>
              </a:rPr>
              <a:t># Fetch all the rows in a list of lists.</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b="1" dirty="0">
                <a:solidFill>
                  <a:srgbClr val="0000FF"/>
                </a:solidFill>
                <a:highlight>
                  <a:srgbClr val="FFFFFF"/>
                </a:highlight>
              </a:rPr>
              <a:t>for</a:t>
            </a:r>
            <a:r>
              <a:rPr lang="en-US" sz="3200" dirty="0">
                <a:solidFill>
                  <a:srgbClr val="000000"/>
                </a:solidFill>
                <a:highlight>
                  <a:srgbClr val="FFFFFF"/>
                </a:highlight>
              </a:rPr>
              <a:t> row </a:t>
            </a:r>
            <a:r>
              <a:rPr lang="en-US" sz="3200" b="1" dirty="0">
                <a:solidFill>
                  <a:srgbClr val="0000FF"/>
                </a:solidFill>
                <a:highlight>
                  <a:srgbClr val="FFFFFF"/>
                </a:highlight>
              </a:rPr>
              <a:t>in</a:t>
            </a:r>
            <a:r>
              <a:rPr lang="en-US" sz="3200" dirty="0">
                <a:solidFill>
                  <a:srgbClr val="000000"/>
                </a:solidFill>
                <a:highlight>
                  <a:srgbClr val="FFFFFF"/>
                </a:highlight>
              </a:rPr>
              <a:t> results</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dirty="0" err="1">
                <a:solidFill>
                  <a:srgbClr val="000000"/>
                </a:solidFill>
                <a:highlight>
                  <a:srgbClr val="FFFFFF"/>
                </a:highlight>
              </a:rPr>
              <a:t>fname</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row</a:t>
            </a:r>
            <a:r>
              <a:rPr lang="en-US" sz="3200" b="1" dirty="0">
                <a:solidFill>
                  <a:srgbClr val="000080"/>
                </a:solidFill>
                <a:highlight>
                  <a:srgbClr val="FFFFFF"/>
                </a:highlight>
              </a:rPr>
              <a:t>[</a:t>
            </a:r>
            <a:r>
              <a:rPr lang="en-US" sz="3200" dirty="0">
                <a:solidFill>
                  <a:srgbClr val="FF0000"/>
                </a:solidFill>
                <a:highlight>
                  <a:srgbClr val="FFFFFF"/>
                </a:highlight>
              </a:rPr>
              <a:t>0</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lname</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row</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age </a:t>
            </a:r>
            <a:r>
              <a:rPr lang="en-US" sz="3200" b="1" dirty="0">
                <a:solidFill>
                  <a:srgbClr val="000080"/>
                </a:solidFill>
                <a:highlight>
                  <a:srgbClr val="FFFFFF"/>
                </a:highlight>
              </a:rPr>
              <a:t>=</a:t>
            </a:r>
            <a:r>
              <a:rPr lang="en-US" sz="3200" dirty="0">
                <a:solidFill>
                  <a:srgbClr val="000000"/>
                </a:solidFill>
                <a:highlight>
                  <a:srgbClr val="FFFFFF"/>
                </a:highlight>
              </a:rPr>
              <a:t> row</a:t>
            </a:r>
            <a:r>
              <a:rPr lang="en-US" sz="3200" b="1" dirty="0">
                <a:solidFill>
                  <a:srgbClr val="000080"/>
                </a:solidFill>
                <a:highlight>
                  <a:srgbClr val="FFFFFF"/>
                </a:highlight>
              </a:rPr>
              <a:t>[</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000000"/>
                </a:solidFill>
                <a:highlight>
                  <a:srgbClr val="FFFFFF"/>
                </a:highlight>
              </a:rPr>
              <a:t> sex </a:t>
            </a:r>
            <a:r>
              <a:rPr lang="en-US" sz="3200" b="1" dirty="0">
                <a:solidFill>
                  <a:srgbClr val="000080"/>
                </a:solidFill>
                <a:highlight>
                  <a:srgbClr val="FFFFFF"/>
                </a:highlight>
              </a:rPr>
              <a:t>=</a:t>
            </a:r>
            <a:r>
              <a:rPr lang="en-US" sz="3200" dirty="0">
                <a:solidFill>
                  <a:srgbClr val="000000"/>
                </a:solidFill>
                <a:highlight>
                  <a:srgbClr val="FFFFFF"/>
                </a:highlight>
              </a:rPr>
              <a:t> row</a:t>
            </a:r>
            <a:r>
              <a:rPr lang="en-US" sz="3200" b="1" dirty="0">
                <a:solidFill>
                  <a:srgbClr val="000080"/>
                </a:solidFill>
                <a:highlight>
                  <a:srgbClr val="FFFFFF"/>
                </a:highlight>
              </a:rPr>
              <a:t>[</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income </a:t>
            </a:r>
            <a:r>
              <a:rPr lang="en-US" sz="3200" b="1" dirty="0">
                <a:solidFill>
                  <a:srgbClr val="000080"/>
                </a:solidFill>
                <a:highlight>
                  <a:srgbClr val="FFFFFF"/>
                </a:highlight>
              </a:rPr>
              <a:t>=</a:t>
            </a:r>
            <a:r>
              <a:rPr lang="en-US" sz="3200" dirty="0">
                <a:solidFill>
                  <a:srgbClr val="000000"/>
                </a:solidFill>
                <a:highlight>
                  <a:srgbClr val="FFFFFF"/>
                </a:highlight>
              </a:rPr>
              <a:t> row</a:t>
            </a:r>
            <a:r>
              <a:rPr lang="en-US" sz="3200" b="1" dirty="0">
                <a:solidFill>
                  <a:srgbClr val="000080"/>
                </a:solidFill>
                <a:highlight>
                  <a:srgbClr val="FFFFFF"/>
                </a:highlight>
              </a:rPr>
              <a:t>[</a:t>
            </a:r>
            <a:r>
              <a:rPr lang="en-US" sz="3200" dirty="0">
                <a:solidFill>
                  <a:srgbClr val="FF0000"/>
                </a:solidFill>
                <a:highlight>
                  <a:srgbClr val="FFFFFF"/>
                </a:highlight>
              </a:rPr>
              <a:t>4</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dirty="0">
                <a:solidFill>
                  <a:srgbClr val="008000"/>
                </a:solidFill>
                <a:highlight>
                  <a:srgbClr val="FFFFFF"/>
                </a:highlight>
              </a:rPr>
              <a:t># Now print fetched result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fname</a:t>
            </a:r>
            <a:r>
              <a:rPr lang="en-US" sz="3200" dirty="0">
                <a:solidFill>
                  <a:srgbClr val="808080"/>
                </a:solidFill>
                <a:highlight>
                  <a:srgbClr val="FFFFFF"/>
                </a:highlight>
              </a:rPr>
              <a:t>=%</a:t>
            </a:r>
            <a:r>
              <a:rPr lang="en-US" sz="3200" dirty="0" err="1">
                <a:solidFill>
                  <a:srgbClr val="808080"/>
                </a:solidFill>
                <a:highlight>
                  <a:srgbClr val="FFFFFF"/>
                </a:highlight>
              </a:rPr>
              <a:t>s,lname</a:t>
            </a:r>
            <a:r>
              <a:rPr lang="en-US" sz="3200" dirty="0">
                <a:solidFill>
                  <a:srgbClr val="808080"/>
                </a:solidFill>
                <a:highlight>
                  <a:srgbClr val="FFFFFF"/>
                </a:highlight>
              </a:rPr>
              <a:t>=%</a:t>
            </a:r>
            <a:r>
              <a:rPr lang="en-US" sz="3200" dirty="0" err="1">
                <a:solidFill>
                  <a:srgbClr val="808080"/>
                </a:solidFill>
                <a:highlight>
                  <a:srgbClr val="FFFFFF"/>
                </a:highlight>
              </a:rPr>
              <a:t>s,age</a:t>
            </a:r>
            <a:r>
              <a:rPr lang="en-US" sz="3200" dirty="0">
                <a:solidFill>
                  <a:srgbClr val="808080"/>
                </a:solidFill>
                <a:highlight>
                  <a:srgbClr val="FFFFFF"/>
                </a:highlight>
              </a:rPr>
              <a:t>=%</a:t>
            </a:r>
            <a:r>
              <a:rPr lang="en-US" sz="3200" dirty="0" err="1">
                <a:solidFill>
                  <a:srgbClr val="808080"/>
                </a:solidFill>
                <a:highlight>
                  <a:srgbClr val="FFFFFF"/>
                </a:highlight>
              </a:rPr>
              <a:t>d,sex</a:t>
            </a:r>
            <a:r>
              <a:rPr lang="en-US" sz="3200" dirty="0">
                <a:solidFill>
                  <a:srgbClr val="808080"/>
                </a:solidFill>
                <a:highlight>
                  <a:srgbClr val="FFFFFF"/>
                </a:highlight>
              </a:rPr>
              <a:t>=%</a:t>
            </a:r>
            <a:r>
              <a:rPr lang="en-US" sz="3200" dirty="0" err="1">
                <a:solidFill>
                  <a:srgbClr val="808080"/>
                </a:solidFill>
                <a:highlight>
                  <a:srgbClr val="FFFFFF"/>
                </a:highlight>
              </a:rPr>
              <a:t>s,income</a:t>
            </a:r>
            <a:r>
              <a:rPr lang="en-US" sz="3200" dirty="0">
                <a:solidFill>
                  <a:srgbClr val="808080"/>
                </a:solidFill>
                <a:highlight>
                  <a:srgbClr val="FFFFFF"/>
                </a:highlight>
              </a:rPr>
              <a:t>=%d"</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p>
          <a:p>
            <a:pPr marL="514350" indent="-514350">
              <a:buFont typeface="+mj-lt"/>
              <a:buAutoNum type="arabicPeriod"/>
            </a:pP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err="1">
                <a:solidFill>
                  <a:srgbClr val="000000"/>
                </a:solidFill>
                <a:highlight>
                  <a:srgbClr val="FFFFFF"/>
                </a:highlight>
              </a:rPr>
              <a:t>fname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lname</a:t>
            </a:r>
            <a:r>
              <a:rPr lang="en-US" sz="3200" b="1" dirty="0">
                <a:solidFill>
                  <a:srgbClr val="000080"/>
                </a:solidFill>
                <a:highlight>
                  <a:srgbClr val="FFFFFF"/>
                </a:highlight>
              </a:rPr>
              <a:t>,</a:t>
            </a:r>
            <a:r>
              <a:rPr lang="en-US" sz="3200" dirty="0">
                <a:solidFill>
                  <a:srgbClr val="000000"/>
                </a:solidFill>
                <a:highlight>
                  <a:srgbClr val="FFFFFF"/>
                </a:highlight>
              </a:rPr>
              <a:t> age</a:t>
            </a:r>
            <a:r>
              <a:rPr lang="en-US" sz="3200" b="1" dirty="0">
                <a:solidFill>
                  <a:srgbClr val="000080"/>
                </a:solidFill>
                <a:highlight>
                  <a:srgbClr val="FFFFFF"/>
                </a:highlight>
              </a:rPr>
              <a:t>,</a:t>
            </a:r>
            <a:r>
              <a:rPr lang="en-US" sz="3200" dirty="0">
                <a:solidFill>
                  <a:srgbClr val="000000"/>
                </a:solidFill>
                <a:highlight>
                  <a:srgbClr val="FFFFFF"/>
                </a:highlight>
              </a:rPr>
              <a:t> sex</a:t>
            </a:r>
            <a:r>
              <a:rPr lang="en-US" sz="3200" b="1" dirty="0">
                <a:solidFill>
                  <a:srgbClr val="000080"/>
                </a:solidFill>
                <a:highlight>
                  <a:srgbClr val="FFFFFF"/>
                </a:highlight>
              </a:rPr>
              <a:t>,</a:t>
            </a:r>
            <a:r>
              <a:rPr lang="en-US" sz="3200" dirty="0">
                <a:solidFill>
                  <a:srgbClr val="000000"/>
                </a:solidFill>
                <a:highlight>
                  <a:srgbClr val="FFFFFF"/>
                </a:highlight>
              </a:rPr>
              <a:t> income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b="1" dirty="0">
                <a:solidFill>
                  <a:srgbClr val="0000FF"/>
                </a:solidFill>
                <a:highlight>
                  <a:srgbClr val="FFFFFF"/>
                </a:highlight>
              </a:rPr>
              <a:t>except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"Error: unable to </a:t>
            </a:r>
            <a:r>
              <a:rPr lang="en-US" sz="3200" dirty="0" err="1">
                <a:solidFill>
                  <a:srgbClr val="808080"/>
                </a:solidFill>
                <a:highlight>
                  <a:srgbClr val="FFFFFF"/>
                </a:highlight>
              </a:rPr>
              <a:t>fecth</a:t>
            </a:r>
            <a:r>
              <a:rPr lang="en-US" sz="3200" dirty="0">
                <a:solidFill>
                  <a:srgbClr val="808080"/>
                </a:solidFill>
                <a:highlight>
                  <a:srgbClr val="FFFFFF"/>
                </a:highlight>
              </a:rPr>
              <a:t> data"</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err="1">
                <a:solidFill>
                  <a:srgbClr val="000000"/>
                </a:solidFill>
                <a:highlight>
                  <a:srgbClr val="FFFFFF"/>
                </a:highlight>
              </a:rPr>
              <a:t>db</a:t>
            </a:r>
            <a:r>
              <a:rPr lang="en-US" sz="3200" b="1" dirty="0" err="1">
                <a:solidFill>
                  <a:srgbClr val="000080"/>
                </a:solidFill>
                <a:highlight>
                  <a:srgbClr val="FFFFFF"/>
                </a:highlight>
              </a:rPr>
              <a:t>.</a:t>
            </a:r>
            <a:r>
              <a:rPr lang="en-US" sz="3200" dirty="0" err="1">
                <a:solidFill>
                  <a:srgbClr val="000000"/>
                </a:solidFill>
                <a:highlight>
                  <a:srgbClr val="FFFFFF"/>
                </a:highlight>
              </a:rPr>
              <a:t>close</a:t>
            </a:r>
            <a:r>
              <a:rPr lang="en-US" sz="3200" b="1" dirty="0">
                <a:solidFill>
                  <a:srgbClr val="000080"/>
                </a:solidFill>
                <a:highlight>
                  <a:srgbClr val="FFFFFF"/>
                </a:highlight>
              </a:rPr>
              <a:t>()</a:t>
            </a:r>
            <a:endParaRPr lang="en-US" dirty="0"/>
          </a:p>
        </p:txBody>
      </p:sp>
      <p:sp>
        <p:nvSpPr>
          <p:cNvPr id="4" name="TextBox 3"/>
          <p:cNvSpPr txBox="1"/>
          <p:nvPr/>
        </p:nvSpPr>
        <p:spPr>
          <a:xfrm>
            <a:off x="3480079" y="5903893"/>
            <a:ext cx="8711921" cy="954107"/>
          </a:xfrm>
          <a:prstGeom prst="rect">
            <a:avLst/>
          </a:prstGeom>
          <a:noFill/>
        </p:spPr>
        <p:txBody>
          <a:bodyPr wrap="square" rtlCol="0">
            <a:spAutoFit/>
          </a:bodyPr>
          <a:lstStyle/>
          <a:p>
            <a:pPr algn="ctr"/>
            <a:r>
              <a:rPr lang="en-IN" sz="2800" dirty="0" smtClean="0"/>
              <a:t>Output:</a:t>
            </a:r>
          </a:p>
          <a:p>
            <a:r>
              <a:rPr lang="en-US" sz="2800" dirty="0" err="1"/>
              <a:t>fname</a:t>
            </a:r>
            <a:r>
              <a:rPr lang="en-US" sz="2800" dirty="0"/>
              <a:t>=</a:t>
            </a:r>
            <a:r>
              <a:rPr lang="en-US" sz="2800" dirty="0" err="1"/>
              <a:t>Mac,lname</a:t>
            </a:r>
            <a:r>
              <a:rPr lang="en-US" sz="2800" dirty="0"/>
              <a:t>=</a:t>
            </a:r>
            <a:r>
              <a:rPr lang="en-US" sz="2800" dirty="0" err="1"/>
              <a:t>Mohan,age</a:t>
            </a:r>
            <a:r>
              <a:rPr lang="en-US" sz="2800" dirty="0"/>
              <a:t>=20,sex=</a:t>
            </a:r>
            <a:r>
              <a:rPr lang="en-US" sz="2800" dirty="0" err="1"/>
              <a:t>M,income</a:t>
            </a:r>
            <a:r>
              <a:rPr lang="en-US" sz="2800" dirty="0"/>
              <a:t>=2000</a:t>
            </a:r>
          </a:p>
        </p:txBody>
      </p:sp>
    </p:spTree>
    <p:extLst>
      <p:ext uri="{BB962C8B-B14F-4D97-AF65-F5344CB8AC3E}">
        <p14:creationId xmlns:p14="http://schemas.microsoft.com/office/powerpoint/2010/main" val="2211950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Update Operation</a:t>
            </a:r>
            <a:endParaRPr lang="en-US" dirty="0"/>
          </a:p>
        </p:txBody>
      </p:sp>
      <p:sp>
        <p:nvSpPr>
          <p:cNvPr id="3" name="Content Placeholder 2"/>
          <p:cNvSpPr>
            <a:spLocks noGrp="1"/>
          </p:cNvSpPr>
          <p:nvPr>
            <p:ph sz="quarter" idx="1"/>
          </p:nvPr>
        </p:nvSpPr>
        <p:spPr/>
        <p:txBody>
          <a:bodyPr/>
          <a:lstStyle/>
          <a:p>
            <a:r>
              <a:rPr lang="en-US" dirty="0"/>
              <a:t>UPDATE Operation on any database means to update one or more records, which </a:t>
            </a:r>
            <a:r>
              <a:rPr lang="en-US" dirty="0" smtClean="0"/>
              <a:t>are already </a:t>
            </a:r>
            <a:r>
              <a:rPr lang="en-US" dirty="0"/>
              <a:t>available in the database.</a:t>
            </a:r>
          </a:p>
          <a:p>
            <a:r>
              <a:rPr lang="en-US" dirty="0" smtClean="0"/>
              <a:t>In the following example, we will update </a:t>
            </a:r>
            <a:r>
              <a:rPr lang="en-US" dirty="0"/>
              <a:t>all the records having SEX as </a:t>
            </a:r>
            <a:r>
              <a:rPr lang="en-US" b="1" dirty="0"/>
              <a:t>'M'</a:t>
            </a:r>
            <a:r>
              <a:rPr lang="en-US" dirty="0"/>
              <a:t>. </a:t>
            </a:r>
            <a:endParaRPr lang="en-US" dirty="0" smtClean="0"/>
          </a:p>
          <a:p>
            <a:pPr lvl="1"/>
            <a:r>
              <a:rPr lang="en-US" dirty="0" smtClean="0"/>
              <a:t>We will increase the AGE </a:t>
            </a:r>
            <a:r>
              <a:rPr lang="en-US" dirty="0"/>
              <a:t>of all the males by one year.</a:t>
            </a:r>
          </a:p>
        </p:txBody>
      </p:sp>
    </p:spTree>
    <p:extLst>
      <p:ext uri="{BB962C8B-B14F-4D97-AF65-F5344CB8AC3E}">
        <p14:creationId xmlns:p14="http://schemas.microsoft.com/office/powerpoint/2010/main" val="8741274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25046" y="0"/>
            <a:ext cx="10871200" cy="6858000"/>
          </a:xfrm>
        </p:spPr>
        <p:txBody>
          <a:bodyPr>
            <a:normAutofit fontScale="77500" lnSpcReduction="20000"/>
          </a:bodyPr>
          <a:lstStyle/>
          <a:p>
            <a:pPr marL="514350" indent="-514350">
              <a:buFont typeface="+mj-lt"/>
              <a:buAutoNum type="arabicPeriod"/>
            </a:pPr>
            <a:r>
              <a:rPr lang="en-US" sz="3200" b="1" dirty="0">
                <a:solidFill>
                  <a:srgbClr val="0000FF"/>
                </a:solidFill>
                <a:highlight>
                  <a:srgbClr val="FFFFFF"/>
                </a:highlight>
              </a:rPr>
              <a:t>import</a:t>
            </a:r>
            <a:r>
              <a:rPr lang="en-US" sz="3200" dirty="0">
                <a:solidFill>
                  <a:srgbClr val="000000"/>
                </a:solidFill>
                <a:highlight>
                  <a:srgbClr val="FFFFFF"/>
                </a:highlight>
              </a:rPr>
              <a:t> </a:t>
            </a:r>
            <a:r>
              <a:rPr lang="en-US" sz="3200" dirty="0" err="1">
                <a:solidFill>
                  <a:srgbClr val="000000"/>
                </a:solidFill>
                <a:highlight>
                  <a:srgbClr val="FFFFFF"/>
                </a:highlight>
              </a:rPr>
              <a:t>pymysql</a:t>
            </a:r>
            <a:r>
              <a:rPr lang="en-US" sz="3200" dirty="0">
                <a:solidFill>
                  <a:srgbClr val="000000"/>
                </a:solidFill>
                <a:highlight>
                  <a:srgbClr val="FFFFFF"/>
                </a:highlight>
              </a:rPr>
              <a:t> </a:t>
            </a:r>
            <a:r>
              <a:rPr lang="en-US" sz="3200" b="1" dirty="0">
                <a:solidFill>
                  <a:srgbClr val="0000FF"/>
                </a:solidFill>
                <a:highlight>
                  <a:srgbClr val="FFFFFF"/>
                </a:highlight>
              </a:rPr>
              <a:t>as</a:t>
            </a:r>
            <a:r>
              <a:rPr lang="en-US" sz="3200" dirty="0">
                <a:solidFill>
                  <a:srgbClr val="000000"/>
                </a:solidFill>
                <a:highlight>
                  <a:srgbClr val="FFFFFF"/>
                </a:highlight>
              </a:rPr>
              <a:t> </a:t>
            </a:r>
            <a:r>
              <a:rPr lang="en-US" sz="3200" dirty="0" err="1">
                <a:solidFill>
                  <a:srgbClr val="000000"/>
                </a:solidFill>
                <a:highlight>
                  <a:srgbClr val="FFFFFF"/>
                </a:highlight>
              </a:rPr>
              <a:t>PyMySQL</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8000"/>
                </a:solidFill>
                <a:highlight>
                  <a:srgbClr val="FFFFFF"/>
                </a:highlight>
              </a:rPr>
              <a:t># Open database connection</a:t>
            </a:r>
            <a:endParaRPr lang="en-US" sz="3200" dirty="0">
              <a:solidFill>
                <a:srgbClr val="000000"/>
              </a:solidFill>
              <a:highlight>
                <a:srgbClr val="FFFFFF"/>
              </a:highlight>
            </a:endParaRPr>
          </a:p>
          <a:p>
            <a:pPr marL="514350" indent="-514350">
              <a:buFont typeface="+mj-lt"/>
              <a:buAutoNum type="arabicPeriod"/>
            </a:pPr>
            <a:r>
              <a:rPr lang="en-US" sz="3200" dirty="0" err="1">
                <a:solidFill>
                  <a:srgbClr val="000000"/>
                </a:solidFill>
                <a:highlight>
                  <a:srgbClr val="FFFFFF"/>
                </a:highlight>
              </a:rPr>
              <a:t>db</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PyMySQL</a:t>
            </a:r>
            <a:r>
              <a:rPr lang="en-US" sz="3200" b="1" dirty="0" err="1">
                <a:solidFill>
                  <a:srgbClr val="000080"/>
                </a:solidFill>
                <a:highlight>
                  <a:srgbClr val="FFFFFF"/>
                </a:highlight>
              </a:rPr>
              <a:t>.</a:t>
            </a:r>
            <a:r>
              <a:rPr lang="en-US" sz="3200" dirty="0" err="1">
                <a:solidFill>
                  <a:srgbClr val="000000"/>
                </a:solidFill>
                <a:highlight>
                  <a:srgbClr val="FFFFFF"/>
                </a:highlight>
              </a:rPr>
              <a:t>connect</a:t>
            </a:r>
            <a:r>
              <a:rPr lang="en-US" sz="3200" b="1" dirty="0">
                <a:solidFill>
                  <a:srgbClr val="000080"/>
                </a:solidFill>
                <a:highlight>
                  <a:srgbClr val="FFFFFF"/>
                </a:highlight>
              </a:rPr>
              <a:t>(</a:t>
            </a:r>
            <a:r>
              <a:rPr lang="en-US" sz="3200" dirty="0">
                <a:solidFill>
                  <a:srgbClr val="808080"/>
                </a:solidFill>
                <a:highlight>
                  <a:srgbClr val="FFFFFF"/>
                </a:highlight>
              </a:rPr>
              <a:t>"localhost"</a:t>
            </a:r>
            <a:r>
              <a:rPr lang="en-US" sz="3200" b="1" dirty="0">
                <a:solidFill>
                  <a:srgbClr val="000080"/>
                </a:solidFill>
                <a:highlight>
                  <a:srgbClr val="FFFFFF"/>
                </a:highlight>
              </a:rPr>
              <a:t>,</a:t>
            </a:r>
            <a:r>
              <a:rPr lang="en-US" sz="3200" dirty="0">
                <a:solidFill>
                  <a:srgbClr val="808080"/>
                </a:solidFill>
                <a:highlight>
                  <a:srgbClr val="FFFFFF"/>
                </a:highlight>
              </a:rPr>
              <a:t>"testuser"</a:t>
            </a:r>
            <a:r>
              <a:rPr lang="en-US" sz="3200" b="1" dirty="0">
                <a:solidFill>
                  <a:srgbClr val="000080"/>
                </a:solidFill>
                <a:highlight>
                  <a:srgbClr val="FFFFFF"/>
                </a:highlight>
              </a:rPr>
              <a:t>,</a:t>
            </a:r>
            <a:r>
              <a:rPr lang="en-US" sz="3200" dirty="0">
                <a:solidFill>
                  <a:srgbClr val="808080"/>
                </a:solidFill>
                <a:highlight>
                  <a:srgbClr val="FFFFFF"/>
                </a:highlight>
              </a:rPr>
              <a:t>"test123"</a:t>
            </a:r>
            <a:r>
              <a:rPr lang="en-US" sz="3200" b="1" dirty="0">
                <a:solidFill>
                  <a:srgbClr val="000080"/>
                </a:solidFill>
                <a:highlight>
                  <a:srgbClr val="FFFFFF"/>
                </a:highlight>
              </a:rPr>
              <a:t>,</a:t>
            </a:r>
            <a:r>
              <a:rPr lang="en-US" sz="3200" dirty="0">
                <a:solidFill>
                  <a:srgbClr val="808080"/>
                </a:solidFill>
                <a:highlight>
                  <a:srgbClr val="FFFFFF"/>
                </a:highlight>
              </a:rPr>
              <a:t>"TESTDB"</a:t>
            </a:r>
            <a:r>
              <a:rPr lang="en-US" sz="3200" dirty="0">
                <a:solidFill>
                  <a:srgbClr val="000000"/>
                </a:solidFill>
                <a:highlight>
                  <a:srgbClr val="FFFFFF"/>
                </a:highlight>
              </a:rPr>
              <a:t>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8000"/>
                </a:solidFill>
                <a:highlight>
                  <a:srgbClr val="FFFFFF"/>
                </a:highlight>
              </a:rPr>
              <a:t># prepare a cursor object using cursor() method</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cursor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db</a:t>
            </a:r>
            <a:r>
              <a:rPr lang="en-US" sz="3200" b="1" dirty="0" err="1">
                <a:solidFill>
                  <a:srgbClr val="000080"/>
                </a:solidFill>
                <a:highlight>
                  <a:srgbClr val="FFFFFF"/>
                </a:highlight>
              </a:rPr>
              <a:t>.</a:t>
            </a:r>
            <a:r>
              <a:rPr lang="en-US" sz="3200" dirty="0" err="1">
                <a:solidFill>
                  <a:srgbClr val="000000"/>
                </a:solidFill>
                <a:highlight>
                  <a:srgbClr val="FFFFFF"/>
                </a:highlight>
              </a:rPr>
              <a:t>cursor</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8000"/>
                </a:solidFill>
                <a:highlight>
                  <a:srgbClr val="FFFFFF"/>
                </a:highlight>
              </a:rPr>
              <a:t># Prepare SQL query to UPDATE required records</a:t>
            </a:r>
            <a:endParaRPr lang="en-US" sz="3200" dirty="0">
              <a:solidFill>
                <a:srgbClr val="000000"/>
              </a:solidFill>
              <a:highlight>
                <a:srgbClr val="FFFFFF"/>
              </a:highlight>
            </a:endParaRPr>
          </a:p>
          <a:p>
            <a:pPr marL="514350" indent="-514350">
              <a:buFont typeface="+mj-lt"/>
              <a:buAutoNum type="arabicPeriod"/>
            </a:pPr>
            <a:r>
              <a:rPr lang="en-US" sz="3200" dirty="0" err="1">
                <a:solidFill>
                  <a:srgbClr val="000000"/>
                </a:solidFill>
                <a:highlight>
                  <a:srgbClr val="FFFFFF"/>
                </a:highlight>
              </a:rPr>
              <a:t>sql</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"UPDATE EMPLOYEE SET AGE = AGE + 1 WHERE SEX = '%c'"</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'M'</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b="1" dirty="0">
                <a:solidFill>
                  <a:srgbClr val="0000FF"/>
                </a:solidFill>
                <a:highlight>
                  <a:srgbClr val="FFFFFF"/>
                </a:highlight>
              </a:rPr>
              <a:t>try</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dirty="0">
                <a:solidFill>
                  <a:srgbClr val="008000"/>
                </a:solidFill>
                <a:highlight>
                  <a:srgbClr val="FFFFFF"/>
                </a:highlight>
              </a:rPr>
              <a:t># Execute the SQL command</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dirty="0" err="1">
                <a:solidFill>
                  <a:srgbClr val="000000"/>
                </a:solidFill>
                <a:highlight>
                  <a:srgbClr val="FFFFFF"/>
                </a:highlight>
              </a:rPr>
              <a:t>cursor</a:t>
            </a:r>
            <a:r>
              <a:rPr lang="en-US" sz="3200" b="1" dirty="0" err="1">
                <a:solidFill>
                  <a:srgbClr val="000080"/>
                </a:solidFill>
                <a:highlight>
                  <a:srgbClr val="FFFFFF"/>
                </a:highlight>
              </a:rPr>
              <a:t>.</a:t>
            </a:r>
            <a:r>
              <a:rPr lang="en-US" sz="3200" dirty="0" err="1">
                <a:solidFill>
                  <a:srgbClr val="000000"/>
                </a:solidFill>
                <a:highlight>
                  <a:srgbClr val="FFFFFF"/>
                </a:highlight>
              </a:rPr>
              <a:t>execute</a:t>
            </a:r>
            <a:r>
              <a:rPr lang="en-US" sz="3200" b="1" dirty="0">
                <a:solidFill>
                  <a:srgbClr val="000080"/>
                </a:solidFill>
                <a:highlight>
                  <a:srgbClr val="FFFFFF"/>
                </a:highlight>
              </a:rPr>
              <a:t>(</a:t>
            </a:r>
            <a:r>
              <a:rPr lang="en-US" sz="3200" dirty="0" err="1">
                <a:solidFill>
                  <a:srgbClr val="000000"/>
                </a:solidFill>
                <a:highlight>
                  <a:srgbClr val="FFFFFF"/>
                </a:highlight>
              </a:rPr>
              <a:t>sql</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dirty="0">
                <a:solidFill>
                  <a:srgbClr val="008000"/>
                </a:solidFill>
                <a:highlight>
                  <a:srgbClr val="FFFFFF"/>
                </a:highlight>
              </a:rPr>
              <a:t># Commit your changes in the database</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dirty="0" err="1">
                <a:solidFill>
                  <a:srgbClr val="000000"/>
                </a:solidFill>
                <a:highlight>
                  <a:srgbClr val="FFFFFF"/>
                </a:highlight>
              </a:rPr>
              <a:t>db</a:t>
            </a:r>
            <a:r>
              <a:rPr lang="en-US" sz="3200" b="1" dirty="0" err="1">
                <a:solidFill>
                  <a:srgbClr val="000080"/>
                </a:solidFill>
                <a:highlight>
                  <a:srgbClr val="FFFFFF"/>
                </a:highlight>
              </a:rPr>
              <a:t>.</a:t>
            </a:r>
            <a:r>
              <a:rPr lang="en-US" sz="3200" dirty="0" err="1">
                <a:solidFill>
                  <a:srgbClr val="000000"/>
                </a:solidFill>
                <a:highlight>
                  <a:srgbClr val="FFFFFF"/>
                </a:highlight>
              </a:rPr>
              <a:t>commit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b="1" dirty="0">
                <a:solidFill>
                  <a:srgbClr val="0000FF"/>
                </a:solidFill>
                <a:highlight>
                  <a:srgbClr val="FFFFFF"/>
                </a:highlight>
              </a:rPr>
              <a:t>except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dirty="0">
                <a:solidFill>
                  <a:srgbClr val="008000"/>
                </a:solidFill>
                <a:highlight>
                  <a:srgbClr val="FFFFFF"/>
                </a:highlight>
              </a:rPr>
              <a:t># Rollback in case there is any error</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dirty="0" err="1">
                <a:solidFill>
                  <a:srgbClr val="000000"/>
                </a:solidFill>
                <a:highlight>
                  <a:srgbClr val="FFFFFF"/>
                </a:highlight>
              </a:rPr>
              <a:t>db</a:t>
            </a:r>
            <a:r>
              <a:rPr lang="en-US" sz="3200" b="1" dirty="0" err="1">
                <a:solidFill>
                  <a:srgbClr val="000080"/>
                </a:solidFill>
                <a:highlight>
                  <a:srgbClr val="FFFFFF"/>
                </a:highlight>
              </a:rPr>
              <a:t>.</a:t>
            </a:r>
            <a:r>
              <a:rPr lang="en-US" sz="3200" dirty="0" err="1">
                <a:solidFill>
                  <a:srgbClr val="000000"/>
                </a:solidFill>
                <a:highlight>
                  <a:srgbClr val="FFFFFF"/>
                </a:highlight>
              </a:rPr>
              <a:t>rollback</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8000"/>
                </a:solidFill>
                <a:highlight>
                  <a:srgbClr val="FFFFFF"/>
                </a:highlight>
              </a:rPr>
              <a:t># disconnect from server</a:t>
            </a:r>
            <a:endParaRPr lang="en-US" sz="3200" dirty="0">
              <a:solidFill>
                <a:srgbClr val="000000"/>
              </a:solidFill>
              <a:highlight>
                <a:srgbClr val="FFFFFF"/>
              </a:highlight>
            </a:endParaRPr>
          </a:p>
          <a:p>
            <a:pPr marL="514350" indent="-514350">
              <a:buFont typeface="+mj-lt"/>
              <a:buAutoNum type="arabicPeriod"/>
            </a:pPr>
            <a:r>
              <a:rPr lang="en-US" sz="3200" dirty="0" err="1">
                <a:solidFill>
                  <a:srgbClr val="000000"/>
                </a:solidFill>
                <a:highlight>
                  <a:srgbClr val="FFFFFF"/>
                </a:highlight>
              </a:rPr>
              <a:t>db</a:t>
            </a:r>
            <a:r>
              <a:rPr lang="en-US" sz="3200" b="1" dirty="0" err="1">
                <a:solidFill>
                  <a:srgbClr val="000080"/>
                </a:solidFill>
                <a:highlight>
                  <a:srgbClr val="FFFFFF"/>
                </a:highlight>
              </a:rPr>
              <a:t>.</a:t>
            </a:r>
            <a:r>
              <a:rPr lang="en-US" sz="3200" dirty="0" err="1">
                <a:solidFill>
                  <a:srgbClr val="000000"/>
                </a:solidFill>
                <a:highlight>
                  <a:srgbClr val="FFFFFF"/>
                </a:highlight>
              </a:rPr>
              <a:t>close</a:t>
            </a:r>
            <a:r>
              <a:rPr lang="en-US" sz="3200" b="1" dirty="0">
                <a:solidFill>
                  <a:srgbClr val="000080"/>
                </a:solidFill>
                <a:highlight>
                  <a:srgbClr val="FFFFFF"/>
                </a:highlight>
              </a:rPr>
              <a:t>()</a:t>
            </a:r>
            <a:endParaRPr lang="en-US" dirty="0"/>
          </a:p>
        </p:txBody>
      </p:sp>
    </p:spTree>
    <p:extLst>
      <p:ext uri="{BB962C8B-B14F-4D97-AF65-F5344CB8AC3E}">
        <p14:creationId xmlns:p14="http://schemas.microsoft.com/office/powerpoint/2010/main" val="31153356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Delete Operation</a:t>
            </a:r>
            <a:endParaRPr lang="en-US" dirty="0"/>
          </a:p>
        </p:txBody>
      </p:sp>
      <p:sp>
        <p:nvSpPr>
          <p:cNvPr id="3" name="Content Placeholder 2"/>
          <p:cNvSpPr>
            <a:spLocks noGrp="1"/>
          </p:cNvSpPr>
          <p:nvPr>
            <p:ph sz="quarter" idx="1"/>
          </p:nvPr>
        </p:nvSpPr>
        <p:spPr/>
        <p:txBody>
          <a:bodyPr/>
          <a:lstStyle/>
          <a:p>
            <a:r>
              <a:rPr lang="en-US" dirty="0"/>
              <a:t>DELETE operation is required when you want to delete some records from your database.</a:t>
            </a:r>
          </a:p>
          <a:p>
            <a:r>
              <a:rPr lang="en-US" dirty="0" smtClean="0"/>
              <a:t>In the following, we will all </a:t>
            </a:r>
            <a:r>
              <a:rPr lang="en-US" dirty="0"/>
              <a:t>the records from EMPLOYEE where AGE is </a:t>
            </a:r>
            <a:r>
              <a:rPr lang="en-US" dirty="0" smtClean="0"/>
              <a:t>more than 20.</a:t>
            </a:r>
            <a:endParaRPr lang="en-US" dirty="0"/>
          </a:p>
        </p:txBody>
      </p:sp>
    </p:spTree>
    <p:extLst>
      <p:ext uri="{BB962C8B-B14F-4D97-AF65-F5344CB8AC3E}">
        <p14:creationId xmlns:p14="http://schemas.microsoft.com/office/powerpoint/2010/main" val="5650578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816864" y="1600200"/>
            <a:ext cx="10871200" cy="5257800"/>
          </a:xfrm>
        </p:spPr>
        <p:txBody>
          <a:bodyPr>
            <a:normAutofit fontScale="77500" lnSpcReduction="20000"/>
          </a:bodyPr>
          <a:lstStyle/>
          <a:p>
            <a:pPr marL="514350" indent="-514350">
              <a:buFont typeface="+mj-lt"/>
              <a:buAutoNum type="arabicPeriod"/>
            </a:pPr>
            <a:r>
              <a:rPr lang="en-US" sz="3200" b="1" dirty="0">
                <a:solidFill>
                  <a:srgbClr val="0000FF"/>
                </a:solidFill>
                <a:highlight>
                  <a:srgbClr val="FFFFFF"/>
                </a:highlight>
              </a:rPr>
              <a:t>import</a:t>
            </a:r>
            <a:r>
              <a:rPr lang="en-US" sz="3200" dirty="0">
                <a:solidFill>
                  <a:srgbClr val="000000"/>
                </a:solidFill>
                <a:highlight>
                  <a:srgbClr val="FFFFFF"/>
                </a:highlight>
              </a:rPr>
              <a:t> </a:t>
            </a:r>
            <a:r>
              <a:rPr lang="en-US" sz="3200" dirty="0" err="1">
                <a:solidFill>
                  <a:srgbClr val="000000"/>
                </a:solidFill>
                <a:highlight>
                  <a:srgbClr val="FFFFFF"/>
                </a:highlight>
              </a:rPr>
              <a:t>traceback</a:t>
            </a:r>
            <a:endParaRPr lang="en-US" sz="3200" dirty="0">
              <a:solidFill>
                <a:srgbClr val="000000"/>
              </a:solidFill>
              <a:highlight>
                <a:srgbClr val="FFFFFF"/>
              </a:highlight>
            </a:endParaRPr>
          </a:p>
          <a:p>
            <a:pPr marL="514350" indent="-514350">
              <a:buFont typeface="+mj-lt"/>
              <a:buAutoNum type="arabicPeriod"/>
            </a:pPr>
            <a:r>
              <a:rPr lang="en-US" sz="3200" b="1" dirty="0">
                <a:solidFill>
                  <a:srgbClr val="0000FF"/>
                </a:solidFill>
                <a:highlight>
                  <a:srgbClr val="FFFFFF"/>
                </a:highlight>
              </a:rPr>
              <a:t>import</a:t>
            </a:r>
            <a:r>
              <a:rPr lang="en-US" sz="3200" dirty="0">
                <a:solidFill>
                  <a:srgbClr val="000000"/>
                </a:solidFill>
                <a:highlight>
                  <a:srgbClr val="FFFFFF"/>
                </a:highlight>
              </a:rPr>
              <a:t> </a:t>
            </a:r>
            <a:r>
              <a:rPr lang="en-US" sz="3200" dirty="0" err="1">
                <a:solidFill>
                  <a:srgbClr val="000000"/>
                </a:solidFill>
                <a:highlight>
                  <a:srgbClr val="FFFFFF"/>
                </a:highlight>
              </a:rPr>
              <a:t>pymysql</a:t>
            </a:r>
            <a:r>
              <a:rPr lang="en-US" sz="3200" dirty="0">
                <a:solidFill>
                  <a:srgbClr val="000000"/>
                </a:solidFill>
                <a:highlight>
                  <a:srgbClr val="FFFFFF"/>
                </a:highlight>
              </a:rPr>
              <a:t> </a:t>
            </a:r>
            <a:r>
              <a:rPr lang="en-US" sz="3200" b="1" dirty="0">
                <a:solidFill>
                  <a:srgbClr val="0000FF"/>
                </a:solidFill>
                <a:highlight>
                  <a:srgbClr val="FFFFFF"/>
                </a:highlight>
              </a:rPr>
              <a:t>as</a:t>
            </a:r>
            <a:r>
              <a:rPr lang="en-US" sz="3200" dirty="0">
                <a:solidFill>
                  <a:srgbClr val="000000"/>
                </a:solidFill>
                <a:highlight>
                  <a:srgbClr val="FFFFFF"/>
                </a:highlight>
              </a:rPr>
              <a:t> </a:t>
            </a:r>
            <a:r>
              <a:rPr lang="en-US" sz="3200" dirty="0" err="1">
                <a:solidFill>
                  <a:srgbClr val="000000"/>
                </a:solidFill>
                <a:highlight>
                  <a:srgbClr val="FFFFFF"/>
                </a:highlight>
              </a:rPr>
              <a:t>PyMySQL</a:t>
            </a:r>
            <a:endParaRPr lang="en-US" sz="3200" dirty="0">
              <a:solidFill>
                <a:srgbClr val="000000"/>
              </a:solidFill>
              <a:highlight>
                <a:srgbClr val="FFFFFF"/>
              </a:highlight>
            </a:endParaRPr>
          </a:p>
          <a:p>
            <a:pPr marL="514350" indent="-514350">
              <a:buFont typeface="+mj-lt"/>
              <a:buAutoNum type="arabicPeriod"/>
            </a:pPr>
            <a:r>
              <a:rPr lang="en-US" sz="3200" dirty="0" err="1">
                <a:solidFill>
                  <a:srgbClr val="000000"/>
                </a:solidFill>
                <a:highlight>
                  <a:srgbClr val="FFFFFF"/>
                </a:highlight>
              </a:rPr>
              <a:t>db</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PyMySQL</a:t>
            </a:r>
            <a:r>
              <a:rPr lang="en-US" sz="3200" b="1" dirty="0" err="1">
                <a:solidFill>
                  <a:srgbClr val="000080"/>
                </a:solidFill>
                <a:highlight>
                  <a:srgbClr val="FFFFFF"/>
                </a:highlight>
              </a:rPr>
              <a:t>.</a:t>
            </a:r>
            <a:r>
              <a:rPr lang="en-US" sz="3200" dirty="0" err="1">
                <a:solidFill>
                  <a:srgbClr val="000000"/>
                </a:solidFill>
                <a:highlight>
                  <a:srgbClr val="FFFFFF"/>
                </a:highlight>
              </a:rPr>
              <a:t>connect</a:t>
            </a:r>
            <a:r>
              <a:rPr lang="en-US" sz="3200" b="1" dirty="0">
                <a:solidFill>
                  <a:srgbClr val="000080"/>
                </a:solidFill>
                <a:highlight>
                  <a:srgbClr val="FFFFFF"/>
                </a:highlight>
              </a:rPr>
              <a:t>(</a:t>
            </a:r>
            <a:r>
              <a:rPr lang="en-US" sz="3200" dirty="0">
                <a:solidFill>
                  <a:srgbClr val="808080"/>
                </a:solidFill>
                <a:highlight>
                  <a:srgbClr val="FFFFFF"/>
                </a:highlight>
              </a:rPr>
              <a:t>"localhost"</a:t>
            </a:r>
            <a:r>
              <a:rPr lang="en-US" sz="3200" b="1" dirty="0">
                <a:solidFill>
                  <a:srgbClr val="000080"/>
                </a:solidFill>
                <a:highlight>
                  <a:srgbClr val="FFFFFF"/>
                </a:highlight>
              </a:rPr>
              <a:t>,</a:t>
            </a:r>
            <a:r>
              <a:rPr lang="en-US" sz="3200" dirty="0">
                <a:solidFill>
                  <a:srgbClr val="808080"/>
                </a:solidFill>
                <a:highlight>
                  <a:srgbClr val="FFFFFF"/>
                </a:highlight>
              </a:rPr>
              <a:t>"testuser"</a:t>
            </a:r>
            <a:r>
              <a:rPr lang="en-US" sz="3200" b="1" dirty="0">
                <a:solidFill>
                  <a:srgbClr val="000080"/>
                </a:solidFill>
                <a:highlight>
                  <a:srgbClr val="FFFFFF"/>
                </a:highlight>
              </a:rPr>
              <a:t>,</a:t>
            </a:r>
            <a:r>
              <a:rPr lang="en-US" sz="3200" dirty="0">
                <a:solidFill>
                  <a:srgbClr val="808080"/>
                </a:solidFill>
                <a:highlight>
                  <a:srgbClr val="FFFFFF"/>
                </a:highlight>
              </a:rPr>
              <a:t>"test123"</a:t>
            </a:r>
            <a:r>
              <a:rPr lang="en-US" sz="3200" b="1" dirty="0">
                <a:solidFill>
                  <a:srgbClr val="000080"/>
                </a:solidFill>
                <a:highlight>
                  <a:srgbClr val="FFFFFF"/>
                </a:highlight>
              </a:rPr>
              <a:t>,</a:t>
            </a:r>
            <a:r>
              <a:rPr lang="en-US" sz="3200" dirty="0">
                <a:solidFill>
                  <a:srgbClr val="808080"/>
                </a:solidFill>
                <a:highlight>
                  <a:srgbClr val="FFFFFF"/>
                </a:highlight>
              </a:rPr>
              <a:t>"TESTDB"</a:t>
            </a:r>
            <a:r>
              <a:rPr lang="en-US" sz="3200" dirty="0">
                <a:solidFill>
                  <a:srgbClr val="000000"/>
                </a:solidFill>
                <a:highlight>
                  <a:srgbClr val="FFFFFF"/>
                </a:highlight>
              </a:rPr>
              <a:t>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cursor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db</a:t>
            </a:r>
            <a:r>
              <a:rPr lang="en-US" sz="3200" b="1" dirty="0" err="1">
                <a:solidFill>
                  <a:srgbClr val="000080"/>
                </a:solidFill>
                <a:highlight>
                  <a:srgbClr val="FFFFFF"/>
                </a:highlight>
              </a:rPr>
              <a:t>.</a:t>
            </a:r>
            <a:r>
              <a:rPr lang="en-US" sz="3200" dirty="0" err="1">
                <a:solidFill>
                  <a:srgbClr val="000000"/>
                </a:solidFill>
                <a:highlight>
                  <a:srgbClr val="FFFFFF"/>
                </a:highlight>
              </a:rPr>
              <a:t>cursor</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err="1">
                <a:solidFill>
                  <a:srgbClr val="000000"/>
                </a:solidFill>
                <a:highlight>
                  <a:srgbClr val="FFFFFF"/>
                </a:highlight>
              </a:rPr>
              <a:t>sql</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"DELETE FROM EMPLOYEE WHERE AGE &gt; '%d'"</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20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b="1" dirty="0">
                <a:solidFill>
                  <a:srgbClr val="0000FF"/>
                </a:solidFill>
                <a:highlight>
                  <a:srgbClr val="FFFFFF"/>
                </a:highlight>
              </a:rPr>
              <a:t>try</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dirty="0" err="1">
                <a:solidFill>
                  <a:srgbClr val="000000"/>
                </a:solidFill>
                <a:highlight>
                  <a:srgbClr val="FFFFFF"/>
                </a:highlight>
              </a:rPr>
              <a:t>cursor</a:t>
            </a:r>
            <a:r>
              <a:rPr lang="en-US" sz="3200" b="1" dirty="0" err="1">
                <a:solidFill>
                  <a:srgbClr val="000080"/>
                </a:solidFill>
                <a:highlight>
                  <a:srgbClr val="FFFFFF"/>
                </a:highlight>
              </a:rPr>
              <a:t>.</a:t>
            </a:r>
            <a:r>
              <a:rPr lang="en-US" sz="3200" dirty="0" err="1">
                <a:solidFill>
                  <a:srgbClr val="000000"/>
                </a:solidFill>
                <a:highlight>
                  <a:srgbClr val="FFFFFF"/>
                </a:highlight>
              </a:rPr>
              <a:t>execute</a:t>
            </a:r>
            <a:r>
              <a:rPr lang="en-US" sz="3200" b="1" dirty="0">
                <a:solidFill>
                  <a:srgbClr val="000080"/>
                </a:solidFill>
                <a:highlight>
                  <a:srgbClr val="FFFFFF"/>
                </a:highlight>
              </a:rPr>
              <a:t>(</a:t>
            </a:r>
            <a:r>
              <a:rPr lang="en-US" sz="3200" dirty="0" err="1">
                <a:solidFill>
                  <a:srgbClr val="000000"/>
                </a:solidFill>
                <a:highlight>
                  <a:srgbClr val="FFFFFF"/>
                </a:highlight>
              </a:rPr>
              <a:t>sql</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dirty="0" err="1">
                <a:solidFill>
                  <a:srgbClr val="000000"/>
                </a:solidFill>
                <a:highlight>
                  <a:srgbClr val="FFFFFF"/>
                </a:highlight>
              </a:rPr>
              <a:t>db</a:t>
            </a:r>
            <a:r>
              <a:rPr lang="en-US" sz="3200" b="1" dirty="0" err="1">
                <a:solidFill>
                  <a:srgbClr val="000080"/>
                </a:solidFill>
                <a:highlight>
                  <a:srgbClr val="FFFFFF"/>
                </a:highlight>
              </a:rPr>
              <a:t>.</a:t>
            </a:r>
            <a:r>
              <a:rPr lang="en-US" sz="3200" dirty="0" err="1">
                <a:solidFill>
                  <a:srgbClr val="000000"/>
                </a:solidFill>
                <a:highlight>
                  <a:srgbClr val="FFFFFF"/>
                </a:highlight>
              </a:rPr>
              <a:t>commit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cursor</a:t>
            </a:r>
            <a:r>
              <a:rPr lang="en-US" sz="3200" b="1" dirty="0" err="1">
                <a:solidFill>
                  <a:srgbClr val="000080"/>
                </a:solidFill>
                <a:highlight>
                  <a:srgbClr val="FFFFFF"/>
                </a:highlight>
              </a:rPr>
              <a:t>.</a:t>
            </a:r>
            <a:r>
              <a:rPr lang="en-US" sz="3200" dirty="0" err="1">
                <a:solidFill>
                  <a:srgbClr val="000000"/>
                </a:solidFill>
                <a:highlight>
                  <a:srgbClr val="FFFFFF"/>
                </a:highlight>
              </a:rPr>
              <a:t>rowcount</a:t>
            </a:r>
            <a:r>
              <a:rPr lang="en-US" sz="3200" b="1" dirty="0">
                <a:solidFill>
                  <a:srgbClr val="000080"/>
                </a:solidFill>
                <a:highlight>
                  <a:srgbClr val="FFFFFF"/>
                </a:highlight>
              </a:rPr>
              <a:t>+</a:t>
            </a:r>
            <a:r>
              <a:rPr lang="en-US" sz="3200" dirty="0">
                <a:solidFill>
                  <a:srgbClr val="808080"/>
                </a:solidFill>
                <a:highlight>
                  <a:srgbClr val="FFFFFF"/>
                </a:highlight>
              </a:rPr>
              <a:t>" row(s) were deleted"</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b="1" dirty="0">
                <a:solidFill>
                  <a:srgbClr val="0000FF"/>
                </a:solidFill>
                <a:highlight>
                  <a:srgbClr val="FFFFFF"/>
                </a:highlight>
              </a:rPr>
              <a:t>except</a:t>
            </a:r>
            <a:r>
              <a:rPr lang="en-US" sz="3200" dirty="0">
                <a:solidFill>
                  <a:srgbClr val="000000"/>
                </a:solidFill>
                <a:highlight>
                  <a:srgbClr val="FFFFFF"/>
                </a:highlight>
              </a:rPr>
              <a:t> Exception </a:t>
            </a:r>
            <a:r>
              <a:rPr lang="en-US" sz="3200" b="1" dirty="0">
                <a:solidFill>
                  <a:srgbClr val="0000FF"/>
                </a:solidFill>
                <a:highlight>
                  <a:srgbClr val="FFFFFF"/>
                </a:highlight>
              </a:rPr>
              <a:t>as</a:t>
            </a:r>
            <a:r>
              <a:rPr lang="en-US" sz="3200" dirty="0">
                <a:solidFill>
                  <a:srgbClr val="000000"/>
                </a:solidFill>
                <a:highlight>
                  <a:srgbClr val="FFFFFF"/>
                </a:highlight>
              </a:rPr>
              <a:t> e</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dirty="0" err="1">
                <a:solidFill>
                  <a:srgbClr val="000000"/>
                </a:solidFill>
                <a:highlight>
                  <a:srgbClr val="FFFFFF"/>
                </a:highlight>
              </a:rPr>
              <a:t>db</a:t>
            </a:r>
            <a:r>
              <a:rPr lang="en-US" sz="3200" b="1" dirty="0" err="1">
                <a:solidFill>
                  <a:srgbClr val="000080"/>
                </a:solidFill>
                <a:highlight>
                  <a:srgbClr val="FFFFFF"/>
                </a:highlight>
              </a:rPr>
              <a:t>.</a:t>
            </a:r>
            <a:r>
              <a:rPr lang="en-US" sz="3200" dirty="0" err="1">
                <a:solidFill>
                  <a:srgbClr val="000000"/>
                </a:solidFill>
                <a:highlight>
                  <a:srgbClr val="FFFFFF"/>
                </a:highlight>
              </a:rPr>
              <a:t>rollback</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a:solidFill>
                  <a:srgbClr val="000000"/>
                </a:solidFill>
                <a:highlight>
                  <a:srgbClr val="FFFFFF"/>
                </a:highlight>
              </a:rPr>
              <a:t>    </a:t>
            </a: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traceback</a:t>
            </a:r>
            <a:r>
              <a:rPr lang="en-US" sz="3200" b="1" dirty="0" err="1">
                <a:solidFill>
                  <a:srgbClr val="000080"/>
                </a:solidFill>
                <a:highlight>
                  <a:srgbClr val="FFFFFF"/>
                </a:highlight>
              </a:rPr>
              <a:t>.</a:t>
            </a:r>
            <a:r>
              <a:rPr lang="en-US" sz="3200" dirty="0" err="1">
                <a:solidFill>
                  <a:srgbClr val="000000"/>
                </a:solidFill>
                <a:highlight>
                  <a:srgbClr val="FFFFFF"/>
                </a:highlight>
              </a:rPr>
              <a:t>format_exc</a:t>
            </a:r>
            <a:r>
              <a:rPr lang="en-US" sz="3200" b="1" dirty="0">
                <a:solidFill>
                  <a:srgbClr val="000080"/>
                </a:solidFill>
                <a:highlight>
                  <a:srgbClr val="FFFFFF"/>
                </a:highlight>
              </a:rPr>
              <a:t>())</a:t>
            </a:r>
            <a:endParaRPr lang="en-US" sz="3200" dirty="0">
              <a:solidFill>
                <a:srgbClr val="000000"/>
              </a:solidFill>
              <a:highlight>
                <a:srgbClr val="FFFFFF"/>
              </a:highlight>
            </a:endParaRPr>
          </a:p>
          <a:p>
            <a:pPr marL="514350" indent="-514350">
              <a:buFont typeface="+mj-lt"/>
              <a:buAutoNum type="arabicPeriod"/>
            </a:pPr>
            <a:r>
              <a:rPr lang="en-US" sz="3200" dirty="0" err="1">
                <a:solidFill>
                  <a:srgbClr val="000000"/>
                </a:solidFill>
                <a:highlight>
                  <a:srgbClr val="FFFFFF"/>
                </a:highlight>
              </a:rPr>
              <a:t>db</a:t>
            </a:r>
            <a:r>
              <a:rPr lang="en-US" sz="3200" b="1" dirty="0" err="1">
                <a:solidFill>
                  <a:srgbClr val="000080"/>
                </a:solidFill>
                <a:highlight>
                  <a:srgbClr val="FFFFFF"/>
                </a:highlight>
              </a:rPr>
              <a:t>.</a:t>
            </a:r>
            <a:r>
              <a:rPr lang="en-US" sz="3200" dirty="0" err="1">
                <a:solidFill>
                  <a:srgbClr val="000000"/>
                </a:solidFill>
                <a:highlight>
                  <a:srgbClr val="FFFFFF"/>
                </a:highlight>
              </a:rPr>
              <a:t>close</a:t>
            </a:r>
            <a:r>
              <a:rPr lang="en-US" sz="3200" b="1" dirty="0">
                <a:solidFill>
                  <a:srgbClr val="000080"/>
                </a:solidFill>
                <a:highlight>
                  <a:srgbClr val="FFFFFF"/>
                </a:highlight>
              </a:rPr>
              <a:t>()</a:t>
            </a:r>
            <a:endParaRPr lang="en-US" dirty="0"/>
          </a:p>
        </p:txBody>
      </p:sp>
    </p:spTree>
    <p:extLst>
      <p:ext uri="{BB962C8B-B14F-4D97-AF65-F5344CB8AC3E}">
        <p14:creationId xmlns:p14="http://schemas.microsoft.com/office/powerpoint/2010/main" val="21876405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IN" dirty="0" smtClean="0"/>
              <a:t>Tuples</a:t>
            </a:r>
            <a:endParaRPr lang="en-US" dirty="0"/>
          </a:p>
        </p:txBody>
      </p:sp>
    </p:spTree>
    <p:extLst>
      <p:ext uri="{BB962C8B-B14F-4D97-AF65-F5344CB8AC3E}">
        <p14:creationId xmlns:p14="http://schemas.microsoft.com/office/powerpoint/2010/main" val="37297040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quarter" idx="1"/>
          </p:nvPr>
        </p:nvSpPr>
        <p:spPr/>
        <p:txBody>
          <a:bodyPr/>
          <a:lstStyle/>
          <a:p>
            <a:r>
              <a:rPr lang="en-US" dirty="0"/>
              <a:t>A tuple is a sequence of immutable Python objects. </a:t>
            </a:r>
            <a:endParaRPr lang="en-US" dirty="0" smtClean="0"/>
          </a:p>
          <a:p>
            <a:r>
              <a:rPr lang="en-US" dirty="0" smtClean="0"/>
              <a:t>Tuples </a:t>
            </a:r>
            <a:r>
              <a:rPr lang="en-US" dirty="0"/>
              <a:t>are sequences, just like </a:t>
            </a:r>
            <a:r>
              <a:rPr lang="en-US" dirty="0" smtClean="0"/>
              <a:t>lists. The </a:t>
            </a:r>
            <a:r>
              <a:rPr lang="en-US" dirty="0"/>
              <a:t>main difference between the tuples and the lists is that the tuples cannot be </a:t>
            </a:r>
            <a:r>
              <a:rPr lang="en-US" dirty="0" smtClean="0"/>
              <a:t>changed unlike </a:t>
            </a:r>
            <a:r>
              <a:rPr lang="en-US" dirty="0"/>
              <a:t>lists. </a:t>
            </a:r>
            <a:endParaRPr lang="en-US" dirty="0" smtClean="0"/>
          </a:p>
          <a:p>
            <a:r>
              <a:rPr lang="en-US" dirty="0" smtClean="0"/>
              <a:t>Tuples </a:t>
            </a:r>
            <a:r>
              <a:rPr lang="en-US" dirty="0"/>
              <a:t>use parentheses, whereas lists use square brackets.</a:t>
            </a:r>
          </a:p>
        </p:txBody>
      </p:sp>
    </p:spTree>
    <p:extLst>
      <p:ext uri="{BB962C8B-B14F-4D97-AF65-F5344CB8AC3E}">
        <p14:creationId xmlns:p14="http://schemas.microsoft.com/office/powerpoint/2010/main" val="26772306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 Tuple</a:t>
            </a:r>
            <a:endParaRPr lang="en-US" dirty="0"/>
          </a:p>
        </p:txBody>
      </p:sp>
      <p:sp>
        <p:nvSpPr>
          <p:cNvPr id="3" name="Content Placeholder 2"/>
          <p:cNvSpPr>
            <a:spLocks noGrp="1"/>
          </p:cNvSpPr>
          <p:nvPr>
            <p:ph sz="quarter" idx="1"/>
          </p:nvPr>
        </p:nvSpPr>
        <p:spPr/>
        <p:txBody>
          <a:bodyPr/>
          <a:lstStyle/>
          <a:p>
            <a:r>
              <a:rPr lang="en-US" dirty="0"/>
              <a:t>Creating a tuple is as simple as putting different comma-separated values. </a:t>
            </a:r>
            <a:endParaRPr lang="en-US" dirty="0" smtClean="0"/>
          </a:p>
          <a:p>
            <a:r>
              <a:rPr lang="en-US" dirty="0" smtClean="0"/>
              <a:t>Optionally</a:t>
            </a:r>
            <a:r>
              <a:rPr lang="en-US" dirty="0"/>
              <a:t>, </a:t>
            </a:r>
            <a:r>
              <a:rPr lang="en-US" dirty="0" smtClean="0"/>
              <a:t>you can </a:t>
            </a:r>
            <a:r>
              <a:rPr lang="en-US" dirty="0"/>
              <a:t>put these comma-separated values between parentheses also</a:t>
            </a:r>
            <a:r>
              <a:rPr lang="en-US" dirty="0" smtClean="0"/>
              <a:t>.</a:t>
            </a:r>
          </a:p>
          <a:p>
            <a:pPr marL="0" indent="0">
              <a:buNone/>
            </a:pPr>
            <a:r>
              <a:rPr lang="en-US" sz="3200" dirty="0">
                <a:solidFill>
                  <a:srgbClr val="000000"/>
                </a:solidFill>
                <a:highlight>
                  <a:srgbClr val="FFFFFF"/>
                </a:highlight>
              </a:rPr>
              <a:t>exampletup1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'physics'</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'chemistry'</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1997</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2000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tup2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4</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5</a:t>
            </a:r>
            <a:r>
              <a:rPr lang="en-US" sz="3200" dirty="0">
                <a:solidFill>
                  <a:srgbClr val="000000"/>
                </a:solidFill>
                <a:highlight>
                  <a:srgbClr val="FFFFFF"/>
                </a:highlight>
              </a:rPr>
              <a:t>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tup3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"b"</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"c"</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"d"</a:t>
            </a:r>
            <a:endParaRPr lang="en-US" dirty="0" smtClean="0"/>
          </a:p>
          <a:p>
            <a:endParaRPr lang="en-US" dirty="0"/>
          </a:p>
        </p:txBody>
      </p:sp>
    </p:spTree>
    <p:extLst>
      <p:ext uri="{BB962C8B-B14F-4D97-AF65-F5344CB8AC3E}">
        <p14:creationId xmlns:p14="http://schemas.microsoft.com/office/powerpoint/2010/main" val="25618247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IN" dirty="0" smtClean="0"/>
              <a:t>Empty Tuple</a:t>
            </a:r>
          </a:p>
          <a:p>
            <a:pPr marL="0" indent="0">
              <a:buNone/>
            </a:pPr>
            <a:r>
              <a:rPr lang="en-US" sz="3200" dirty="0">
                <a:solidFill>
                  <a:srgbClr val="000000"/>
                </a:solidFill>
                <a:highlight>
                  <a:srgbClr val="FFFFFF"/>
                </a:highlight>
              </a:rPr>
              <a:t>tup1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smtClean="0">
                <a:solidFill>
                  <a:srgbClr val="000080"/>
                </a:solidFill>
                <a:highlight>
                  <a:srgbClr val="FFFFFF"/>
                </a:highlight>
              </a:rPr>
              <a:t>();</a:t>
            </a:r>
          </a:p>
          <a:p>
            <a:pPr marL="0" indent="0">
              <a:buNone/>
            </a:pPr>
            <a:endParaRPr lang="en-IN" sz="3200" b="1" dirty="0">
              <a:solidFill>
                <a:srgbClr val="000080"/>
              </a:solidFill>
              <a:highlight>
                <a:srgbClr val="FFFFFF"/>
              </a:highlight>
            </a:endParaRPr>
          </a:p>
          <a:p>
            <a:r>
              <a:rPr lang="en-US" dirty="0"/>
              <a:t>To write a tuple containing a single value you have to include a comma, even </a:t>
            </a:r>
            <a:r>
              <a:rPr lang="en-US" dirty="0" smtClean="0"/>
              <a:t>though there is </a:t>
            </a:r>
            <a:r>
              <a:rPr lang="en-US" dirty="0"/>
              <a:t>only one value</a:t>
            </a:r>
            <a:r>
              <a:rPr lang="en-US" dirty="0" smtClean="0"/>
              <a:t>.</a:t>
            </a:r>
          </a:p>
          <a:p>
            <a:pPr marL="0" indent="0">
              <a:buNone/>
            </a:pPr>
            <a:r>
              <a:rPr lang="en-US" sz="3200" dirty="0">
                <a:solidFill>
                  <a:srgbClr val="000000"/>
                </a:solidFill>
                <a:highlight>
                  <a:srgbClr val="FFFFFF"/>
                </a:highlight>
              </a:rPr>
              <a:t>tup1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50</a:t>
            </a:r>
            <a:r>
              <a:rPr lang="en-US" sz="3200" b="1" dirty="0">
                <a:solidFill>
                  <a:srgbClr val="000080"/>
                </a:solidFill>
                <a:highlight>
                  <a:srgbClr val="FFFFFF"/>
                </a:highlight>
              </a:rPr>
              <a:t>,)</a:t>
            </a:r>
            <a:endParaRPr lang="en-US" dirty="0"/>
          </a:p>
        </p:txBody>
      </p:sp>
    </p:spTree>
    <p:extLst>
      <p:ext uri="{BB962C8B-B14F-4D97-AF65-F5344CB8AC3E}">
        <p14:creationId xmlns:p14="http://schemas.microsoft.com/office/powerpoint/2010/main" val="38863435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Values in Tuples</a:t>
            </a:r>
          </a:p>
        </p:txBody>
      </p:sp>
      <p:sp>
        <p:nvSpPr>
          <p:cNvPr id="3" name="Content Placeholder 2"/>
          <p:cNvSpPr>
            <a:spLocks noGrp="1"/>
          </p:cNvSpPr>
          <p:nvPr>
            <p:ph sz="quarter" idx="1"/>
          </p:nvPr>
        </p:nvSpPr>
        <p:spPr/>
        <p:txBody>
          <a:bodyPr/>
          <a:lstStyle/>
          <a:p>
            <a:pPr marL="0" indent="0">
              <a:buNone/>
            </a:pPr>
            <a:r>
              <a:rPr lang="en-US" sz="3200" dirty="0">
                <a:solidFill>
                  <a:srgbClr val="000000"/>
                </a:solidFill>
                <a:highlight>
                  <a:srgbClr val="FFFFFF"/>
                </a:highlight>
              </a:rPr>
              <a:t>tup1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'physics'</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'chemistry'</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1997</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2000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tup2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4</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5</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6</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dirty="0">
                <a:solidFill>
                  <a:srgbClr val="000000"/>
                </a:solidFill>
                <a:highlight>
                  <a:srgbClr val="FFFFFF"/>
                </a:highlight>
              </a:rPr>
              <a:t> </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"tup1[0]: "</a:t>
            </a:r>
            <a:r>
              <a:rPr lang="en-US" sz="3200" b="1" dirty="0">
                <a:solidFill>
                  <a:srgbClr val="000080"/>
                </a:solidFill>
                <a:highlight>
                  <a:srgbClr val="FFFFFF"/>
                </a:highlight>
              </a:rPr>
              <a:t>,</a:t>
            </a:r>
            <a:r>
              <a:rPr lang="en-US" sz="3200" dirty="0">
                <a:solidFill>
                  <a:srgbClr val="000000"/>
                </a:solidFill>
                <a:highlight>
                  <a:srgbClr val="FFFFFF"/>
                </a:highlight>
              </a:rPr>
              <a:t> tup1</a:t>
            </a:r>
            <a:r>
              <a:rPr lang="en-US" sz="3200" b="1" dirty="0">
                <a:solidFill>
                  <a:srgbClr val="000080"/>
                </a:solidFill>
                <a:highlight>
                  <a:srgbClr val="FFFFFF"/>
                </a:highlight>
              </a:rPr>
              <a:t>[</a:t>
            </a:r>
            <a:r>
              <a:rPr lang="en-US" sz="3200" dirty="0">
                <a:solidFill>
                  <a:srgbClr val="FF0000"/>
                </a:solidFill>
                <a:highlight>
                  <a:srgbClr val="FFFFFF"/>
                </a:highlight>
              </a:rPr>
              <a:t>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"tup2[1:5]: "</a:t>
            </a:r>
            <a:r>
              <a:rPr lang="en-US" sz="3200" b="1" dirty="0">
                <a:solidFill>
                  <a:srgbClr val="000080"/>
                </a:solidFill>
                <a:highlight>
                  <a:srgbClr val="FFFFFF"/>
                </a:highlight>
              </a:rPr>
              <a:t>,</a:t>
            </a:r>
            <a:r>
              <a:rPr lang="en-US" sz="3200" dirty="0">
                <a:solidFill>
                  <a:srgbClr val="000000"/>
                </a:solidFill>
                <a:highlight>
                  <a:srgbClr val="FFFFFF"/>
                </a:highlight>
              </a:rPr>
              <a:t> tup2</a:t>
            </a:r>
            <a:r>
              <a:rPr lang="en-US" sz="3200" b="1" dirty="0">
                <a:solidFill>
                  <a:srgbClr val="000080"/>
                </a:solidFill>
                <a:highlight>
                  <a:srgbClr val="FFFFFF"/>
                </a:highlight>
              </a:rPr>
              <a:t>[</a:t>
            </a:r>
            <a:r>
              <a:rPr lang="en-US" sz="3200" dirty="0">
                <a:solidFill>
                  <a:srgbClr val="FF0000"/>
                </a:solidFill>
                <a:highlight>
                  <a:srgbClr val="FFFFFF"/>
                </a:highlight>
              </a:rPr>
              <a:t>1</a:t>
            </a:r>
            <a:r>
              <a:rPr lang="en-US" sz="3200" b="1" dirty="0">
                <a:solidFill>
                  <a:srgbClr val="000080"/>
                </a:solidFill>
                <a:highlight>
                  <a:srgbClr val="FFFFFF"/>
                </a:highlight>
              </a:rPr>
              <a:t>:</a:t>
            </a:r>
            <a:r>
              <a:rPr lang="en-US" sz="3200" dirty="0">
                <a:solidFill>
                  <a:srgbClr val="FF0000"/>
                </a:solidFill>
                <a:highlight>
                  <a:srgbClr val="FFFFFF"/>
                </a:highlight>
              </a:rPr>
              <a:t>5</a:t>
            </a:r>
            <a:r>
              <a:rPr lang="en-US" sz="3200" b="1" dirty="0" smtClean="0">
                <a:solidFill>
                  <a:srgbClr val="000080"/>
                </a:solidFill>
                <a:highlight>
                  <a:srgbClr val="FFFFFF"/>
                </a:highlight>
              </a:rPr>
              <a:t>])</a:t>
            </a:r>
          </a:p>
          <a:p>
            <a:pPr marL="0" indent="0">
              <a:buNone/>
            </a:pPr>
            <a:r>
              <a:rPr lang="en-US" dirty="0"/>
              <a:t>tup1[0]:  physics</a:t>
            </a:r>
          </a:p>
          <a:p>
            <a:pPr marL="0" indent="0">
              <a:buNone/>
            </a:pPr>
            <a:r>
              <a:rPr lang="en-US" dirty="0"/>
              <a:t>tup2[1:5]:  (2, 3, 4, 5)</a:t>
            </a:r>
          </a:p>
        </p:txBody>
      </p:sp>
    </p:spTree>
    <p:extLst>
      <p:ext uri="{BB962C8B-B14F-4D97-AF65-F5344CB8AC3E}">
        <p14:creationId xmlns:p14="http://schemas.microsoft.com/office/powerpoint/2010/main" val="1227138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eneral way of working of the string modulo operato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113880" y="81445"/>
            <a:ext cx="12078120" cy="47014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52493" y="0"/>
            <a:ext cx="2421653" cy="523220"/>
          </a:xfrm>
          <a:prstGeom prst="rect">
            <a:avLst/>
          </a:prstGeom>
          <a:noFill/>
        </p:spPr>
        <p:txBody>
          <a:bodyPr wrap="square" rtlCol="0">
            <a:spAutoFit/>
          </a:bodyPr>
          <a:lstStyle/>
          <a:p>
            <a:r>
              <a:rPr lang="en-IN" sz="2800" dirty="0" smtClean="0"/>
              <a:t>Interpolation</a:t>
            </a:r>
            <a:endParaRPr lang="en-US" sz="2800" dirty="0"/>
          </a:p>
        </p:txBody>
      </p:sp>
      <p:sp>
        <p:nvSpPr>
          <p:cNvPr id="5" name="TextBox 4"/>
          <p:cNvSpPr txBox="1"/>
          <p:nvPr/>
        </p:nvSpPr>
        <p:spPr>
          <a:xfrm>
            <a:off x="1728316" y="2062856"/>
            <a:ext cx="2140299" cy="523220"/>
          </a:xfrm>
          <a:prstGeom prst="rect">
            <a:avLst/>
          </a:prstGeom>
          <a:noFill/>
        </p:spPr>
        <p:txBody>
          <a:bodyPr wrap="square" rtlCol="0">
            <a:spAutoFit/>
          </a:bodyPr>
          <a:lstStyle/>
          <a:p>
            <a:pPr algn="ctr"/>
            <a:r>
              <a:rPr lang="en-IN" sz="2800" dirty="0" smtClean="0"/>
              <a:t>Placeholders</a:t>
            </a:r>
            <a:endParaRPr lang="en-US" sz="2400" dirty="0"/>
          </a:p>
        </p:txBody>
      </p:sp>
      <p:cxnSp>
        <p:nvCxnSpPr>
          <p:cNvPr id="7" name="Straight Arrow Connector 6"/>
          <p:cNvCxnSpPr/>
          <p:nvPr/>
        </p:nvCxnSpPr>
        <p:spPr>
          <a:xfrm flipH="1">
            <a:off x="4019341" y="1448021"/>
            <a:ext cx="3778180" cy="663191"/>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5" idx="0"/>
          </p:cNvCxnSpPr>
          <p:nvPr/>
        </p:nvCxnSpPr>
        <p:spPr>
          <a:xfrm flipH="1">
            <a:off x="2798466" y="1337489"/>
            <a:ext cx="170822" cy="725367"/>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816864" y="4864376"/>
            <a:ext cx="10871200" cy="1285131"/>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dirty="0"/>
              <a:t>The general syntax for a format placeholder </a:t>
            </a:r>
            <a:r>
              <a:rPr lang="en-US" dirty="0" smtClean="0"/>
              <a:t>is</a:t>
            </a:r>
            <a:endParaRPr lang="en-IN" dirty="0" smtClean="0"/>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flags][width][.precision]type </a:t>
            </a:r>
          </a:p>
        </p:txBody>
      </p:sp>
      <p:sp>
        <p:nvSpPr>
          <p:cNvPr id="16" name="TextBox 15"/>
          <p:cNvSpPr txBox="1"/>
          <p:nvPr/>
        </p:nvSpPr>
        <p:spPr>
          <a:xfrm>
            <a:off x="4461469" y="6488668"/>
            <a:ext cx="7656844" cy="338554"/>
          </a:xfrm>
          <a:prstGeom prst="rect">
            <a:avLst/>
          </a:prstGeom>
          <a:noFill/>
        </p:spPr>
        <p:txBody>
          <a:bodyPr wrap="square" rtlCol="0">
            <a:spAutoFit/>
          </a:bodyPr>
          <a:lstStyle/>
          <a:p>
            <a:pPr algn="r"/>
            <a:r>
              <a:rPr lang="en-IN" sz="1600" i="1" dirty="0"/>
              <a:t>Image credit: </a:t>
            </a:r>
            <a:r>
              <a:rPr lang="en-IN" sz="1600" i="1" dirty="0">
                <a:hlinkClick r:id="rId4"/>
              </a:rPr>
              <a:t>https://</a:t>
            </a:r>
            <a:r>
              <a:rPr lang="en-IN" sz="1600" i="1" dirty="0" smtClean="0">
                <a:hlinkClick r:id="rId4"/>
              </a:rPr>
              <a:t>www.python-course.eu/python3_formatted_output.php</a:t>
            </a:r>
            <a:r>
              <a:rPr lang="en-IN" sz="1600" i="1" dirty="0" smtClean="0"/>
              <a:t> </a:t>
            </a:r>
            <a:endParaRPr lang="en-US" sz="1600" i="1" dirty="0"/>
          </a:p>
        </p:txBody>
      </p:sp>
    </p:spTree>
    <p:extLst>
      <p:ext uri="{BB962C8B-B14F-4D97-AF65-F5344CB8AC3E}">
        <p14:creationId xmlns:p14="http://schemas.microsoft.com/office/powerpoint/2010/main" val="35228653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816864" y="1507253"/>
            <a:ext cx="10871200" cy="5350747"/>
          </a:xfrm>
        </p:spPr>
        <p:txBody>
          <a:bodyPr>
            <a:normAutofit fontScale="92500"/>
          </a:bodyPr>
          <a:lstStyle/>
          <a:p>
            <a:r>
              <a:rPr lang="en-US" dirty="0" smtClean="0"/>
              <a:t>You </a:t>
            </a:r>
            <a:r>
              <a:rPr lang="en-US" dirty="0"/>
              <a:t>cannot update or change the values of </a:t>
            </a:r>
            <a:r>
              <a:rPr lang="en-US" dirty="0" smtClean="0"/>
              <a:t>tuple elements</a:t>
            </a:r>
            <a:r>
              <a:rPr lang="en-US" dirty="0"/>
              <a:t>. </a:t>
            </a:r>
            <a:endParaRPr lang="en-US" dirty="0" smtClean="0"/>
          </a:p>
          <a:p>
            <a:r>
              <a:rPr lang="en-US" dirty="0" smtClean="0"/>
              <a:t>You </a:t>
            </a:r>
            <a:r>
              <a:rPr lang="en-US" dirty="0"/>
              <a:t>are able to take portions of the existing tuples to create new </a:t>
            </a:r>
            <a:r>
              <a:rPr lang="en-US" dirty="0" smtClean="0"/>
              <a:t>tuples:</a:t>
            </a:r>
          </a:p>
          <a:p>
            <a:pPr marL="0" indent="0">
              <a:buNone/>
            </a:pPr>
            <a:r>
              <a:rPr lang="en-US" sz="3200" dirty="0">
                <a:solidFill>
                  <a:srgbClr val="000000"/>
                </a:solidFill>
                <a:highlight>
                  <a:srgbClr val="FFFFFF"/>
                </a:highlight>
              </a:rPr>
              <a:t>tup1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12</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34.56</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tup2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abc</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'xyz'</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Following action is not valid for tuples</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tup1[0] = 100;</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So let's create a new tuple as follows</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tup3 </a:t>
            </a:r>
            <a:r>
              <a:rPr lang="en-US" sz="3200" b="1" dirty="0">
                <a:solidFill>
                  <a:srgbClr val="000080"/>
                </a:solidFill>
                <a:highlight>
                  <a:srgbClr val="FFFFFF"/>
                </a:highlight>
              </a:rPr>
              <a:t>=</a:t>
            </a:r>
            <a:r>
              <a:rPr lang="en-US" sz="3200" dirty="0">
                <a:solidFill>
                  <a:srgbClr val="000000"/>
                </a:solidFill>
                <a:highlight>
                  <a:srgbClr val="FFFFFF"/>
                </a:highlight>
              </a:rPr>
              <a:t> tup1 </a:t>
            </a:r>
            <a:r>
              <a:rPr lang="en-US" sz="3200" b="1" dirty="0">
                <a:solidFill>
                  <a:srgbClr val="000080"/>
                </a:solidFill>
                <a:highlight>
                  <a:srgbClr val="FFFFFF"/>
                </a:highlight>
              </a:rPr>
              <a:t>+</a:t>
            </a:r>
            <a:r>
              <a:rPr lang="en-US" sz="3200" dirty="0">
                <a:solidFill>
                  <a:srgbClr val="000000"/>
                </a:solidFill>
                <a:highlight>
                  <a:srgbClr val="FFFFFF"/>
                </a:highlight>
              </a:rPr>
              <a:t> tup2</a:t>
            </a: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tup3</a:t>
            </a:r>
            <a:r>
              <a:rPr lang="en-US" sz="3200" b="1" dirty="0" smtClean="0">
                <a:solidFill>
                  <a:srgbClr val="000080"/>
                </a:solidFill>
                <a:highlight>
                  <a:srgbClr val="FFFFFF"/>
                </a:highlight>
              </a:rPr>
              <a:t>)</a:t>
            </a:r>
          </a:p>
          <a:p>
            <a:pPr marL="0" indent="0">
              <a:buNone/>
            </a:pPr>
            <a:r>
              <a:rPr lang="en-US" dirty="0"/>
              <a:t>(12, 34.56, '</a:t>
            </a:r>
            <a:r>
              <a:rPr lang="en-US" dirty="0" err="1"/>
              <a:t>abc</a:t>
            </a:r>
            <a:r>
              <a:rPr lang="en-US" dirty="0"/>
              <a:t>', 'xyz')</a:t>
            </a:r>
          </a:p>
        </p:txBody>
      </p:sp>
    </p:spTree>
    <p:extLst>
      <p:ext uri="{BB962C8B-B14F-4D97-AF65-F5344CB8AC3E}">
        <p14:creationId xmlns:p14="http://schemas.microsoft.com/office/powerpoint/2010/main" val="15043671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Tuple Elements</a:t>
            </a:r>
          </a:p>
        </p:txBody>
      </p:sp>
      <p:sp>
        <p:nvSpPr>
          <p:cNvPr id="3" name="Content Placeholder 2"/>
          <p:cNvSpPr>
            <a:spLocks noGrp="1"/>
          </p:cNvSpPr>
          <p:nvPr>
            <p:ph sz="quarter" idx="1"/>
          </p:nvPr>
        </p:nvSpPr>
        <p:spPr/>
        <p:txBody>
          <a:bodyPr/>
          <a:lstStyle/>
          <a:p>
            <a:r>
              <a:rPr lang="en-US" dirty="0"/>
              <a:t>Removing individual tuple elements is not possible. </a:t>
            </a:r>
          </a:p>
          <a:p>
            <a:r>
              <a:rPr lang="en-IN" dirty="0" smtClean="0"/>
              <a:t>However, an entire tuple can be deleted</a:t>
            </a:r>
          </a:p>
          <a:p>
            <a:pPr marL="0" indent="0">
              <a:buNone/>
            </a:pPr>
            <a:r>
              <a:rPr lang="en-US" sz="3200" dirty="0" err="1">
                <a:solidFill>
                  <a:srgbClr val="000000"/>
                </a:solidFill>
                <a:highlight>
                  <a:srgbClr val="FFFFFF"/>
                </a:highlight>
              </a:rPr>
              <a:t>tup</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'physics'</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'chemistry'</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1997</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2000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err="1">
                <a:solidFill>
                  <a:srgbClr val="000000"/>
                </a:solidFill>
                <a:highlight>
                  <a:srgbClr val="FFFFFF"/>
                </a:highlight>
              </a:rPr>
              <a:t>tup</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del</a:t>
            </a:r>
            <a:r>
              <a:rPr lang="en-US" sz="3200" dirty="0">
                <a:solidFill>
                  <a:srgbClr val="000000"/>
                </a:solidFill>
                <a:highlight>
                  <a:srgbClr val="FFFFFF"/>
                </a:highlight>
              </a:rPr>
              <a:t> </a:t>
            </a:r>
            <a:r>
              <a:rPr lang="en-US" sz="3200" dirty="0" err="1">
                <a:solidFill>
                  <a:srgbClr val="000000"/>
                </a:solidFill>
                <a:highlight>
                  <a:srgbClr val="FFFFFF"/>
                </a:highlight>
              </a:rPr>
              <a:t>tup</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8000"/>
                </a:solidFill>
                <a:highlight>
                  <a:srgbClr val="FFFFFF"/>
                </a:highlight>
              </a:rPr>
              <a:t># print(</a:t>
            </a:r>
            <a:r>
              <a:rPr lang="en-US" sz="3200" dirty="0" err="1">
                <a:solidFill>
                  <a:srgbClr val="008000"/>
                </a:solidFill>
                <a:highlight>
                  <a:srgbClr val="FFFFFF"/>
                </a:highlight>
              </a:rPr>
              <a:t>tup</a:t>
            </a:r>
            <a:r>
              <a:rPr lang="en-US" sz="3200" dirty="0">
                <a:solidFill>
                  <a:srgbClr val="008000"/>
                </a:solidFill>
                <a:highlight>
                  <a:srgbClr val="FFFFFF"/>
                </a:highlight>
              </a:rPr>
              <a:t>) will </a:t>
            </a:r>
            <a:r>
              <a:rPr lang="en-US" sz="3200" dirty="0" smtClean="0">
                <a:solidFill>
                  <a:srgbClr val="008000"/>
                </a:solidFill>
                <a:highlight>
                  <a:srgbClr val="FFFFFF"/>
                </a:highlight>
              </a:rPr>
              <a:t>give </a:t>
            </a:r>
            <a:r>
              <a:rPr lang="en-US" sz="3200" dirty="0">
                <a:solidFill>
                  <a:srgbClr val="008000"/>
                </a:solidFill>
                <a:highlight>
                  <a:srgbClr val="FFFFFF"/>
                </a:highlight>
              </a:rPr>
              <a:t>an </a:t>
            </a:r>
            <a:r>
              <a:rPr lang="en-US" sz="3200" dirty="0" smtClean="0">
                <a:solidFill>
                  <a:srgbClr val="008000"/>
                </a:solidFill>
                <a:highlight>
                  <a:srgbClr val="FFFFFF"/>
                </a:highlight>
              </a:rPr>
              <a:t>error (raises an exception) </a:t>
            </a:r>
            <a:r>
              <a:rPr lang="en-US" sz="3200" dirty="0">
                <a:solidFill>
                  <a:srgbClr val="008000"/>
                </a:solidFill>
                <a:highlight>
                  <a:srgbClr val="FFFFFF"/>
                </a:highlight>
              </a:rPr>
              <a:t>after deletion</a:t>
            </a:r>
            <a:endParaRPr lang="en-US" dirty="0"/>
          </a:p>
        </p:txBody>
      </p:sp>
    </p:spTree>
    <p:extLst>
      <p:ext uri="{BB962C8B-B14F-4D97-AF65-F5344CB8AC3E}">
        <p14:creationId xmlns:p14="http://schemas.microsoft.com/office/powerpoint/2010/main" val="15999058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Tuples Operations</a:t>
            </a:r>
          </a:p>
        </p:txBody>
      </p:sp>
      <p:pic>
        <p:nvPicPr>
          <p:cNvPr id="4" name="Content Placeholder 3"/>
          <p:cNvPicPr>
            <a:picLocks noGrp="1" noChangeAspect="1"/>
          </p:cNvPicPr>
          <p:nvPr>
            <p:ph sz="quarter" idx="1"/>
          </p:nvPr>
        </p:nvPicPr>
        <p:blipFill>
          <a:blip r:embed="rId3"/>
          <a:stretch>
            <a:fillRect/>
          </a:stretch>
        </p:blipFill>
        <p:spPr>
          <a:xfrm>
            <a:off x="567124" y="1560005"/>
            <a:ext cx="10773542" cy="5162341"/>
          </a:xfrm>
          <a:prstGeom prst="rect">
            <a:avLst/>
          </a:prstGeom>
        </p:spPr>
      </p:pic>
    </p:spTree>
    <p:extLst>
      <p:ext uri="{BB962C8B-B14F-4D97-AF65-F5344CB8AC3E}">
        <p14:creationId xmlns:p14="http://schemas.microsoft.com/office/powerpoint/2010/main" val="37076687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a:t>
            </a:r>
            <a:r>
              <a:rPr lang="en-US" dirty="0" smtClean="0"/>
              <a:t>Slicing</a:t>
            </a:r>
            <a:endParaRPr lang="en-US" dirty="0"/>
          </a:p>
        </p:txBody>
      </p:sp>
      <p:sp>
        <p:nvSpPr>
          <p:cNvPr id="3" name="Content Placeholder 2"/>
          <p:cNvSpPr>
            <a:spLocks noGrp="1"/>
          </p:cNvSpPr>
          <p:nvPr>
            <p:ph sz="quarter" idx="1"/>
          </p:nvPr>
        </p:nvSpPr>
        <p:spPr/>
        <p:txBody>
          <a:bodyPr/>
          <a:lstStyle/>
          <a:p>
            <a:r>
              <a:rPr lang="en-IN" dirty="0" smtClean="0"/>
              <a:t>Work the same was as lists and strings</a:t>
            </a:r>
          </a:p>
          <a:p>
            <a:r>
              <a:rPr lang="en-IN" dirty="0" smtClean="0"/>
              <a:t>Let </a:t>
            </a:r>
          </a:p>
          <a:p>
            <a:pPr marL="0" indent="0">
              <a:buNone/>
            </a:pPr>
            <a:r>
              <a:rPr lang="en-US" dirty="0"/>
              <a:t>T=('C++', 'Java', 'Python</a:t>
            </a:r>
            <a:r>
              <a:rPr lang="en-US" dirty="0" smtClean="0"/>
              <a:t>')	</a:t>
            </a:r>
            <a:endParaRPr lang="en-US" dirty="0"/>
          </a:p>
        </p:txBody>
      </p:sp>
      <p:pic>
        <p:nvPicPr>
          <p:cNvPr id="4" name="Picture 3"/>
          <p:cNvPicPr>
            <a:picLocks noChangeAspect="1"/>
          </p:cNvPicPr>
          <p:nvPr/>
        </p:nvPicPr>
        <p:blipFill>
          <a:blip r:embed="rId2"/>
          <a:stretch>
            <a:fillRect/>
          </a:stretch>
        </p:blipFill>
        <p:spPr>
          <a:xfrm>
            <a:off x="70339" y="3114988"/>
            <a:ext cx="11992332" cy="3663327"/>
          </a:xfrm>
          <a:prstGeom prst="rect">
            <a:avLst/>
          </a:prstGeom>
        </p:spPr>
      </p:pic>
    </p:spTree>
    <p:extLst>
      <p:ext uri="{BB962C8B-B14F-4D97-AF65-F5344CB8AC3E}">
        <p14:creationId xmlns:p14="http://schemas.microsoft.com/office/powerpoint/2010/main" val="23397226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Built-in Tuple Functions</a:t>
            </a:r>
            <a:endParaRPr lang="en-US" dirty="0"/>
          </a:p>
        </p:txBody>
      </p:sp>
      <p:sp>
        <p:nvSpPr>
          <p:cNvPr id="3" name="Content Placeholder 2"/>
          <p:cNvSpPr>
            <a:spLocks noGrp="1"/>
          </p:cNvSpPr>
          <p:nvPr>
            <p:ph sz="quarter" idx="1"/>
          </p:nvPr>
        </p:nvSpPr>
        <p:spPr/>
        <p:txBody>
          <a:bodyPr/>
          <a:lstStyle/>
          <a:p>
            <a:r>
              <a:rPr lang="en-US" dirty="0" err="1"/>
              <a:t>len</a:t>
            </a:r>
            <a:r>
              <a:rPr lang="en-US" dirty="0"/>
              <a:t>(tuple)</a:t>
            </a:r>
          </a:p>
          <a:p>
            <a:pPr marL="365760" lvl="1" indent="0">
              <a:buNone/>
            </a:pPr>
            <a:r>
              <a:rPr lang="en-US" dirty="0"/>
              <a:t>Gives the total length of the tuple.</a:t>
            </a:r>
          </a:p>
          <a:p>
            <a:r>
              <a:rPr lang="en-US" dirty="0" smtClean="0"/>
              <a:t>max(tuple</a:t>
            </a:r>
            <a:r>
              <a:rPr lang="en-US" dirty="0"/>
              <a:t>)</a:t>
            </a:r>
          </a:p>
          <a:p>
            <a:pPr marL="365760" lvl="1" indent="0">
              <a:buNone/>
            </a:pPr>
            <a:r>
              <a:rPr lang="en-US" dirty="0"/>
              <a:t>Returns item from the tuple with max value.</a:t>
            </a:r>
          </a:p>
          <a:p>
            <a:r>
              <a:rPr lang="en-US" dirty="0" smtClean="0"/>
              <a:t>min(tuple</a:t>
            </a:r>
            <a:r>
              <a:rPr lang="en-US" dirty="0"/>
              <a:t>)</a:t>
            </a:r>
          </a:p>
          <a:p>
            <a:pPr marL="365760" lvl="1" indent="0">
              <a:buNone/>
            </a:pPr>
            <a:r>
              <a:rPr lang="en-US" dirty="0"/>
              <a:t>Returns item from the tuple with min value.</a:t>
            </a:r>
          </a:p>
          <a:p>
            <a:r>
              <a:rPr lang="en-US" dirty="0" smtClean="0"/>
              <a:t>tuple(</a:t>
            </a:r>
            <a:r>
              <a:rPr lang="en-US" dirty="0" err="1" smtClean="0"/>
              <a:t>seq</a:t>
            </a:r>
            <a:r>
              <a:rPr lang="en-US" dirty="0"/>
              <a:t>)</a:t>
            </a:r>
          </a:p>
          <a:p>
            <a:pPr marL="365760" lvl="1" indent="0">
              <a:buNone/>
            </a:pPr>
            <a:r>
              <a:rPr lang="en-US" dirty="0"/>
              <a:t>Converts a list into tuple.</a:t>
            </a:r>
          </a:p>
        </p:txBody>
      </p:sp>
    </p:spTree>
    <p:extLst>
      <p:ext uri="{BB962C8B-B14F-4D97-AF65-F5344CB8AC3E}">
        <p14:creationId xmlns:p14="http://schemas.microsoft.com/office/powerpoint/2010/main" val="17900139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 </a:t>
            </a:r>
            <a:r>
              <a:rPr lang="en-US" dirty="0" err="1"/>
              <a:t>len</a:t>
            </a:r>
            <a:r>
              <a:rPr lang="en-US" dirty="0"/>
              <a:t>() Method</a:t>
            </a:r>
          </a:p>
        </p:txBody>
      </p:sp>
      <p:sp>
        <p:nvSpPr>
          <p:cNvPr id="3" name="Content Placeholder 2"/>
          <p:cNvSpPr>
            <a:spLocks noGrp="1"/>
          </p:cNvSpPr>
          <p:nvPr>
            <p:ph sz="quarter" idx="1"/>
          </p:nvPr>
        </p:nvSpPr>
        <p:spPr/>
        <p:txBody>
          <a:bodyPr>
            <a:normAutofit/>
          </a:bodyPr>
          <a:lstStyle/>
          <a:p>
            <a:r>
              <a:rPr lang="en-US" dirty="0"/>
              <a:t>Description</a:t>
            </a:r>
          </a:p>
          <a:p>
            <a:pPr marL="365760" lvl="1" indent="0">
              <a:buNone/>
            </a:pPr>
            <a:r>
              <a:rPr lang="en-US" dirty="0"/>
              <a:t>The </a:t>
            </a:r>
            <a:r>
              <a:rPr lang="en-US" dirty="0" err="1"/>
              <a:t>len</a:t>
            </a:r>
            <a:r>
              <a:rPr lang="en-US" dirty="0"/>
              <a:t>() method returns the number of elements in the tuple.</a:t>
            </a:r>
          </a:p>
          <a:p>
            <a:r>
              <a:rPr lang="en-US" dirty="0"/>
              <a:t>Syntax</a:t>
            </a:r>
          </a:p>
          <a:p>
            <a:pPr marL="365760" lvl="1" indent="0">
              <a:buNone/>
            </a:pPr>
            <a:r>
              <a:rPr lang="en-US" dirty="0" err="1" smtClean="0"/>
              <a:t>len</a:t>
            </a:r>
            <a:r>
              <a:rPr lang="en-US" dirty="0" smtClean="0"/>
              <a:t>(tuple</a:t>
            </a:r>
            <a:r>
              <a:rPr lang="en-US" dirty="0"/>
              <a:t>)</a:t>
            </a:r>
          </a:p>
          <a:p>
            <a:r>
              <a:rPr lang="en-US" dirty="0"/>
              <a:t>Parameters</a:t>
            </a:r>
          </a:p>
          <a:p>
            <a:pPr lvl="1"/>
            <a:r>
              <a:rPr lang="en-US" dirty="0" smtClean="0"/>
              <a:t>tuple </a:t>
            </a:r>
            <a:r>
              <a:rPr lang="en-US" dirty="0"/>
              <a:t>- This is a tuple for which number of elements to be counted</a:t>
            </a:r>
            <a:r>
              <a:rPr lang="en-US" dirty="0" smtClean="0"/>
              <a:t>.</a:t>
            </a:r>
          </a:p>
          <a:p>
            <a:r>
              <a:rPr lang="en-US" dirty="0"/>
              <a:t>Return Value</a:t>
            </a:r>
          </a:p>
          <a:p>
            <a:pPr marL="365760" lvl="1" indent="0">
              <a:buNone/>
            </a:pPr>
            <a:r>
              <a:rPr lang="en-US" dirty="0"/>
              <a:t>This method returns the number of elements in the tuple.</a:t>
            </a:r>
          </a:p>
        </p:txBody>
      </p:sp>
    </p:spTree>
    <p:extLst>
      <p:ext uri="{BB962C8B-B14F-4D97-AF65-F5344CB8AC3E}">
        <p14:creationId xmlns:p14="http://schemas.microsoft.com/office/powerpoint/2010/main" val="25946821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sz="3200" dirty="0">
                <a:solidFill>
                  <a:srgbClr val="000000"/>
                </a:solidFill>
                <a:highlight>
                  <a:srgbClr val="FFFFFF"/>
                </a:highlight>
              </a:rPr>
              <a:t>tuple1</a:t>
            </a:r>
            <a:r>
              <a:rPr lang="en-US" sz="3200" b="1" dirty="0">
                <a:solidFill>
                  <a:srgbClr val="000080"/>
                </a:solidFill>
                <a:highlight>
                  <a:srgbClr val="FFFFFF"/>
                </a:highlight>
              </a:rPr>
              <a:t>,</a:t>
            </a:r>
            <a:r>
              <a:rPr lang="en-US" sz="3200" dirty="0">
                <a:solidFill>
                  <a:srgbClr val="000000"/>
                </a:solidFill>
                <a:highlight>
                  <a:srgbClr val="FFFFFF"/>
                </a:highlight>
              </a:rPr>
              <a:t> tuple2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123</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'xyz'</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t>
            </a:r>
            <a:r>
              <a:rPr lang="en-US" sz="3200" dirty="0" err="1">
                <a:solidFill>
                  <a:srgbClr val="808080"/>
                </a:solidFill>
                <a:highlight>
                  <a:srgbClr val="FFFFFF"/>
                </a:highlight>
              </a:rPr>
              <a:t>zara</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456</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t>
            </a:r>
            <a:r>
              <a:rPr lang="en-US" sz="3200" dirty="0" err="1">
                <a:solidFill>
                  <a:srgbClr val="808080"/>
                </a:solidFill>
                <a:highlight>
                  <a:srgbClr val="FFFFFF"/>
                </a:highlight>
              </a:rPr>
              <a:t>abc</a:t>
            </a:r>
            <a:r>
              <a:rPr lang="en-US" sz="3200" dirty="0">
                <a:solidFill>
                  <a:srgbClr val="808080"/>
                </a:solidFill>
                <a:highlight>
                  <a:srgbClr val="FFFFFF"/>
                </a:highlight>
              </a:rPr>
              <a: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"First tuple length :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len</a:t>
            </a:r>
            <a:r>
              <a:rPr lang="en-US" sz="3200" b="1" dirty="0">
                <a:solidFill>
                  <a:srgbClr val="000080"/>
                </a:solidFill>
                <a:highlight>
                  <a:srgbClr val="FFFFFF"/>
                </a:highlight>
              </a:rPr>
              <a:t>(</a:t>
            </a:r>
            <a:r>
              <a:rPr lang="en-US" sz="3200" dirty="0">
                <a:solidFill>
                  <a:srgbClr val="000000"/>
                </a:solidFill>
                <a:highlight>
                  <a:srgbClr val="FFFFFF"/>
                </a:highlight>
              </a:rPr>
              <a:t>tuple1</a:t>
            </a:r>
            <a:r>
              <a:rPr lang="en-US" sz="3200" b="1" dirty="0" smtClean="0">
                <a:solidFill>
                  <a:srgbClr val="000080"/>
                </a:solidFill>
                <a:highlight>
                  <a:srgbClr val="FFFFFF"/>
                </a:highlight>
              </a:rPr>
              <a:t>))</a:t>
            </a:r>
          </a:p>
          <a:p>
            <a:pPr marL="0" indent="0">
              <a:buNone/>
            </a:pPr>
            <a:r>
              <a:rPr lang="en-US" sz="3200" dirty="0"/>
              <a:t>First tuple length : </a:t>
            </a:r>
            <a:r>
              <a:rPr lang="en-US" sz="3200" dirty="0" smtClean="0"/>
              <a:t>3</a:t>
            </a:r>
          </a:p>
          <a:p>
            <a:pPr marL="0" indent="0">
              <a:buNone/>
            </a:pP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"Second tuple length :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len</a:t>
            </a:r>
            <a:r>
              <a:rPr lang="en-US" sz="3200" b="1" dirty="0">
                <a:solidFill>
                  <a:srgbClr val="000080"/>
                </a:solidFill>
                <a:highlight>
                  <a:srgbClr val="FFFFFF"/>
                </a:highlight>
              </a:rPr>
              <a:t>(</a:t>
            </a:r>
            <a:r>
              <a:rPr lang="en-US" sz="3200" dirty="0">
                <a:solidFill>
                  <a:srgbClr val="000000"/>
                </a:solidFill>
                <a:highlight>
                  <a:srgbClr val="FFFFFF"/>
                </a:highlight>
              </a:rPr>
              <a:t>tuple2</a:t>
            </a:r>
            <a:r>
              <a:rPr lang="en-US" sz="3200" b="1" dirty="0" smtClean="0">
                <a:solidFill>
                  <a:srgbClr val="000080"/>
                </a:solidFill>
                <a:highlight>
                  <a:srgbClr val="FFFFFF"/>
                </a:highlight>
              </a:rPr>
              <a:t>))</a:t>
            </a:r>
          </a:p>
          <a:p>
            <a:pPr marL="0" indent="0">
              <a:buNone/>
            </a:pPr>
            <a:r>
              <a:rPr lang="en-US" dirty="0"/>
              <a:t>Second tuple length : 2</a:t>
            </a:r>
          </a:p>
        </p:txBody>
      </p:sp>
    </p:spTree>
    <p:extLst>
      <p:ext uri="{BB962C8B-B14F-4D97-AF65-F5344CB8AC3E}">
        <p14:creationId xmlns:p14="http://schemas.microsoft.com/office/powerpoint/2010/main" val="14011050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 max() Method</a:t>
            </a:r>
          </a:p>
        </p:txBody>
      </p:sp>
      <p:sp>
        <p:nvSpPr>
          <p:cNvPr id="3" name="Content Placeholder 2"/>
          <p:cNvSpPr>
            <a:spLocks noGrp="1"/>
          </p:cNvSpPr>
          <p:nvPr>
            <p:ph sz="quarter" idx="1"/>
          </p:nvPr>
        </p:nvSpPr>
        <p:spPr/>
        <p:txBody>
          <a:bodyPr>
            <a:normAutofit/>
          </a:bodyPr>
          <a:lstStyle/>
          <a:p>
            <a:r>
              <a:rPr lang="en-US" dirty="0"/>
              <a:t>Description</a:t>
            </a:r>
          </a:p>
          <a:p>
            <a:pPr marL="365760" lvl="1" indent="0">
              <a:buNone/>
            </a:pPr>
            <a:r>
              <a:rPr lang="en-US" dirty="0"/>
              <a:t>The max() method returns the elements from the tuple with maximum value.</a:t>
            </a:r>
          </a:p>
          <a:p>
            <a:r>
              <a:rPr lang="en-US" dirty="0"/>
              <a:t>Syntax</a:t>
            </a:r>
          </a:p>
          <a:p>
            <a:pPr marL="365760" lvl="1" indent="0">
              <a:buNone/>
            </a:pPr>
            <a:r>
              <a:rPr lang="en-US" dirty="0" smtClean="0"/>
              <a:t>max(tuple</a:t>
            </a:r>
            <a:r>
              <a:rPr lang="en-US" dirty="0"/>
              <a:t>)</a:t>
            </a:r>
          </a:p>
          <a:p>
            <a:r>
              <a:rPr lang="en-US" dirty="0"/>
              <a:t>Parameters</a:t>
            </a:r>
          </a:p>
          <a:p>
            <a:pPr lvl="1"/>
            <a:r>
              <a:rPr lang="en-US" dirty="0"/>
              <a:t>tuple - This is a tuple from which max valued element to be returned.</a:t>
            </a:r>
          </a:p>
          <a:p>
            <a:r>
              <a:rPr lang="en-US" dirty="0"/>
              <a:t>Return Value</a:t>
            </a:r>
          </a:p>
          <a:p>
            <a:pPr marL="365760" lvl="1" indent="0">
              <a:buNone/>
            </a:pPr>
            <a:r>
              <a:rPr lang="en-US" dirty="0"/>
              <a:t>This method returns the elements from the tuple with maximum value.</a:t>
            </a:r>
          </a:p>
        </p:txBody>
      </p:sp>
    </p:spTree>
    <p:extLst>
      <p:ext uri="{BB962C8B-B14F-4D97-AF65-F5344CB8AC3E}">
        <p14:creationId xmlns:p14="http://schemas.microsoft.com/office/powerpoint/2010/main" val="5880157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sz="3200" dirty="0">
                <a:solidFill>
                  <a:srgbClr val="000000"/>
                </a:solidFill>
                <a:highlight>
                  <a:srgbClr val="FFFFFF"/>
                </a:highlight>
              </a:rPr>
              <a:t>tuple1</a:t>
            </a:r>
            <a:r>
              <a:rPr lang="en-US" sz="3200" b="1" dirty="0">
                <a:solidFill>
                  <a:srgbClr val="000080"/>
                </a:solidFill>
                <a:highlight>
                  <a:srgbClr val="FFFFFF"/>
                </a:highlight>
              </a:rPr>
              <a:t>,</a:t>
            </a:r>
            <a:r>
              <a:rPr lang="en-US" sz="3200" dirty="0">
                <a:solidFill>
                  <a:srgbClr val="000000"/>
                </a:solidFill>
                <a:highlight>
                  <a:srgbClr val="FFFFFF"/>
                </a:highlight>
              </a:rPr>
              <a:t> tuple2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maths</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t>
            </a:r>
            <a:r>
              <a:rPr lang="en-US" sz="3200" dirty="0" err="1">
                <a:solidFill>
                  <a:srgbClr val="808080"/>
                </a:solidFill>
                <a:highlight>
                  <a:srgbClr val="FFFFFF"/>
                </a:highlight>
              </a:rPr>
              <a:t>che</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t>
            </a:r>
            <a:r>
              <a:rPr lang="en-US" sz="3200" dirty="0" err="1">
                <a:solidFill>
                  <a:srgbClr val="808080"/>
                </a:solidFill>
                <a:highlight>
                  <a:srgbClr val="FFFFFF"/>
                </a:highlight>
              </a:rPr>
              <a:t>phy</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'bio'</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456</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700</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200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"Max value element : "</a:t>
            </a:r>
            <a:r>
              <a:rPr lang="en-US" sz="3200" b="1" dirty="0">
                <a:solidFill>
                  <a:srgbClr val="000080"/>
                </a:solidFill>
                <a:highlight>
                  <a:srgbClr val="FFFFFF"/>
                </a:highlight>
              </a:rPr>
              <a:t>,</a:t>
            </a:r>
            <a:r>
              <a:rPr lang="en-US" sz="3200" dirty="0">
                <a:solidFill>
                  <a:srgbClr val="000000"/>
                </a:solidFill>
                <a:highlight>
                  <a:srgbClr val="FFFFFF"/>
                </a:highlight>
              </a:rPr>
              <a:t> max</a:t>
            </a:r>
            <a:r>
              <a:rPr lang="en-US" sz="3200" b="1" dirty="0">
                <a:solidFill>
                  <a:srgbClr val="000080"/>
                </a:solidFill>
                <a:highlight>
                  <a:srgbClr val="FFFFFF"/>
                </a:highlight>
              </a:rPr>
              <a:t>(</a:t>
            </a:r>
            <a:r>
              <a:rPr lang="en-US" sz="3200" dirty="0">
                <a:solidFill>
                  <a:srgbClr val="000000"/>
                </a:solidFill>
                <a:highlight>
                  <a:srgbClr val="FFFFFF"/>
                </a:highlight>
              </a:rPr>
              <a:t>tuple1</a:t>
            </a:r>
            <a:r>
              <a:rPr lang="en-US" sz="3200" b="1" dirty="0" smtClean="0">
                <a:solidFill>
                  <a:srgbClr val="000080"/>
                </a:solidFill>
                <a:highlight>
                  <a:srgbClr val="FFFFFF"/>
                </a:highlight>
              </a:rPr>
              <a:t>))</a:t>
            </a:r>
          </a:p>
          <a:p>
            <a:pPr marL="0" indent="0">
              <a:buNone/>
            </a:pPr>
            <a:r>
              <a:rPr lang="en-US" sz="3200" dirty="0">
                <a:solidFill>
                  <a:srgbClr val="000000"/>
                </a:solidFill>
                <a:highlight>
                  <a:srgbClr val="FFFFFF"/>
                </a:highlight>
              </a:rPr>
              <a:t>Max value element :  </a:t>
            </a:r>
            <a:r>
              <a:rPr lang="en-US" sz="3200" dirty="0" err="1" smtClean="0">
                <a:solidFill>
                  <a:srgbClr val="000000"/>
                </a:solidFill>
                <a:highlight>
                  <a:srgbClr val="FFFFFF"/>
                </a:highlight>
              </a:rPr>
              <a:t>phy</a:t>
            </a:r>
            <a:endParaRPr lang="en-US" sz="3200" dirty="0" smtClean="0">
              <a:solidFill>
                <a:srgbClr val="000000"/>
              </a:solidFill>
              <a:highlight>
                <a:srgbClr val="FFFFFF"/>
              </a:highlight>
            </a:endParaRPr>
          </a:p>
          <a:p>
            <a:pPr marL="0" indent="0">
              <a:buNone/>
            </a:pP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"Max value element : "</a:t>
            </a:r>
            <a:r>
              <a:rPr lang="en-US" sz="3200" b="1" dirty="0">
                <a:solidFill>
                  <a:srgbClr val="000080"/>
                </a:solidFill>
                <a:highlight>
                  <a:srgbClr val="FFFFFF"/>
                </a:highlight>
              </a:rPr>
              <a:t>,</a:t>
            </a:r>
            <a:r>
              <a:rPr lang="en-US" sz="3200" dirty="0">
                <a:solidFill>
                  <a:srgbClr val="000000"/>
                </a:solidFill>
                <a:highlight>
                  <a:srgbClr val="FFFFFF"/>
                </a:highlight>
              </a:rPr>
              <a:t> max</a:t>
            </a:r>
            <a:r>
              <a:rPr lang="en-US" sz="3200" b="1" dirty="0">
                <a:solidFill>
                  <a:srgbClr val="000080"/>
                </a:solidFill>
                <a:highlight>
                  <a:srgbClr val="FFFFFF"/>
                </a:highlight>
              </a:rPr>
              <a:t>(</a:t>
            </a:r>
            <a:r>
              <a:rPr lang="en-US" sz="3200" dirty="0">
                <a:solidFill>
                  <a:srgbClr val="000000"/>
                </a:solidFill>
                <a:highlight>
                  <a:srgbClr val="FFFFFF"/>
                </a:highlight>
              </a:rPr>
              <a:t>tuple2</a:t>
            </a:r>
            <a:r>
              <a:rPr lang="en-US" sz="3200" b="1" dirty="0" smtClean="0">
                <a:solidFill>
                  <a:srgbClr val="000080"/>
                </a:solidFill>
                <a:highlight>
                  <a:srgbClr val="FFFFFF"/>
                </a:highlight>
              </a:rPr>
              <a:t>))</a:t>
            </a:r>
          </a:p>
          <a:p>
            <a:pPr marL="0" indent="0">
              <a:buNone/>
            </a:pPr>
            <a:r>
              <a:rPr lang="en-US" dirty="0"/>
              <a:t>Max value element :  700</a:t>
            </a:r>
          </a:p>
        </p:txBody>
      </p:sp>
    </p:spTree>
    <p:extLst>
      <p:ext uri="{BB962C8B-B14F-4D97-AF65-F5344CB8AC3E}">
        <p14:creationId xmlns:p14="http://schemas.microsoft.com/office/powerpoint/2010/main" val="31513670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 min() Method</a:t>
            </a:r>
          </a:p>
        </p:txBody>
      </p:sp>
      <p:sp>
        <p:nvSpPr>
          <p:cNvPr id="3" name="Content Placeholder 2"/>
          <p:cNvSpPr>
            <a:spLocks noGrp="1"/>
          </p:cNvSpPr>
          <p:nvPr>
            <p:ph sz="quarter" idx="1"/>
          </p:nvPr>
        </p:nvSpPr>
        <p:spPr/>
        <p:txBody>
          <a:bodyPr>
            <a:normAutofit/>
          </a:bodyPr>
          <a:lstStyle/>
          <a:p>
            <a:r>
              <a:rPr lang="en-US" dirty="0"/>
              <a:t>Description</a:t>
            </a:r>
          </a:p>
          <a:p>
            <a:pPr marL="365760" lvl="1" indent="0">
              <a:buNone/>
            </a:pPr>
            <a:r>
              <a:rPr lang="en-US" dirty="0"/>
              <a:t>The min() method returns the elements from the tuple with minimum value.</a:t>
            </a:r>
          </a:p>
          <a:p>
            <a:r>
              <a:rPr lang="en-US" dirty="0"/>
              <a:t>Syntax</a:t>
            </a:r>
          </a:p>
          <a:p>
            <a:pPr marL="365760" lvl="1" indent="0">
              <a:buNone/>
            </a:pPr>
            <a:r>
              <a:rPr lang="en-US" dirty="0" smtClean="0"/>
              <a:t>min(tuple</a:t>
            </a:r>
            <a:r>
              <a:rPr lang="en-US" dirty="0"/>
              <a:t>)</a:t>
            </a:r>
          </a:p>
          <a:p>
            <a:r>
              <a:rPr lang="en-US" dirty="0"/>
              <a:t>Parameters</a:t>
            </a:r>
          </a:p>
          <a:p>
            <a:pPr lvl="1"/>
            <a:r>
              <a:rPr lang="en-US" dirty="0"/>
              <a:t>tuple - This is a tuple from which min valued element is to be returned.</a:t>
            </a:r>
          </a:p>
          <a:p>
            <a:r>
              <a:rPr lang="en-US" dirty="0"/>
              <a:t>Return Value</a:t>
            </a:r>
          </a:p>
          <a:p>
            <a:pPr marL="365760" lvl="1" indent="0">
              <a:buNone/>
            </a:pPr>
            <a:r>
              <a:rPr lang="en-US" dirty="0"/>
              <a:t>This method returns the elements from the tuple with minimum value.</a:t>
            </a:r>
          </a:p>
        </p:txBody>
      </p:sp>
    </p:spTree>
    <p:extLst>
      <p:ext uri="{BB962C8B-B14F-4D97-AF65-F5344CB8AC3E}">
        <p14:creationId xmlns:p14="http://schemas.microsoft.com/office/powerpoint/2010/main" val="860325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ormatting multiple floa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4437"/>
            <a:ext cx="9601375" cy="55935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xplaining a float form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0" y="0"/>
            <a:ext cx="3429000" cy="2876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61469" y="6488668"/>
            <a:ext cx="7656844" cy="338554"/>
          </a:xfrm>
          <a:prstGeom prst="rect">
            <a:avLst/>
          </a:prstGeom>
          <a:noFill/>
        </p:spPr>
        <p:txBody>
          <a:bodyPr wrap="square" rtlCol="0">
            <a:spAutoFit/>
          </a:bodyPr>
          <a:lstStyle/>
          <a:p>
            <a:pPr algn="r"/>
            <a:r>
              <a:rPr lang="en-IN" sz="1600" i="1" dirty="0"/>
              <a:t>Image credit: </a:t>
            </a:r>
            <a:r>
              <a:rPr lang="en-IN" sz="1600" i="1" dirty="0">
                <a:hlinkClick r:id="rId4"/>
              </a:rPr>
              <a:t>https://</a:t>
            </a:r>
            <a:r>
              <a:rPr lang="en-IN" sz="1600" i="1" dirty="0" smtClean="0">
                <a:hlinkClick r:id="rId4"/>
              </a:rPr>
              <a:t>www.python-course.eu/python3_formatted_output.php</a:t>
            </a:r>
            <a:r>
              <a:rPr lang="en-IN" sz="1600" i="1" dirty="0" smtClean="0"/>
              <a:t> </a:t>
            </a:r>
            <a:endParaRPr lang="en-US" sz="1600" i="1" dirty="0"/>
          </a:p>
        </p:txBody>
      </p:sp>
    </p:spTree>
    <p:extLst>
      <p:ext uri="{BB962C8B-B14F-4D97-AF65-F5344CB8AC3E}">
        <p14:creationId xmlns:p14="http://schemas.microsoft.com/office/powerpoint/2010/main" val="6211739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sz="3200" dirty="0">
                <a:solidFill>
                  <a:srgbClr val="000000"/>
                </a:solidFill>
                <a:highlight>
                  <a:srgbClr val="FFFFFF"/>
                </a:highlight>
              </a:rPr>
              <a:t>tuple1</a:t>
            </a:r>
            <a:r>
              <a:rPr lang="en-US" sz="3200" b="1" dirty="0">
                <a:solidFill>
                  <a:srgbClr val="000080"/>
                </a:solidFill>
                <a:highlight>
                  <a:srgbClr val="FFFFFF"/>
                </a:highlight>
              </a:rPr>
              <a:t>,</a:t>
            </a:r>
            <a:r>
              <a:rPr lang="en-US" sz="3200" dirty="0">
                <a:solidFill>
                  <a:srgbClr val="000000"/>
                </a:solidFill>
                <a:highlight>
                  <a:srgbClr val="FFFFFF"/>
                </a:highlight>
              </a:rPr>
              <a:t> tuple2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maths</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t>
            </a:r>
            <a:r>
              <a:rPr lang="en-US" sz="3200" dirty="0" err="1">
                <a:solidFill>
                  <a:srgbClr val="808080"/>
                </a:solidFill>
                <a:highlight>
                  <a:srgbClr val="FFFFFF"/>
                </a:highlight>
              </a:rPr>
              <a:t>che</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t>
            </a:r>
            <a:r>
              <a:rPr lang="en-US" sz="3200" dirty="0" err="1">
                <a:solidFill>
                  <a:srgbClr val="808080"/>
                </a:solidFill>
                <a:highlight>
                  <a:srgbClr val="FFFFFF"/>
                </a:highlight>
              </a:rPr>
              <a:t>phy</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'bio'</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FF0000"/>
                </a:solidFill>
                <a:highlight>
                  <a:srgbClr val="FFFFFF"/>
                </a:highlight>
              </a:rPr>
              <a:t>456</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700</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200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"min value element : "</a:t>
            </a:r>
            <a:r>
              <a:rPr lang="en-US" sz="3200" b="1" dirty="0">
                <a:solidFill>
                  <a:srgbClr val="000080"/>
                </a:solidFill>
                <a:highlight>
                  <a:srgbClr val="FFFFFF"/>
                </a:highlight>
              </a:rPr>
              <a:t>,</a:t>
            </a:r>
            <a:r>
              <a:rPr lang="en-US" sz="3200" dirty="0">
                <a:solidFill>
                  <a:srgbClr val="000000"/>
                </a:solidFill>
                <a:highlight>
                  <a:srgbClr val="FFFFFF"/>
                </a:highlight>
              </a:rPr>
              <a:t> min</a:t>
            </a:r>
            <a:r>
              <a:rPr lang="en-US" sz="3200" b="1" dirty="0">
                <a:solidFill>
                  <a:srgbClr val="000080"/>
                </a:solidFill>
                <a:highlight>
                  <a:srgbClr val="FFFFFF"/>
                </a:highlight>
              </a:rPr>
              <a:t>(</a:t>
            </a:r>
            <a:r>
              <a:rPr lang="en-US" sz="3200" dirty="0">
                <a:solidFill>
                  <a:srgbClr val="000000"/>
                </a:solidFill>
                <a:highlight>
                  <a:srgbClr val="FFFFFF"/>
                </a:highlight>
              </a:rPr>
              <a:t>tuple1</a:t>
            </a:r>
            <a:r>
              <a:rPr lang="en-US" sz="3200" b="1" dirty="0" smtClean="0">
                <a:solidFill>
                  <a:srgbClr val="000080"/>
                </a:solidFill>
                <a:highlight>
                  <a:srgbClr val="FFFFFF"/>
                </a:highlight>
              </a:rPr>
              <a:t>))</a:t>
            </a:r>
          </a:p>
          <a:p>
            <a:pPr marL="0" indent="0">
              <a:buNone/>
            </a:pPr>
            <a:r>
              <a:rPr lang="en-US" sz="3200" dirty="0">
                <a:solidFill>
                  <a:srgbClr val="000000"/>
                </a:solidFill>
                <a:highlight>
                  <a:srgbClr val="FFFFFF"/>
                </a:highlight>
              </a:rPr>
              <a:t>min value element :  </a:t>
            </a:r>
            <a:r>
              <a:rPr lang="en-US" sz="3200" dirty="0" smtClean="0">
                <a:solidFill>
                  <a:srgbClr val="000000"/>
                </a:solidFill>
                <a:highlight>
                  <a:srgbClr val="FFFFFF"/>
                </a:highlight>
              </a:rPr>
              <a:t>bio</a:t>
            </a:r>
          </a:p>
          <a:p>
            <a:pPr marL="0" indent="0">
              <a:buNone/>
            </a:pP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"min value element :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000000"/>
                </a:solidFill>
                <a:highlight>
                  <a:srgbClr val="FFFFFF"/>
                </a:highlight>
              </a:rPr>
              <a:t>min</a:t>
            </a:r>
            <a:r>
              <a:rPr lang="en-US" sz="3200" b="1" dirty="0" smtClean="0">
                <a:solidFill>
                  <a:srgbClr val="000080"/>
                </a:solidFill>
                <a:highlight>
                  <a:srgbClr val="FFFFFF"/>
                </a:highlight>
              </a:rPr>
              <a:t>(</a:t>
            </a:r>
            <a:r>
              <a:rPr lang="en-US" sz="3200" dirty="0" smtClean="0">
                <a:solidFill>
                  <a:srgbClr val="000000"/>
                </a:solidFill>
                <a:highlight>
                  <a:srgbClr val="FFFFFF"/>
                </a:highlight>
              </a:rPr>
              <a:t>tuple2</a:t>
            </a:r>
            <a:r>
              <a:rPr lang="en-US" sz="3200" b="1" dirty="0" smtClean="0">
                <a:solidFill>
                  <a:srgbClr val="000080"/>
                </a:solidFill>
                <a:highlight>
                  <a:srgbClr val="FFFFFF"/>
                </a:highlight>
              </a:rPr>
              <a:t>))</a:t>
            </a:r>
          </a:p>
          <a:p>
            <a:pPr marL="0" indent="0">
              <a:buNone/>
            </a:pPr>
            <a:r>
              <a:rPr lang="en-US" dirty="0"/>
              <a:t>min value element :  200</a:t>
            </a:r>
          </a:p>
        </p:txBody>
      </p:sp>
    </p:spTree>
    <p:extLst>
      <p:ext uri="{BB962C8B-B14F-4D97-AF65-F5344CB8AC3E}">
        <p14:creationId xmlns:p14="http://schemas.microsoft.com/office/powerpoint/2010/main" val="15730159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 tuple() Method</a:t>
            </a:r>
          </a:p>
        </p:txBody>
      </p:sp>
      <p:sp>
        <p:nvSpPr>
          <p:cNvPr id="3" name="Content Placeholder 2"/>
          <p:cNvSpPr>
            <a:spLocks noGrp="1"/>
          </p:cNvSpPr>
          <p:nvPr>
            <p:ph sz="quarter" idx="1"/>
          </p:nvPr>
        </p:nvSpPr>
        <p:spPr/>
        <p:txBody>
          <a:bodyPr>
            <a:normAutofit/>
          </a:bodyPr>
          <a:lstStyle/>
          <a:p>
            <a:r>
              <a:rPr lang="en-US" dirty="0"/>
              <a:t>Description</a:t>
            </a:r>
          </a:p>
          <a:p>
            <a:pPr marL="365760" lvl="1" indent="0">
              <a:buNone/>
            </a:pPr>
            <a:r>
              <a:rPr lang="en-US" dirty="0"/>
              <a:t>The tuple() method converts a list of items into tuples.</a:t>
            </a:r>
          </a:p>
          <a:p>
            <a:r>
              <a:rPr lang="en-US" dirty="0" smtClean="0"/>
              <a:t>Syntax</a:t>
            </a:r>
          </a:p>
          <a:p>
            <a:pPr marL="365760" lvl="1" indent="0">
              <a:buNone/>
            </a:pPr>
            <a:r>
              <a:rPr lang="en-US" dirty="0" smtClean="0"/>
              <a:t>tuple(</a:t>
            </a:r>
            <a:r>
              <a:rPr lang="en-US" dirty="0" err="1" smtClean="0"/>
              <a:t>seq</a:t>
            </a:r>
            <a:r>
              <a:rPr lang="en-US" dirty="0" smtClean="0"/>
              <a:t> </a:t>
            </a:r>
            <a:r>
              <a:rPr lang="en-US" dirty="0"/>
              <a:t>)</a:t>
            </a:r>
          </a:p>
          <a:p>
            <a:r>
              <a:rPr lang="en-US" dirty="0"/>
              <a:t>Parameters</a:t>
            </a:r>
          </a:p>
          <a:p>
            <a:pPr lvl="1"/>
            <a:r>
              <a:rPr lang="en-US" dirty="0" err="1"/>
              <a:t>seq</a:t>
            </a:r>
            <a:r>
              <a:rPr lang="en-US" dirty="0"/>
              <a:t> - This is a tuple to be converted into tuple.</a:t>
            </a:r>
          </a:p>
          <a:p>
            <a:r>
              <a:rPr lang="en-US" dirty="0"/>
              <a:t>Return Value</a:t>
            </a:r>
          </a:p>
          <a:p>
            <a:pPr marL="365760" lvl="1" indent="0">
              <a:buNone/>
            </a:pPr>
            <a:r>
              <a:rPr lang="en-US" dirty="0"/>
              <a:t>This method returns the tuple.</a:t>
            </a:r>
          </a:p>
        </p:txBody>
      </p:sp>
    </p:spTree>
    <p:extLst>
      <p:ext uri="{BB962C8B-B14F-4D97-AF65-F5344CB8AC3E}">
        <p14:creationId xmlns:p14="http://schemas.microsoft.com/office/powerpoint/2010/main" val="22466771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sz="3200" dirty="0">
                <a:solidFill>
                  <a:srgbClr val="000000"/>
                </a:solidFill>
                <a:highlight>
                  <a:srgbClr val="FFFFFF"/>
                </a:highlight>
              </a:rPr>
              <a:t>list1</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maths</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t>
            </a:r>
            <a:r>
              <a:rPr lang="en-US" sz="3200" dirty="0" err="1">
                <a:solidFill>
                  <a:srgbClr val="808080"/>
                </a:solidFill>
                <a:highlight>
                  <a:srgbClr val="FFFFFF"/>
                </a:highlight>
              </a:rPr>
              <a:t>che</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t>
            </a:r>
            <a:r>
              <a:rPr lang="en-US" sz="3200" dirty="0" err="1">
                <a:solidFill>
                  <a:srgbClr val="808080"/>
                </a:solidFill>
                <a:highlight>
                  <a:srgbClr val="FFFFFF"/>
                </a:highlight>
              </a:rPr>
              <a:t>phy</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'bio'</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tuple1</a:t>
            </a:r>
            <a:r>
              <a:rPr lang="en-US" sz="3200" b="1" dirty="0">
                <a:solidFill>
                  <a:srgbClr val="000080"/>
                </a:solidFill>
                <a:highlight>
                  <a:srgbClr val="FFFFFF"/>
                </a:highlight>
              </a:rPr>
              <a:t>=</a:t>
            </a:r>
            <a:r>
              <a:rPr lang="en-US" sz="3200" dirty="0">
                <a:solidFill>
                  <a:srgbClr val="000000"/>
                </a:solidFill>
                <a:highlight>
                  <a:srgbClr val="FFFFFF"/>
                </a:highlight>
              </a:rPr>
              <a:t>tuple</a:t>
            </a:r>
            <a:r>
              <a:rPr lang="en-US" sz="3200" b="1" dirty="0">
                <a:solidFill>
                  <a:srgbClr val="000080"/>
                </a:solidFill>
                <a:highlight>
                  <a:srgbClr val="FFFFFF"/>
                </a:highlight>
              </a:rPr>
              <a:t>(</a:t>
            </a:r>
            <a:r>
              <a:rPr lang="en-US" sz="3200" dirty="0">
                <a:solidFill>
                  <a:srgbClr val="000000"/>
                </a:solidFill>
                <a:highlight>
                  <a:srgbClr val="FFFFFF"/>
                </a:highlight>
              </a:rPr>
              <a:t>list1</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"tuple elements :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000000"/>
                </a:solidFill>
                <a:highlight>
                  <a:srgbClr val="FFFFFF"/>
                </a:highlight>
              </a:rPr>
              <a:t>tuple1</a:t>
            </a:r>
            <a:r>
              <a:rPr lang="en-US" sz="3200" b="1" dirty="0" smtClean="0">
                <a:solidFill>
                  <a:srgbClr val="000080"/>
                </a:solidFill>
                <a:highlight>
                  <a:srgbClr val="FFFFFF"/>
                </a:highlight>
              </a:rPr>
              <a:t>)</a:t>
            </a:r>
          </a:p>
          <a:p>
            <a:pPr marL="0" indent="0">
              <a:buNone/>
            </a:pPr>
            <a:r>
              <a:rPr lang="en-US" dirty="0"/>
              <a:t>tuple elements :  ('</a:t>
            </a:r>
            <a:r>
              <a:rPr lang="en-US" dirty="0" err="1"/>
              <a:t>maths</a:t>
            </a:r>
            <a:r>
              <a:rPr lang="en-US" dirty="0"/>
              <a:t>', '</a:t>
            </a:r>
            <a:r>
              <a:rPr lang="en-US" dirty="0" err="1"/>
              <a:t>che</a:t>
            </a:r>
            <a:r>
              <a:rPr lang="en-US" dirty="0"/>
              <a:t>', '</a:t>
            </a:r>
            <a:r>
              <a:rPr lang="en-US" dirty="0" err="1"/>
              <a:t>phy</a:t>
            </a:r>
            <a:r>
              <a:rPr lang="en-US" dirty="0"/>
              <a:t>', 'bio')</a:t>
            </a:r>
          </a:p>
        </p:txBody>
      </p:sp>
    </p:spTree>
    <p:extLst>
      <p:ext uri="{BB962C8B-B14F-4D97-AF65-F5344CB8AC3E}">
        <p14:creationId xmlns:p14="http://schemas.microsoft.com/office/powerpoint/2010/main" val="7881124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IN" dirty="0" smtClean="0"/>
              <a:t>Dictionary</a:t>
            </a:r>
            <a:endParaRPr lang="en-US" dirty="0"/>
          </a:p>
        </p:txBody>
      </p:sp>
    </p:spTree>
    <p:extLst>
      <p:ext uri="{BB962C8B-B14F-4D97-AF65-F5344CB8AC3E}">
        <p14:creationId xmlns:p14="http://schemas.microsoft.com/office/powerpoint/2010/main" val="9214358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sz="quarter" idx="1"/>
          </p:nvPr>
        </p:nvSpPr>
        <p:spPr/>
        <p:txBody>
          <a:bodyPr>
            <a:normAutofit/>
          </a:bodyPr>
          <a:lstStyle/>
          <a:p>
            <a:r>
              <a:rPr lang="en-US" dirty="0"/>
              <a:t>Each key is separated from its value by a colon (:), the items are separated by </a:t>
            </a:r>
            <a:r>
              <a:rPr lang="en-US" dirty="0" smtClean="0"/>
              <a:t>commas, and </a:t>
            </a:r>
            <a:r>
              <a:rPr lang="en-US" dirty="0"/>
              <a:t>the whole thing is enclosed in curly braces. </a:t>
            </a:r>
            <a:endParaRPr lang="en-US" dirty="0" smtClean="0"/>
          </a:p>
          <a:p>
            <a:r>
              <a:rPr lang="en-US" dirty="0" smtClean="0"/>
              <a:t>An </a:t>
            </a:r>
            <a:r>
              <a:rPr lang="en-US" dirty="0"/>
              <a:t>empty dictionary without any items </a:t>
            </a:r>
            <a:r>
              <a:rPr lang="en-US" dirty="0" smtClean="0"/>
              <a:t>is written </a:t>
            </a:r>
            <a:r>
              <a:rPr lang="en-US" dirty="0"/>
              <a:t>with just two curly braces, like this: {}.</a:t>
            </a:r>
          </a:p>
          <a:p>
            <a:r>
              <a:rPr lang="en-US" dirty="0"/>
              <a:t>Keys are unique within a dictionary while values may not be. </a:t>
            </a:r>
            <a:endParaRPr lang="en-US" dirty="0" smtClean="0"/>
          </a:p>
          <a:p>
            <a:r>
              <a:rPr lang="en-US" dirty="0" smtClean="0"/>
              <a:t>The </a:t>
            </a:r>
            <a:r>
              <a:rPr lang="en-US" dirty="0"/>
              <a:t>values of a </a:t>
            </a:r>
            <a:r>
              <a:rPr lang="en-US" dirty="0" smtClean="0"/>
              <a:t>dictionary can </a:t>
            </a:r>
            <a:r>
              <a:rPr lang="en-US" dirty="0"/>
              <a:t>be of any type, but the keys must be of an immutable data type such as </a:t>
            </a:r>
            <a:r>
              <a:rPr lang="en-US" dirty="0" smtClean="0"/>
              <a:t>strings, numbers</a:t>
            </a:r>
            <a:r>
              <a:rPr lang="en-US" dirty="0"/>
              <a:t>, or tuples.</a:t>
            </a:r>
          </a:p>
        </p:txBody>
      </p:sp>
    </p:spTree>
    <p:extLst>
      <p:ext uri="{BB962C8B-B14F-4D97-AF65-F5344CB8AC3E}">
        <p14:creationId xmlns:p14="http://schemas.microsoft.com/office/powerpoint/2010/main" val="287915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Values in Dictionary</a:t>
            </a:r>
          </a:p>
        </p:txBody>
      </p:sp>
      <p:sp>
        <p:nvSpPr>
          <p:cNvPr id="3" name="Content Placeholder 2"/>
          <p:cNvSpPr>
            <a:spLocks noGrp="1"/>
          </p:cNvSpPr>
          <p:nvPr>
            <p:ph sz="quarter" idx="1"/>
          </p:nvPr>
        </p:nvSpPr>
        <p:spPr/>
        <p:txBody>
          <a:bodyPr/>
          <a:lstStyle/>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'Zara'</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'Class'</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'First'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dict</a:t>
            </a:r>
            <a:r>
              <a:rPr lang="en-US" sz="3200" dirty="0">
                <a:solidFill>
                  <a:srgbClr val="808080"/>
                </a:solidFill>
                <a:highlight>
                  <a:srgbClr val="FFFFFF"/>
                </a:highlight>
              </a:rPr>
              <a:t>['Name']: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dirty="0" smtClean="0">
                <a:solidFill>
                  <a:srgbClr val="808080"/>
                </a:solidFill>
                <a:highlight>
                  <a:srgbClr val="FFFFFF"/>
                </a:highlight>
              </a:rPr>
              <a:t>'</a:t>
            </a:r>
            <a:r>
              <a:rPr lang="en-US" sz="3200" b="1" dirty="0" smtClean="0">
                <a:solidFill>
                  <a:srgbClr val="000080"/>
                </a:solidFill>
                <a:highlight>
                  <a:srgbClr val="FFFFFF"/>
                </a:highlight>
              </a:rPr>
              <a:t>])</a:t>
            </a:r>
          </a:p>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['Name']:  </a:t>
            </a:r>
            <a:r>
              <a:rPr lang="en-US" sz="3200" dirty="0" smtClean="0">
                <a:solidFill>
                  <a:srgbClr val="000000"/>
                </a:solidFill>
                <a:highlight>
                  <a:srgbClr val="FFFFFF"/>
                </a:highlight>
              </a:rPr>
              <a:t>Zara</a:t>
            </a:r>
          </a:p>
          <a:p>
            <a:pPr marL="0" indent="0">
              <a:buNone/>
            </a:pP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dict</a:t>
            </a:r>
            <a:r>
              <a:rPr lang="en-US" sz="3200" dirty="0">
                <a:solidFill>
                  <a:srgbClr val="808080"/>
                </a:solidFill>
                <a:highlight>
                  <a:srgbClr val="FFFFFF"/>
                </a:highlight>
              </a:rPr>
              <a:t>['Age']: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a:solidFill>
                  <a:srgbClr val="000080"/>
                </a:solidFill>
                <a:highlight>
                  <a:srgbClr val="FFFFFF"/>
                </a:highlight>
              </a:rPr>
              <a:t>[</a:t>
            </a:r>
            <a:r>
              <a:rPr lang="en-US" sz="3200" dirty="0">
                <a:solidFill>
                  <a:srgbClr val="808080"/>
                </a:solidFill>
                <a:highlight>
                  <a:srgbClr val="FFFFFF"/>
                </a:highlight>
              </a:rPr>
              <a:t>'Age</a:t>
            </a:r>
            <a:r>
              <a:rPr lang="en-US" sz="3200" dirty="0" smtClean="0">
                <a:solidFill>
                  <a:srgbClr val="808080"/>
                </a:solidFill>
                <a:highlight>
                  <a:srgbClr val="FFFFFF"/>
                </a:highlight>
              </a:rPr>
              <a:t>'</a:t>
            </a:r>
            <a:r>
              <a:rPr lang="en-US" sz="3200" b="1" dirty="0" smtClean="0">
                <a:solidFill>
                  <a:srgbClr val="000080"/>
                </a:solidFill>
                <a:highlight>
                  <a:srgbClr val="FFFFFF"/>
                </a:highlight>
              </a:rPr>
              <a:t>])</a:t>
            </a:r>
          </a:p>
          <a:p>
            <a:pPr marL="0" indent="0">
              <a:buNone/>
            </a:pPr>
            <a:r>
              <a:rPr lang="en-US" dirty="0" err="1"/>
              <a:t>dict</a:t>
            </a:r>
            <a:r>
              <a:rPr lang="en-US" dirty="0"/>
              <a:t>['Age']:  7</a:t>
            </a:r>
          </a:p>
        </p:txBody>
      </p:sp>
    </p:spTree>
    <p:extLst>
      <p:ext uri="{BB962C8B-B14F-4D97-AF65-F5344CB8AC3E}">
        <p14:creationId xmlns:p14="http://schemas.microsoft.com/office/powerpoint/2010/main" val="43391572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Trying to access a non-existent key</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'Zara'</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'Class'</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'First'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dict</a:t>
            </a:r>
            <a:r>
              <a:rPr lang="en-US" sz="3200" dirty="0">
                <a:solidFill>
                  <a:srgbClr val="808080"/>
                </a:solidFill>
                <a:highlight>
                  <a:srgbClr val="FFFFFF"/>
                </a:highlight>
              </a:rPr>
              <a:t>['Alice']: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a:solidFill>
                  <a:srgbClr val="000080"/>
                </a:solidFill>
                <a:highlight>
                  <a:srgbClr val="FFFFFF"/>
                </a:highlight>
              </a:rPr>
              <a:t>[</a:t>
            </a:r>
            <a:r>
              <a:rPr lang="en-US" sz="3200" dirty="0">
                <a:solidFill>
                  <a:srgbClr val="808080"/>
                </a:solidFill>
                <a:highlight>
                  <a:srgbClr val="FFFFFF"/>
                </a:highlight>
              </a:rPr>
              <a:t>'Alice</a:t>
            </a:r>
            <a:r>
              <a:rPr lang="en-US" sz="3200" dirty="0" smtClean="0">
                <a:solidFill>
                  <a:srgbClr val="808080"/>
                </a:solidFill>
                <a:highlight>
                  <a:srgbClr val="FFFFFF"/>
                </a:highlight>
              </a:rPr>
              <a:t>'</a:t>
            </a:r>
            <a:r>
              <a:rPr lang="en-US" sz="3200" b="1" dirty="0" smtClean="0">
                <a:solidFill>
                  <a:srgbClr val="000080"/>
                </a:solidFill>
                <a:highlight>
                  <a:srgbClr val="FFFFFF"/>
                </a:highlight>
              </a:rPr>
              <a:t>])</a:t>
            </a:r>
          </a:p>
          <a:p>
            <a:pPr marL="0" indent="0">
              <a:buNone/>
            </a:pPr>
            <a:r>
              <a:rPr lang="en-US" dirty="0" err="1"/>
              <a:t>Traceback</a:t>
            </a:r>
            <a:r>
              <a:rPr lang="en-US" dirty="0"/>
              <a:t> (most recent call last):</a:t>
            </a:r>
          </a:p>
          <a:p>
            <a:pPr marL="0" indent="0">
              <a:buNone/>
            </a:pPr>
            <a:r>
              <a:rPr lang="en-IN" dirty="0" smtClean="0"/>
              <a:t>…</a:t>
            </a:r>
            <a:endParaRPr lang="en-US" dirty="0"/>
          </a:p>
          <a:p>
            <a:pPr marL="0" indent="0">
              <a:buNone/>
            </a:pPr>
            <a:r>
              <a:rPr lang="en-US" dirty="0"/>
              <a:t>    print("</a:t>
            </a:r>
            <a:r>
              <a:rPr lang="en-US" dirty="0" err="1"/>
              <a:t>dict</a:t>
            </a:r>
            <a:r>
              <a:rPr lang="en-US" dirty="0"/>
              <a:t>['Alice']: ", </a:t>
            </a:r>
            <a:r>
              <a:rPr lang="en-US" dirty="0" err="1"/>
              <a:t>dict</a:t>
            </a:r>
            <a:r>
              <a:rPr lang="en-US" dirty="0"/>
              <a:t>['Alice'])</a:t>
            </a:r>
          </a:p>
          <a:p>
            <a:pPr marL="0" indent="0">
              <a:buNone/>
            </a:pPr>
            <a:r>
              <a:rPr lang="en-US" dirty="0" err="1" smtClean="0"/>
              <a:t>KeyError</a:t>
            </a:r>
            <a:r>
              <a:rPr lang="en-US" dirty="0"/>
              <a:t>: 'Alice'</a:t>
            </a:r>
          </a:p>
        </p:txBody>
      </p:sp>
    </p:spTree>
    <p:extLst>
      <p:ext uri="{BB962C8B-B14F-4D97-AF65-F5344CB8AC3E}">
        <p14:creationId xmlns:p14="http://schemas.microsoft.com/office/powerpoint/2010/main" val="367553282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Updating </a:t>
            </a:r>
            <a:r>
              <a:rPr lang="en-US" dirty="0"/>
              <a:t>Dictionary</a:t>
            </a:r>
          </a:p>
        </p:txBody>
      </p:sp>
      <p:sp>
        <p:nvSpPr>
          <p:cNvPr id="3" name="Content Placeholder 2"/>
          <p:cNvSpPr>
            <a:spLocks noGrp="1"/>
          </p:cNvSpPr>
          <p:nvPr>
            <p:ph sz="quarter" idx="1"/>
          </p:nvPr>
        </p:nvSpPr>
        <p:spPr>
          <a:xfrm>
            <a:off x="816864" y="1600199"/>
            <a:ext cx="10871200" cy="5182437"/>
          </a:xfrm>
        </p:spPr>
        <p:txBody>
          <a:bodyPr>
            <a:normAutofit/>
          </a:bodyPr>
          <a:lstStyle/>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'Zara'</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'Class'</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'First'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dict</a:t>
            </a:r>
            <a:r>
              <a:rPr lang="en-US" sz="3200" b="1" dirty="0">
                <a:solidFill>
                  <a:srgbClr val="000080"/>
                </a:solidFill>
                <a:highlight>
                  <a:srgbClr val="FFFFFF"/>
                </a:highlight>
              </a:rPr>
              <a:t>[</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8</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008000"/>
                </a:solidFill>
                <a:highlight>
                  <a:srgbClr val="FFFFFF"/>
                </a:highlight>
              </a:rPr>
              <a:t># update existing entry</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dict</a:t>
            </a:r>
            <a:r>
              <a:rPr lang="en-US" sz="3200" b="1" dirty="0">
                <a:solidFill>
                  <a:srgbClr val="000080"/>
                </a:solidFill>
                <a:highlight>
                  <a:srgbClr val="FFFFFF"/>
                </a:highlight>
              </a:rPr>
              <a:t>[</a:t>
            </a:r>
            <a:r>
              <a:rPr lang="en-US" sz="3200" dirty="0">
                <a:solidFill>
                  <a:srgbClr val="808080"/>
                </a:solidFill>
                <a:highlight>
                  <a:srgbClr val="FFFFFF"/>
                </a:highlight>
              </a:rPr>
              <a:t>'School'</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"DPS School"</a:t>
            </a:r>
            <a:r>
              <a:rPr lang="en-US" sz="3200" dirty="0">
                <a:solidFill>
                  <a:srgbClr val="000000"/>
                </a:solidFill>
                <a:highlight>
                  <a:srgbClr val="FFFFFF"/>
                </a:highlight>
              </a:rPr>
              <a:t> </a:t>
            </a:r>
            <a:r>
              <a:rPr lang="en-US" sz="3200" dirty="0">
                <a:solidFill>
                  <a:srgbClr val="008000"/>
                </a:solidFill>
                <a:highlight>
                  <a:srgbClr val="FFFFFF"/>
                </a:highlight>
              </a:rPr>
              <a:t># Add new entry</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dict</a:t>
            </a:r>
            <a:r>
              <a:rPr lang="en-US" sz="3200" dirty="0">
                <a:solidFill>
                  <a:srgbClr val="808080"/>
                </a:solidFill>
                <a:highlight>
                  <a:srgbClr val="FFFFFF"/>
                </a:highlight>
              </a:rPr>
              <a:t>['Age']: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a:solidFill>
                  <a:srgbClr val="000080"/>
                </a:solidFill>
                <a:highlight>
                  <a:srgbClr val="FFFFFF"/>
                </a:highlight>
              </a:rPr>
              <a:t>[</a:t>
            </a:r>
            <a:r>
              <a:rPr lang="en-US" sz="3200" dirty="0">
                <a:solidFill>
                  <a:srgbClr val="808080"/>
                </a:solidFill>
                <a:highlight>
                  <a:srgbClr val="FFFFFF"/>
                </a:highlight>
              </a:rPr>
              <a:t>'Age</a:t>
            </a:r>
            <a:r>
              <a:rPr lang="en-US" sz="3200" dirty="0" smtClean="0">
                <a:solidFill>
                  <a:srgbClr val="808080"/>
                </a:solidFill>
                <a:highlight>
                  <a:srgbClr val="FFFFFF"/>
                </a:highlight>
              </a:rPr>
              <a:t>'</a:t>
            </a:r>
            <a:r>
              <a:rPr lang="en-US" sz="3200" b="1" dirty="0" smtClean="0">
                <a:solidFill>
                  <a:srgbClr val="000080"/>
                </a:solidFill>
                <a:highlight>
                  <a:srgbClr val="FFFFFF"/>
                </a:highlight>
              </a:rPr>
              <a:t>])</a:t>
            </a:r>
          </a:p>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['Age']:  </a:t>
            </a:r>
            <a:r>
              <a:rPr lang="en-US" sz="3200" dirty="0" smtClean="0">
                <a:solidFill>
                  <a:srgbClr val="000000"/>
                </a:solidFill>
                <a:highlight>
                  <a:srgbClr val="FFFFFF"/>
                </a:highlight>
              </a:rPr>
              <a:t>8</a:t>
            </a:r>
          </a:p>
          <a:p>
            <a:pPr marL="0" indent="0">
              <a:buNone/>
            </a:pP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dict</a:t>
            </a:r>
            <a:r>
              <a:rPr lang="en-US" sz="3200" dirty="0">
                <a:solidFill>
                  <a:srgbClr val="808080"/>
                </a:solidFill>
                <a:highlight>
                  <a:srgbClr val="FFFFFF"/>
                </a:highlight>
              </a:rPr>
              <a:t>['School']: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a:solidFill>
                  <a:srgbClr val="000080"/>
                </a:solidFill>
                <a:highlight>
                  <a:srgbClr val="FFFFFF"/>
                </a:highlight>
              </a:rPr>
              <a:t>[</a:t>
            </a:r>
            <a:r>
              <a:rPr lang="en-US" sz="3200" dirty="0">
                <a:solidFill>
                  <a:srgbClr val="808080"/>
                </a:solidFill>
                <a:highlight>
                  <a:srgbClr val="FFFFFF"/>
                </a:highlight>
              </a:rPr>
              <a:t>'School</a:t>
            </a:r>
            <a:r>
              <a:rPr lang="en-US" sz="3200" dirty="0" smtClean="0">
                <a:solidFill>
                  <a:srgbClr val="808080"/>
                </a:solidFill>
                <a:highlight>
                  <a:srgbClr val="FFFFFF"/>
                </a:highlight>
              </a:rPr>
              <a:t>'</a:t>
            </a:r>
            <a:r>
              <a:rPr lang="en-US" sz="3200" b="1" dirty="0" smtClean="0">
                <a:solidFill>
                  <a:srgbClr val="000080"/>
                </a:solidFill>
                <a:highlight>
                  <a:srgbClr val="FFFFFF"/>
                </a:highlight>
              </a:rPr>
              <a:t>])</a:t>
            </a:r>
          </a:p>
          <a:p>
            <a:pPr marL="0" indent="0">
              <a:buNone/>
            </a:pPr>
            <a:r>
              <a:rPr lang="en-US" dirty="0" err="1"/>
              <a:t>dict</a:t>
            </a:r>
            <a:r>
              <a:rPr lang="en-US" dirty="0"/>
              <a:t>['School']:  DPS School</a:t>
            </a:r>
          </a:p>
        </p:txBody>
      </p:sp>
    </p:spTree>
    <p:extLst>
      <p:ext uri="{BB962C8B-B14F-4D97-AF65-F5344CB8AC3E}">
        <p14:creationId xmlns:p14="http://schemas.microsoft.com/office/powerpoint/2010/main" val="34016869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Dictionary Elements</a:t>
            </a:r>
          </a:p>
        </p:txBody>
      </p:sp>
      <p:sp>
        <p:nvSpPr>
          <p:cNvPr id="3" name="Content Placeholder 2"/>
          <p:cNvSpPr>
            <a:spLocks noGrp="1"/>
          </p:cNvSpPr>
          <p:nvPr>
            <p:ph sz="quarter" idx="1"/>
          </p:nvPr>
        </p:nvSpPr>
        <p:spPr>
          <a:xfrm>
            <a:off x="816864" y="1600200"/>
            <a:ext cx="10871200" cy="5257800"/>
          </a:xfrm>
        </p:spPr>
        <p:txBody>
          <a:bodyPr>
            <a:normAutofit/>
          </a:bodyPr>
          <a:lstStyle/>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'Zara'</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'Class'</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'First'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del</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008000"/>
                </a:solidFill>
                <a:highlight>
                  <a:srgbClr val="FFFFFF"/>
                </a:highlight>
              </a:rPr>
              <a:t># remove entry with key 'Name'</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b="1" dirty="0">
                <a:solidFill>
                  <a:srgbClr val="000080"/>
                </a:solidFill>
                <a:highlight>
                  <a:srgbClr val="FFFFFF"/>
                </a:highlight>
              </a:rPr>
              <a:t>(</a:t>
            </a:r>
            <a:r>
              <a:rPr lang="en-US" sz="3200" dirty="0" err="1">
                <a:solidFill>
                  <a:srgbClr val="000000"/>
                </a:solidFill>
                <a:highlight>
                  <a:srgbClr val="FFFFFF"/>
                </a:highlight>
              </a:rPr>
              <a:t>dict</a:t>
            </a:r>
            <a:r>
              <a:rPr lang="en-US" sz="3200" b="1" dirty="0" smtClean="0">
                <a:solidFill>
                  <a:srgbClr val="000080"/>
                </a:solidFill>
                <a:highlight>
                  <a:srgbClr val="FFFFFF"/>
                </a:highlight>
              </a:rPr>
              <a:t>)</a:t>
            </a:r>
          </a:p>
          <a:p>
            <a:pPr marL="0" indent="0">
              <a:buNone/>
            </a:pPr>
            <a:r>
              <a:rPr lang="en-US" sz="3200" dirty="0">
                <a:solidFill>
                  <a:srgbClr val="000000"/>
                </a:solidFill>
                <a:highlight>
                  <a:srgbClr val="FFFFFF"/>
                </a:highlight>
              </a:rPr>
              <a:t>{'Age': 7, 'Class': 'First</a:t>
            </a:r>
            <a:r>
              <a:rPr lang="en-US" sz="3200" dirty="0" smtClean="0">
                <a:solidFill>
                  <a:srgbClr val="000000"/>
                </a:solidFill>
                <a:highlight>
                  <a:srgbClr val="FFFFFF"/>
                </a:highlight>
              </a:rPr>
              <a:t>'}</a:t>
            </a:r>
          </a:p>
          <a:p>
            <a:pPr marL="0" indent="0">
              <a:buNone/>
            </a:pP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dict</a:t>
            </a:r>
            <a:r>
              <a:rPr lang="en-US" sz="3200" b="1" dirty="0" err="1">
                <a:solidFill>
                  <a:srgbClr val="000080"/>
                </a:solidFill>
                <a:highlight>
                  <a:srgbClr val="FFFFFF"/>
                </a:highlight>
              </a:rPr>
              <a:t>.</a:t>
            </a:r>
            <a:r>
              <a:rPr lang="en-US" sz="3200" dirty="0" err="1">
                <a:solidFill>
                  <a:srgbClr val="000000"/>
                </a:solidFill>
                <a:highlight>
                  <a:srgbClr val="FFFFFF"/>
                </a:highlight>
              </a:rPr>
              <a:t>clear</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008000"/>
                </a:solidFill>
                <a:highlight>
                  <a:srgbClr val="FFFFFF"/>
                </a:highlight>
              </a:rPr>
              <a:t># remove all entries in </a:t>
            </a:r>
            <a:r>
              <a:rPr lang="en-US" sz="3200" dirty="0" err="1">
                <a:solidFill>
                  <a:srgbClr val="008000"/>
                </a:solidFill>
                <a:highlight>
                  <a:srgbClr val="FFFFFF"/>
                </a:highlight>
              </a:rPr>
              <a:t>dict</a:t>
            </a:r>
            <a:endParaRPr lang="en-US" sz="3200" dirty="0">
              <a:solidFill>
                <a:srgbClr val="000000"/>
              </a:solidFill>
              <a:highlight>
                <a:srgbClr val="FFFFFF"/>
              </a:highlight>
            </a:endParaRPr>
          </a:p>
          <a:p>
            <a:pPr marL="0" indent="0">
              <a:buNone/>
            </a:pPr>
            <a:r>
              <a:rPr lang="it-IT" sz="3200" b="1" dirty="0">
                <a:solidFill>
                  <a:srgbClr val="0000FF"/>
                </a:solidFill>
                <a:highlight>
                  <a:srgbClr val="FFFFFF"/>
                </a:highlight>
              </a:rPr>
              <a:t>del</a:t>
            </a:r>
            <a:r>
              <a:rPr lang="it-IT" sz="3200" dirty="0">
                <a:solidFill>
                  <a:srgbClr val="000000"/>
                </a:solidFill>
                <a:highlight>
                  <a:srgbClr val="FFFFFF"/>
                </a:highlight>
              </a:rPr>
              <a:t> dict </a:t>
            </a:r>
            <a:r>
              <a:rPr lang="it-IT" sz="3200" dirty="0">
                <a:solidFill>
                  <a:srgbClr val="008000"/>
                </a:solidFill>
                <a:highlight>
                  <a:srgbClr val="FFFFFF"/>
                </a:highlight>
              </a:rPr>
              <a:t># delete entire dictionary</a:t>
            </a:r>
            <a:endParaRPr lang="it-IT"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dict</a:t>
            </a:r>
            <a:r>
              <a:rPr lang="en-US" sz="3200" dirty="0">
                <a:solidFill>
                  <a:srgbClr val="808080"/>
                </a:solidFill>
                <a:highlight>
                  <a:srgbClr val="FFFFFF"/>
                </a:highlight>
              </a:rPr>
              <a:t>['Age']: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a:solidFill>
                  <a:srgbClr val="000080"/>
                </a:solidFill>
                <a:highlight>
                  <a:srgbClr val="FFFFFF"/>
                </a:highlight>
              </a:rPr>
              <a:t>[</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008000"/>
                </a:solidFill>
                <a:highlight>
                  <a:srgbClr val="FFFFFF"/>
                </a:highlight>
              </a:rPr>
              <a:t>#gives error</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dict</a:t>
            </a:r>
            <a:r>
              <a:rPr lang="en-US" sz="3200" dirty="0">
                <a:solidFill>
                  <a:srgbClr val="808080"/>
                </a:solidFill>
                <a:highlight>
                  <a:srgbClr val="FFFFFF"/>
                </a:highlight>
              </a:rPr>
              <a:t>['School']: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a:solidFill>
                  <a:srgbClr val="000080"/>
                </a:solidFill>
                <a:highlight>
                  <a:srgbClr val="FFFFFF"/>
                </a:highlight>
              </a:rPr>
              <a:t>[</a:t>
            </a:r>
            <a:r>
              <a:rPr lang="en-US" sz="3200" dirty="0">
                <a:solidFill>
                  <a:srgbClr val="808080"/>
                </a:solidFill>
                <a:highlight>
                  <a:srgbClr val="FFFFFF"/>
                </a:highlight>
              </a:rPr>
              <a:t>'School'</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008000"/>
                </a:solidFill>
                <a:highlight>
                  <a:srgbClr val="FFFFFF"/>
                </a:highlight>
              </a:rPr>
              <a:t>#gives error</a:t>
            </a:r>
            <a:endParaRPr lang="en-US" dirty="0"/>
          </a:p>
        </p:txBody>
      </p:sp>
    </p:spTree>
    <p:extLst>
      <p:ext uri="{BB962C8B-B14F-4D97-AF65-F5344CB8AC3E}">
        <p14:creationId xmlns:p14="http://schemas.microsoft.com/office/powerpoint/2010/main" val="156608637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Dictionary Keys</a:t>
            </a:r>
          </a:p>
        </p:txBody>
      </p:sp>
      <p:sp>
        <p:nvSpPr>
          <p:cNvPr id="3" name="Content Placeholder 2"/>
          <p:cNvSpPr>
            <a:spLocks noGrp="1"/>
          </p:cNvSpPr>
          <p:nvPr>
            <p:ph sz="quarter" idx="1"/>
          </p:nvPr>
        </p:nvSpPr>
        <p:spPr/>
        <p:txBody>
          <a:bodyPr/>
          <a:lstStyle/>
          <a:p>
            <a:r>
              <a:rPr lang="en-US" dirty="0"/>
              <a:t>Dictionary values have no restrictions</a:t>
            </a:r>
            <a:r>
              <a:rPr lang="en-US" dirty="0" smtClean="0"/>
              <a:t>.</a:t>
            </a:r>
          </a:p>
          <a:p>
            <a:r>
              <a:rPr lang="en-US" dirty="0"/>
              <a:t>More than one entry per key is not allowed</a:t>
            </a:r>
            <a:r>
              <a:rPr lang="en-US" dirty="0" smtClean="0"/>
              <a:t>.</a:t>
            </a:r>
          </a:p>
          <a:p>
            <a:pPr lvl="1"/>
            <a:r>
              <a:rPr lang="en-US" dirty="0"/>
              <a:t>When duplicate keys are encountered during assignment, the last assignment wins</a:t>
            </a:r>
            <a:r>
              <a:rPr lang="en-US" dirty="0" smtClean="0"/>
              <a:t>.</a:t>
            </a:r>
          </a:p>
          <a:p>
            <a:pPr marL="0" indent="0">
              <a:buNone/>
            </a:pPr>
            <a:r>
              <a:rPr lang="en-US" sz="3200" dirty="0" err="1"/>
              <a:t>dict</a:t>
            </a:r>
            <a:r>
              <a:rPr lang="en-US" sz="3200" dirty="0"/>
              <a:t> </a:t>
            </a:r>
            <a:r>
              <a:rPr lang="en-US" sz="3200" b="1" dirty="0"/>
              <a:t>=</a:t>
            </a:r>
            <a:r>
              <a:rPr lang="en-US" sz="3200" dirty="0"/>
              <a:t> </a:t>
            </a:r>
            <a:r>
              <a:rPr lang="en-US" sz="3200" b="1" dirty="0"/>
              <a:t>{</a:t>
            </a:r>
            <a:r>
              <a:rPr lang="en-US" sz="3200" dirty="0"/>
              <a:t>'Name'</a:t>
            </a:r>
            <a:r>
              <a:rPr lang="en-US" sz="3200" b="1" dirty="0"/>
              <a:t>:</a:t>
            </a:r>
            <a:r>
              <a:rPr lang="en-US" sz="3200" dirty="0"/>
              <a:t> 'Zara'</a:t>
            </a:r>
            <a:r>
              <a:rPr lang="en-US" sz="3200" b="1" dirty="0"/>
              <a:t>,</a:t>
            </a:r>
            <a:r>
              <a:rPr lang="en-US" sz="3200" dirty="0"/>
              <a:t> 'Age'</a:t>
            </a:r>
            <a:r>
              <a:rPr lang="en-US" sz="3200" b="1" dirty="0"/>
              <a:t>:</a:t>
            </a:r>
            <a:r>
              <a:rPr lang="en-US" sz="3200" dirty="0"/>
              <a:t> 7</a:t>
            </a:r>
            <a:r>
              <a:rPr lang="en-US" sz="3200" b="1" dirty="0"/>
              <a:t>,</a:t>
            </a:r>
            <a:r>
              <a:rPr lang="en-US" sz="3200" dirty="0"/>
              <a:t> 'Name'</a:t>
            </a:r>
            <a:r>
              <a:rPr lang="en-US" sz="3200" b="1" dirty="0"/>
              <a:t>:</a:t>
            </a:r>
            <a:r>
              <a:rPr lang="en-US" sz="3200" dirty="0"/>
              <a:t> '</a:t>
            </a:r>
            <a:r>
              <a:rPr lang="en-US" sz="3200" dirty="0" err="1"/>
              <a:t>Manni</a:t>
            </a:r>
            <a:r>
              <a:rPr lang="en-US" sz="3200" dirty="0"/>
              <a:t>'</a:t>
            </a:r>
            <a:r>
              <a:rPr lang="en-US" sz="3200" b="1" dirty="0"/>
              <a:t>}</a:t>
            </a:r>
            <a:endParaRPr lang="en-US" sz="3200" dirty="0"/>
          </a:p>
          <a:p>
            <a:pPr marL="0" indent="0">
              <a:buNone/>
            </a:pPr>
            <a:r>
              <a:rPr lang="en-US" sz="3200" b="1" dirty="0"/>
              <a:t>print</a:t>
            </a:r>
            <a:r>
              <a:rPr lang="en-US" sz="3200" dirty="0"/>
              <a:t> </a:t>
            </a:r>
            <a:r>
              <a:rPr lang="en-US" sz="3200" b="1" dirty="0"/>
              <a:t>(</a:t>
            </a:r>
            <a:r>
              <a:rPr lang="en-US" sz="3200" dirty="0"/>
              <a:t>"</a:t>
            </a:r>
            <a:r>
              <a:rPr lang="en-US" sz="3200" dirty="0" err="1"/>
              <a:t>dict</a:t>
            </a:r>
            <a:r>
              <a:rPr lang="en-US" sz="3200" dirty="0"/>
              <a:t>['Name']: "</a:t>
            </a:r>
            <a:r>
              <a:rPr lang="en-US" sz="3200" b="1" dirty="0"/>
              <a:t>,</a:t>
            </a:r>
            <a:r>
              <a:rPr lang="en-US" sz="3200" dirty="0"/>
              <a:t> </a:t>
            </a:r>
            <a:r>
              <a:rPr lang="en-US" sz="3200" dirty="0" err="1"/>
              <a:t>dict</a:t>
            </a:r>
            <a:r>
              <a:rPr lang="en-US" sz="3200" b="1" dirty="0"/>
              <a:t>[</a:t>
            </a:r>
            <a:r>
              <a:rPr lang="en-US" sz="3200" dirty="0"/>
              <a:t>'Name</a:t>
            </a:r>
            <a:r>
              <a:rPr lang="en-US" sz="3200" dirty="0" smtClean="0"/>
              <a:t>'</a:t>
            </a:r>
            <a:r>
              <a:rPr lang="en-US" sz="3200" b="1" dirty="0" smtClean="0"/>
              <a:t>])</a:t>
            </a:r>
          </a:p>
          <a:p>
            <a:pPr marL="0" indent="0">
              <a:buNone/>
            </a:pPr>
            <a:r>
              <a:rPr lang="en-US" dirty="0" err="1"/>
              <a:t>dict</a:t>
            </a:r>
            <a:r>
              <a:rPr lang="en-US" dirty="0"/>
              <a:t>['Name']:  </a:t>
            </a:r>
            <a:r>
              <a:rPr lang="en-US" dirty="0" err="1"/>
              <a:t>Manni</a:t>
            </a:r>
            <a:endParaRPr lang="en-US" dirty="0" smtClean="0"/>
          </a:p>
        </p:txBody>
      </p:sp>
    </p:spTree>
    <p:extLst>
      <p:ext uri="{BB962C8B-B14F-4D97-AF65-F5344CB8AC3E}">
        <p14:creationId xmlns:p14="http://schemas.microsoft.com/office/powerpoint/2010/main" val="3377281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78003833"/>
              </p:ext>
            </p:extLst>
          </p:nvPr>
        </p:nvGraphicFramePr>
        <p:xfrm>
          <a:off x="0" y="-45213"/>
          <a:ext cx="12192000" cy="6839712"/>
        </p:xfrm>
        <a:graphic>
          <a:graphicData uri="http://schemas.openxmlformats.org/drawingml/2006/table">
            <a:tbl>
              <a:tblPr/>
              <a:tblGrid>
                <a:gridCol w="2642716"/>
                <a:gridCol w="9549284"/>
              </a:tblGrid>
              <a:tr h="315419">
                <a:tc>
                  <a:txBody>
                    <a:bodyPr/>
                    <a:lstStyle/>
                    <a:p>
                      <a:pPr algn="ctr"/>
                      <a:r>
                        <a:rPr lang="en-US" sz="2400" dirty="0">
                          <a:effectLst/>
                        </a:rPr>
                        <a:t>Conversion</a:t>
                      </a:r>
                      <a:endParaRPr lang="en-US" sz="2400" b="1" dirty="0">
                        <a:effectLst/>
                      </a:endParaRP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400" dirty="0">
                          <a:effectLst/>
                        </a:rPr>
                        <a:t>Meaning</a:t>
                      </a:r>
                      <a:endParaRPr lang="en-US" sz="2400" b="1" dirty="0">
                        <a:effectLst/>
                      </a:endParaRP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15419">
                <a:tc>
                  <a:txBody>
                    <a:bodyPr/>
                    <a:lstStyle/>
                    <a:p>
                      <a:pPr algn="ctr"/>
                      <a:r>
                        <a:rPr lang="en-US" sz="2400">
                          <a:effectLst/>
                        </a:rPr>
                        <a:t>d</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400" dirty="0">
                          <a:effectLst/>
                        </a:rPr>
                        <a:t>Signed integer decimal.</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15419">
                <a:tc>
                  <a:txBody>
                    <a:bodyPr/>
                    <a:lstStyle/>
                    <a:p>
                      <a:pPr algn="ctr"/>
                      <a:r>
                        <a:rPr lang="en-US" sz="2400">
                          <a:effectLst/>
                        </a:rPr>
                        <a:t>i</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400" dirty="0">
                          <a:effectLst/>
                        </a:rPr>
                        <a:t>Signed integer decimal.</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15419">
                <a:tc>
                  <a:txBody>
                    <a:bodyPr/>
                    <a:lstStyle/>
                    <a:p>
                      <a:pPr algn="ctr"/>
                      <a:r>
                        <a:rPr lang="en-US" sz="2400">
                          <a:effectLst/>
                        </a:rPr>
                        <a:t>o</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400" dirty="0">
                          <a:effectLst/>
                        </a:rPr>
                        <a:t>Unsigned octal.</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56104">
                <a:tc>
                  <a:txBody>
                    <a:bodyPr/>
                    <a:lstStyle/>
                    <a:p>
                      <a:pPr algn="ctr"/>
                      <a:r>
                        <a:rPr lang="en-US" sz="2400">
                          <a:effectLst/>
                        </a:rPr>
                        <a:t>u</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400" dirty="0">
                          <a:effectLst/>
                        </a:rPr>
                        <a:t>Obsolete and equivalent to 'd', i.e. signed integer decimal.</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15419">
                <a:tc>
                  <a:txBody>
                    <a:bodyPr/>
                    <a:lstStyle/>
                    <a:p>
                      <a:pPr algn="ctr"/>
                      <a:r>
                        <a:rPr lang="en-US" sz="2400">
                          <a:effectLst/>
                        </a:rPr>
                        <a:t>x</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400">
                          <a:effectLst/>
                        </a:rPr>
                        <a:t>Unsigned hexadecimal (lowercase).</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15419">
                <a:tc>
                  <a:txBody>
                    <a:bodyPr/>
                    <a:lstStyle/>
                    <a:p>
                      <a:pPr algn="ctr"/>
                      <a:r>
                        <a:rPr lang="en-US" sz="2400">
                          <a:effectLst/>
                        </a:rPr>
                        <a:t>X</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400" dirty="0">
                          <a:effectLst/>
                        </a:rPr>
                        <a:t>Unsigned hexadecimal (uppercase).</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15419">
                <a:tc>
                  <a:txBody>
                    <a:bodyPr/>
                    <a:lstStyle/>
                    <a:p>
                      <a:pPr algn="ctr"/>
                      <a:r>
                        <a:rPr lang="en-US" sz="2400">
                          <a:effectLst/>
                        </a:rPr>
                        <a:t>e</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400" dirty="0">
                          <a:effectLst/>
                        </a:rPr>
                        <a:t>Floating point exponential format (lowercase).</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15419">
                <a:tc>
                  <a:txBody>
                    <a:bodyPr/>
                    <a:lstStyle/>
                    <a:p>
                      <a:pPr algn="ctr"/>
                      <a:r>
                        <a:rPr lang="en-US" sz="2400">
                          <a:effectLst/>
                        </a:rPr>
                        <a:t>E</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400" dirty="0">
                          <a:effectLst/>
                        </a:rPr>
                        <a:t>Floating point exponential format (uppercase).</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15419">
                <a:tc>
                  <a:txBody>
                    <a:bodyPr/>
                    <a:lstStyle/>
                    <a:p>
                      <a:pPr algn="ctr"/>
                      <a:r>
                        <a:rPr lang="en-US" sz="2400">
                          <a:effectLst/>
                        </a:rPr>
                        <a:t>f</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400" dirty="0">
                          <a:effectLst/>
                        </a:rPr>
                        <a:t>Floating point decimal format.</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15419">
                <a:tc>
                  <a:txBody>
                    <a:bodyPr/>
                    <a:lstStyle/>
                    <a:p>
                      <a:pPr algn="ctr"/>
                      <a:r>
                        <a:rPr lang="en-US" sz="2400">
                          <a:effectLst/>
                        </a:rPr>
                        <a:t>F</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400">
                          <a:effectLst/>
                        </a:rPr>
                        <a:t>Floating point decimal format.</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338220">
                <a:tc>
                  <a:txBody>
                    <a:bodyPr/>
                    <a:lstStyle/>
                    <a:p>
                      <a:pPr algn="ctr"/>
                      <a:r>
                        <a:rPr lang="en-US" sz="2400">
                          <a:effectLst/>
                        </a:rPr>
                        <a:t>g</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400" dirty="0">
                          <a:effectLst/>
                        </a:rPr>
                        <a:t>Same as "e" if exponent is greater than -4 or less than precision, "f" otherwise.</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40677">
                <a:tc>
                  <a:txBody>
                    <a:bodyPr/>
                    <a:lstStyle/>
                    <a:p>
                      <a:pPr algn="ctr"/>
                      <a:r>
                        <a:rPr lang="en-US" sz="2400">
                          <a:effectLst/>
                        </a:rPr>
                        <a:t>G</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400" dirty="0">
                          <a:effectLst/>
                        </a:rPr>
                        <a:t>Same as "E" if exponent is greater than -4 or less than precision, "F" otherwise.</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97952">
                <a:tc>
                  <a:txBody>
                    <a:bodyPr/>
                    <a:lstStyle/>
                    <a:p>
                      <a:pPr algn="ctr"/>
                      <a:r>
                        <a:rPr lang="en-US" sz="2400" dirty="0">
                          <a:effectLst/>
                        </a:rPr>
                        <a:t>c</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400" dirty="0">
                          <a:effectLst/>
                        </a:rPr>
                        <a:t>Single character (accepts integer or single character string).</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184889">
                <a:tc>
                  <a:txBody>
                    <a:bodyPr/>
                    <a:lstStyle/>
                    <a:p>
                      <a:pPr algn="ctr"/>
                      <a:r>
                        <a:rPr lang="en-US" sz="2400" dirty="0">
                          <a:effectLst/>
                        </a:rPr>
                        <a:t>r</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400" dirty="0">
                          <a:effectLst/>
                        </a:rPr>
                        <a:t>String (converts any python object using </a:t>
                      </a:r>
                      <a:r>
                        <a:rPr lang="en-US" sz="2400" dirty="0" err="1">
                          <a:effectLst/>
                        </a:rPr>
                        <a:t>repr</a:t>
                      </a:r>
                      <a:r>
                        <a:rPr lang="en-US" sz="2400" dirty="0">
                          <a:effectLst/>
                        </a:rPr>
                        <a:t>()).</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42165">
                <a:tc>
                  <a:txBody>
                    <a:bodyPr/>
                    <a:lstStyle/>
                    <a:p>
                      <a:pPr algn="ctr"/>
                      <a:r>
                        <a:rPr lang="en-US" sz="2400" dirty="0">
                          <a:effectLst/>
                        </a:rPr>
                        <a:t>s</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400" dirty="0">
                          <a:effectLst/>
                        </a:rPr>
                        <a:t>String (converts any python object using </a:t>
                      </a:r>
                      <a:r>
                        <a:rPr lang="en-US" sz="2400" dirty="0" err="1">
                          <a:effectLst/>
                        </a:rPr>
                        <a:t>str</a:t>
                      </a:r>
                      <a:r>
                        <a:rPr lang="en-US" sz="2400" dirty="0">
                          <a:effectLst/>
                        </a:rPr>
                        <a:t>()).</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r h="209005">
                <a:tc>
                  <a:txBody>
                    <a:bodyPr/>
                    <a:lstStyle/>
                    <a:p>
                      <a:pPr algn="ctr"/>
                      <a:r>
                        <a:rPr lang="en-US" sz="2400" dirty="0">
                          <a:effectLst/>
                        </a:rPr>
                        <a:t>%</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r>
                        <a:rPr lang="en-US" sz="2400" dirty="0">
                          <a:effectLst/>
                        </a:rPr>
                        <a:t>No argument is converted, results in a "%" character in the result.</a:t>
                      </a:r>
                    </a:p>
                  </a:txBody>
                  <a:tcPr marL="0" marR="0" marT="18288" marB="18288"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Tree>
    <p:extLst>
      <p:ext uri="{BB962C8B-B14F-4D97-AF65-F5344CB8AC3E}">
        <p14:creationId xmlns:p14="http://schemas.microsoft.com/office/powerpoint/2010/main" val="246987156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Keys must be immutable</a:t>
            </a:r>
            <a:r>
              <a:rPr lang="en-US" dirty="0" smtClean="0"/>
              <a:t>.</a:t>
            </a:r>
          </a:p>
          <a:p>
            <a:r>
              <a:rPr lang="en-US" dirty="0" smtClean="0"/>
              <a:t>You </a:t>
            </a:r>
            <a:r>
              <a:rPr lang="en-US" dirty="0"/>
              <a:t>can use strings, numbers or tuples </a:t>
            </a:r>
            <a:r>
              <a:rPr lang="en-US" dirty="0" smtClean="0"/>
              <a:t>as dictionary </a:t>
            </a:r>
            <a:r>
              <a:rPr lang="en-US" dirty="0"/>
              <a:t>keys but something like ['key'] is not allowed</a:t>
            </a:r>
            <a:r>
              <a:rPr lang="en-US" dirty="0" smtClean="0"/>
              <a:t>.</a:t>
            </a:r>
          </a:p>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'Zara'</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err="1">
                <a:solidFill>
                  <a:srgbClr val="808080"/>
                </a:solidFill>
                <a:highlight>
                  <a:srgbClr val="FFFFFF"/>
                </a:highlight>
              </a:rPr>
              <a:t>dict</a:t>
            </a:r>
            <a:r>
              <a:rPr lang="en-US" sz="3200" dirty="0">
                <a:solidFill>
                  <a:srgbClr val="808080"/>
                </a:solidFill>
                <a:highlight>
                  <a:srgbClr val="FFFFFF"/>
                </a:highlight>
              </a:rPr>
              <a:t>['Name']: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dirty="0" smtClean="0">
                <a:solidFill>
                  <a:srgbClr val="808080"/>
                </a:solidFill>
                <a:highlight>
                  <a:srgbClr val="FFFFFF"/>
                </a:highlight>
              </a:rPr>
              <a:t>'</a:t>
            </a:r>
            <a:r>
              <a:rPr lang="en-US" sz="3200" b="1" dirty="0" smtClean="0">
                <a:solidFill>
                  <a:srgbClr val="000080"/>
                </a:solidFill>
                <a:highlight>
                  <a:srgbClr val="FFFFFF"/>
                </a:highlight>
              </a:rPr>
              <a:t>])</a:t>
            </a:r>
          </a:p>
          <a:p>
            <a:pPr marL="0" indent="0">
              <a:buNone/>
            </a:pPr>
            <a:r>
              <a:rPr lang="en-US" dirty="0" err="1"/>
              <a:t>TypeError</a:t>
            </a:r>
            <a:r>
              <a:rPr lang="en-US" dirty="0"/>
              <a:t>: </a:t>
            </a:r>
            <a:r>
              <a:rPr lang="en-US" dirty="0" err="1"/>
              <a:t>unhashable</a:t>
            </a:r>
            <a:r>
              <a:rPr lang="en-US" dirty="0"/>
              <a:t> type: 'list'</a:t>
            </a:r>
          </a:p>
        </p:txBody>
      </p:sp>
    </p:spTree>
    <p:extLst>
      <p:ext uri="{BB962C8B-B14F-4D97-AF65-F5344CB8AC3E}">
        <p14:creationId xmlns:p14="http://schemas.microsoft.com/office/powerpoint/2010/main" val="238740068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Dictionary Functions &amp; Methods</a:t>
            </a:r>
          </a:p>
        </p:txBody>
      </p:sp>
      <p:sp>
        <p:nvSpPr>
          <p:cNvPr id="3" name="Content Placeholder 2"/>
          <p:cNvSpPr>
            <a:spLocks noGrp="1"/>
          </p:cNvSpPr>
          <p:nvPr>
            <p:ph sz="quarter" idx="1"/>
          </p:nvPr>
        </p:nvSpPr>
        <p:spPr/>
        <p:txBody>
          <a:bodyPr>
            <a:normAutofit/>
          </a:bodyPr>
          <a:lstStyle/>
          <a:p>
            <a:r>
              <a:rPr lang="en-US" dirty="0" err="1"/>
              <a:t>len</a:t>
            </a:r>
            <a:r>
              <a:rPr lang="en-US" dirty="0"/>
              <a:t>(</a:t>
            </a:r>
            <a:r>
              <a:rPr lang="en-US" dirty="0" err="1"/>
              <a:t>dict</a:t>
            </a:r>
            <a:r>
              <a:rPr lang="en-US" dirty="0"/>
              <a:t>)</a:t>
            </a:r>
          </a:p>
          <a:p>
            <a:pPr marL="365760" lvl="1" indent="0">
              <a:buNone/>
            </a:pPr>
            <a:r>
              <a:rPr lang="en-US" dirty="0"/>
              <a:t>Gives the total length of the dictionary. This would be equal to the number of </a:t>
            </a:r>
            <a:r>
              <a:rPr lang="en-US" dirty="0" smtClean="0"/>
              <a:t>items in </a:t>
            </a:r>
            <a:r>
              <a:rPr lang="en-US" dirty="0"/>
              <a:t>the dictionary.</a:t>
            </a:r>
          </a:p>
          <a:p>
            <a:r>
              <a:rPr lang="en-US" dirty="0" err="1" smtClean="0"/>
              <a:t>str</a:t>
            </a:r>
            <a:r>
              <a:rPr lang="en-US" dirty="0" smtClean="0"/>
              <a:t>(</a:t>
            </a:r>
            <a:r>
              <a:rPr lang="en-US" dirty="0" err="1" smtClean="0"/>
              <a:t>dict</a:t>
            </a:r>
            <a:r>
              <a:rPr lang="en-US" dirty="0"/>
              <a:t>)</a:t>
            </a:r>
          </a:p>
          <a:p>
            <a:pPr marL="365760" lvl="1" indent="0">
              <a:buNone/>
            </a:pPr>
            <a:r>
              <a:rPr lang="en-US" dirty="0"/>
              <a:t>Produces a printable string representation of a dictionary.</a:t>
            </a:r>
          </a:p>
          <a:p>
            <a:r>
              <a:rPr lang="en-US" dirty="0" smtClean="0"/>
              <a:t>type(variable</a:t>
            </a:r>
            <a:r>
              <a:rPr lang="en-US" dirty="0"/>
              <a:t>)</a:t>
            </a:r>
          </a:p>
          <a:p>
            <a:pPr lvl="1"/>
            <a:r>
              <a:rPr lang="en-US" dirty="0"/>
              <a:t>Returns the type of the passed variable. If passed variable is dictionary, then </a:t>
            </a:r>
            <a:r>
              <a:rPr lang="en-US" dirty="0" smtClean="0"/>
              <a:t>it would </a:t>
            </a:r>
            <a:r>
              <a:rPr lang="en-US" dirty="0"/>
              <a:t>return a dictionary type.</a:t>
            </a:r>
          </a:p>
        </p:txBody>
      </p:sp>
    </p:spTree>
    <p:extLst>
      <p:ext uri="{BB962C8B-B14F-4D97-AF65-F5344CB8AC3E}">
        <p14:creationId xmlns:p14="http://schemas.microsoft.com/office/powerpoint/2010/main" val="13863890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a:t>
            </a:r>
            <a:r>
              <a:rPr lang="en-US" dirty="0" err="1"/>
              <a:t>len</a:t>
            </a:r>
            <a:r>
              <a:rPr lang="en-US" dirty="0"/>
              <a:t>() Method</a:t>
            </a:r>
          </a:p>
        </p:txBody>
      </p:sp>
      <p:sp>
        <p:nvSpPr>
          <p:cNvPr id="3" name="Content Placeholder 2"/>
          <p:cNvSpPr>
            <a:spLocks noGrp="1"/>
          </p:cNvSpPr>
          <p:nvPr>
            <p:ph sz="quarter" idx="1"/>
          </p:nvPr>
        </p:nvSpPr>
        <p:spPr/>
        <p:txBody>
          <a:bodyPr>
            <a:normAutofit/>
          </a:bodyPr>
          <a:lstStyle/>
          <a:p>
            <a:r>
              <a:rPr lang="en-US" dirty="0" smtClean="0"/>
              <a:t>Description</a:t>
            </a:r>
          </a:p>
          <a:p>
            <a:pPr marL="365760" lvl="1" indent="0">
              <a:buNone/>
            </a:pPr>
            <a:r>
              <a:rPr lang="en-US" dirty="0" smtClean="0"/>
              <a:t>The </a:t>
            </a:r>
            <a:r>
              <a:rPr lang="en-US" dirty="0"/>
              <a:t>method </a:t>
            </a:r>
            <a:r>
              <a:rPr lang="en-US" dirty="0" err="1"/>
              <a:t>len</a:t>
            </a:r>
            <a:r>
              <a:rPr lang="en-US" dirty="0"/>
              <a:t>() gives the total length of the dictionary. </a:t>
            </a:r>
            <a:r>
              <a:rPr lang="en-US" dirty="0" smtClean="0"/>
              <a:t>This would </a:t>
            </a:r>
            <a:r>
              <a:rPr lang="en-US" dirty="0"/>
              <a:t>be equal to the number of items in the dictionary.</a:t>
            </a:r>
          </a:p>
          <a:p>
            <a:r>
              <a:rPr lang="en-US" dirty="0" smtClean="0"/>
              <a:t>Syntax</a:t>
            </a:r>
          </a:p>
          <a:p>
            <a:pPr marL="365760" lvl="1" indent="0">
              <a:buNone/>
            </a:pPr>
            <a:r>
              <a:rPr lang="en-US" dirty="0" err="1" smtClean="0"/>
              <a:t>len</a:t>
            </a:r>
            <a:r>
              <a:rPr lang="en-US" dirty="0" smtClean="0"/>
              <a:t>(</a:t>
            </a:r>
            <a:r>
              <a:rPr lang="en-US" dirty="0" err="1" smtClean="0"/>
              <a:t>dict</a:t>
            </a:r>
            <a:r>
              <a:rPr lang="en-US" dirty="0"/>
              <a:t>)</a:t>
            </a:r>
          </a:p>
          <a:p>
            <a:r>
              <a:rPr lang="en-US" dirty="0"/>
              <a:t>Parameters</a:t>
            </a:r>
          </a:p>
          <a:p>
            <a:pPr lvl="1"/>
            <a:r>
              <a:rPr lang="en-US" dirty="0" err="1"/>
              <a:t>dict</a:t>
            </a:r>
            <a:r>
              <a:rPr lang="en-US" dirty="0"/>
              <a:t> - This is the dictionary, whose length needs to be calculated.</a:t>
            </a:r>
          </a:p>
          <a:p>
            <a:r>
              <a:rPr lang="en-US" dirty="0"/>
              <a:t>Return Value</a:t>
            </a:r>
          </a:p>
          <a:p>
            <a:pPr marL="365760" lvl="1" indent="0">
              <a:buNone/>
            </a:pPr>
            <a:r>
              <a:rPr lang="en-US" dirty="0"/>
              <a:t>This method returns the length.</a:t>
            </a:r>
          </a:p>
        </p:txBody>
      </p:sp>
    </p:spTree>
    <p:extLst>
      <p:ext uri="{BB962C8B-B14F-4D97-AF65-F5344CB8AC3E}">
        <p14:creationId xmlns:p14="http://schemas.microsoft.com/office/powerpoint/2010/main" val="25020016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t>
            </a:r>
            <a:r>
              <a:rPr lang="en-US" sz="3200" dirty="0" err="1">
                <a:solidFill>
                  <a:srgbClr val="808080"/>
                </a:solidFill>
                <a:highlight>
                  <a:srgbClr val="FFFFFF"/>
                </a:highlight>
              </a:rPr>
              <a:t>Manni</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'Class'</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'First'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"Length : %d"</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len</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err="1">
                <a:solidFill>
                  <a:srgbClr val="000000"/>
                </a:solidFill>
                <a:highlight>
                  <a:srgbClr val="FFFFFF"/>
                </a:highlight>
              </a:rPr>
              <a:t>dict</a:t>
            </a:r>
            <a:r>
              <a:rPr lang="en-US" sz="3200" b="1" dirty="0" smtClean="0">
                <a:solidFill>
                  <a:srgbClr val="000080"/>
                </a:solidFill>
                <a:highlight>
                  <a:srgbClr val="FFFFFF"/>
                </a:highlight>
              </a:rPr>
              <a:t>))</a:t>
            </a:r>
          </a:p>
          <a:p>
            <a:pPr marL="0" indent="0">
              <a:buNone/>
            </a:pPr>
            <a:r>
              <a:rPr lang="en-US" dirty="0"/>
              <a:t>Length : 3</a:t>
            </a:r>
          </a:p>
        </p:txBody>
      </p:sp>
    </p:spTree>
    <p:extLst>
      <p:ext uri="{BB962C8B-B14F-4D97-AF65-F5344CB8AC3E}">
        <p14:creationId xmlns:p14="http://schemas.microsoft.com/office/powerpoint/2010/main" val="633086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a:t>
            </a:r>
            <a:r>
              <a:rPr lang="en-US" dirty="0" err="1"/>
              <a:t>str</a:t>
            </a:r>
            <a:r>
              <a:rPr lang="en-US" dirty="0"/>
              <a:t>() Method</a:t>
            </a:r>
          </a:p>
        </p:txBody>
      </p:sp>
      <p:sp>
        <p:nvSpPr>
          <p:cNvPr id="3" name="Content Placeholder 2"/>
          <p:cNvSpPr>
            <a:spLocks noGrp="1"/>
          </p:cNvSpPr>
          <p:nvPr>
            <p:ph sz="quarter" idx="1"/>
          </p:nvPr>
        </p:nvSpPr>
        <p:spPr/>
        <p:txBody>
          <a:bodyPr>
            <a:normAutofit/>
          </a:bodyPr>
          <a:lstStyle/>
          <a:p>
            <a:r>
              <a:rPr lang="en-US" dirty="0"/>
              <a:t>Description</a:t>
            </a:r>
          </a:p>
          <a:p>
            <a:pPr marL="365760" lvl="1" indent="0">
              <a:buNone/>
            </a:pPr>
            <a:r>
              <a:rPr lang="en-US" dirty="0"/>
              <a:t>The method </a:t>
            </a:r>
            <a:r>
              <a:rPr lang="en-US" dirty="0" err="1"/>
              <a:t>str</a:t>
            </a:r>
            <a:r>
              <a:rPr lang="en-US" dirty="0"/>
              <a:t>() produces a printable string representation of a dictionary.</a:t>
            </a:r>
          </a:p>
          <a:p>
            <a:r>
              <a:rPr lang="en-US" dirty="0"/>
              <a:t>Syntax</a:t>
            </a:r>
          </a:p>
          <a:p>
            <a:pPr marL="365760" lvl="1" indent="0">
              <a:buNone/>
            </a:pPr>
            <a:r>
              <a:rPr lang="en-US" dirty="0" err="1" smtClean="0"/>
              <a:t>str</a:t>
            </a:r>
            <a:r>
              <a:rPr lang="en-US" dirty="0" smtClean="0"/>
              <a:t>(</a:t>
            </a:r>
            <a:r>
              <a:rPr lang="en-US" dirty="0" err="1" smtClean="0"/>
              <a:t>dict</a:t>
            </a:r>
            <a:r>
              <a:rPr lang="en-US" dirty="0"/>
              <a:t>)</a:t>
            </a:r>
          </a:p>
          <a:p>
            <a:r>
              <a:rPr lang="en-US" dirty="0"/>
              <a:t>Parameters</a:t>
            </a:r>
          </a:p>
          <a:p>
            <a:pPr lvl="1"/>
            <a:r>
              <a:rPr lang="en-US" dirty="0" err="1"/>
              <a:t>dict</a:t>
            </a:r>
            <a:r>
              <a:rPr lang="en-US" dirty="0"/>
              <a:t> - This is the dictionary.</a:t>
            </a:r>
          </a:p>
          <a:p>
            <a:r>
              <a:rPr lang="en-US" dirty="0"/>
              <a:t>Return Value</a:t>
            </a:r>
          </a:p>
          <a:p>
            <a:pPr marL="365760" lvl="1" indent="0">
              <a:buNone/>
            </a:pPr>
            <a:r>
              <a:rPr lang="en-US" dirty="0"/>
              <a:t>This method returns string representation.</a:t>
            </a:r>
          </a:p>
        </p:txBody>
      </p:sp>
    </p:spTree>
    <p:extLst>
      <p:ext uri="{BB962C8B-B14F-4D97-AF65-F5344CB8AC3E}">
        <p14:creationId xmlns:p14="http://schemas.microsoft.com/office/powerpoint/2010/main" val="12005362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t>
            </a:r>
            <a:r>
              <a:rPr lang="en-US" sz="3200" dirty="0" err="1">
                <a:solidFill>
                  <a:srgbClr val="808080"/>
                </a:solidFill>
                <a:highlight>
                  <a:srgbClr val="FFFFFF"/>
                </a:highlight>
              </a:rPr>
              <a:t>Manni</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'Class'</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'First'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"Equivalent String : %s"</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str</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err="1">
                <a:solidFill>
                  <a:srgbClr val="000000"/>
                </a:solidFill>
                <a:highlight>
                  <a:srgbClr val="FFFFFF"/>
                </a:highlight>
              </a:rPr>
              <a:t>dict</a:t>
            </a:r>
            <a:r>
              <a:rPr lang="en-US" sz="3200" b="1" dirty="0" smtClean="0">
                <a:solidFill>
                  <a:srgbClr val="000080"/>
                </a:solidFill>
                <a:highlight>
                  <a:srgbClr val="FFFFFF"/>
                </a:highlight>
              </a:rPr>
              <a:t>))</a:t>
            </a:r>
          </a:p>
          <a:p>
            <a:pPr marL="0" indent="0">
              <a:buNone/>
            </a:pPr>
            <a:r>
              <a:rPr lang="en-US" dirty="0"/>
              <a:t>Equivalent String : {'Name': '</a:t>
            </a:r>
            <a:r>
              <a:rPr lang="en-US" dirty="0" err="1"/>
              <a:t>Manni</a:t>
            </a:r>
            <a:r>
              <a:rPr lang="en-US" dirty="0"/>
              <a:t>', 'Age': 7, 'Class': 'First'}</a:t>
            </a:r>
          </a:p>
        </p:txBody>
      </p:sp>
    </p:spTree>
    <p:extLst>
      <p:ext uri="{BB962C8B-B14F-4D97-AF65-F5344CB8AC3E}">
        <p14:creationId xmlns:p14="http://schemas.microsoft.com/office/powerpoint/2010/main" val="316057329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type() Method</a:t>
            </a:r>
          </a:p>
        </p:txBody>
      </p:sp>
      <p:sp>
        <p:nvSpPr>
          <p:cNvPr id="3" name="Content Placeholder 2"/>
          <p:cNvSpPr>
            <a:spLocks noGrp="1"/>
          </p:cNvSpPr>
          <p:nvPr>
            <p:ph sz="quarter" idx="1"/>
          </p:nvPr>
        </p:nvSpPr>
        <p:spPr/>
        <p:txBody>
          <a:bodyPr>
            <a:normAutofit/>
          </a:bodyPr>
          <a:lstStyle/>
          <a:p>
            <a:r>
              <a:rPr lang="en-US" dirty="0"/>
              <a:t>Description</a:t>
            </a:r>
          </a:p>
          <a:p>
            <a:pPr marL="365760" lvl="1" indent="0">
              <a:buNone/>
            </a:pPr>
            <a:r>
              <a:rPr lang="en-US" dirty="0"/>
              <a:t>The method type() returns the type of the passed variable. If passed variable is </a:t>
            </a:r>
            <a:r>
              <a:rPr lang="en-US" dirty="0" smtClean="0"/>
              <a:t>dictionary then </a:t>
            </a:r>
            <a:r>
              <a:rPr lang="en-US" dirty="0"/>
              <a:t>it would return a dictionary type</a:t>
            </a:r>
            <a:r>
              <a:rPr lang="en-US" dirty="0" smtClean="0"/>
              <a:t>.</a:t>
            </a:r>
          </a:p>
          <a:p>
            <a:r>
              <a:rPr lang="en-US" dirty="0"/>
              <a:t>Syntax</a:t>
            </a:r>
          </a:p>
          <a:p>
            <a:pPr marL="365760" lvl="1" indent="0">
              <a:buNone/>
            </a:pPr>
            <a:r>
              <a:rPr lang="en-US" dirty="0" smtClean="0"/>
              <a:t>type(</a:t>
            </a:r>
            <a:r>
              <a:rPr lang="en-US" dirty="0" err="1" smtClean="0"/>
              <a:t>dict</a:t>
            </a:r>
            <a:r>
              <a:rPr lang="en-US" dirty="0"/>
              <a:t>)</a:t>
            </a:r>
          </a:p>
          <a:p>
            <a:r>
              <a:rPr lang="en-US" dirty="0"/>
              <a:t>Parameters</a:t>
            </a:r>
          </a:p>
          <a:p>
            <a:pPr lvl="1"/>
            <a:r>
              <a:rPr lang="en-US" dirty="0" err="1"/>
              <a:t>dict</a:t>
            </a:r>
            <a:r>
              <a:rPr lang="en-US" dirty="0"/>
              <a:t> - This is the dictionary.</a:t>
            </a:r>
          </a:p>
          <a:p>
            <a:r>
              <a:rPr lang="en-US" dirty="0"/>
              <a:t>Return Value</a:t>
            </a:r>
          </a:p>
          <a:p>
            <a:pPr marL="365760" lvl="1" indent="0">
              <a:buNone/>
            </a:pPr>
            <a:r>
              <a:rPr lang="en-US" dirty="0"/>
              <a:t>This method returns the type of the passed variable.</a:t>
            </a:r>
          </a:p>
        </p:txBody>
      </p:sp>
    </p:spTree>
    <p:extLst>
      <p:ext uri="{BB962C8B-B14F-4D97-AF65-F5344CB8AC3E}">
        <p14:creationId xmlns:p14="http://schemas.microsoft.com/office/powerpoint/2010/main" val="93799194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t>
            </a:r>
            <a:r>
              <a:rPr lang="en-US" sz="3200" dirty="0" err="1">
                <a:solidFill>
                  <a:srgbClr val="808080"/>
                </a:solidFill>
                <a:highlight>
                  <a:srgbClr val="FFFFFF"/>
                </a:highlight>
              </a:rPr>
              <a:t>Manni</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'Class'</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'First'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a:t>
            </a:r>
            <a:r>
              <a:rPr lang="en-US" sz="3200" dirty="0" smtClean="0">
                <a:solidFill>
                  <a:srgbClr val="808080"/>
                </a:solidFill>
                <a:highlight>
                  <a:srgbClr val="FFFFFF"/>
                </a:highlight>
              </a:rPr>
              <a:t>Variable </a:t>
            </a:r>
            <a:r>
              <a:rPr lang="en-US" sz="3200" dirty="0">
                <a:solidFill>
                  <a:srgbClr val="808080"/>
                </a:solidFill>
                <a:highlight>
                  <a:srgbClr val="FFFFFF"/>
                </a:highlight>
              </a:rPr>
              <a:t>Type : %s"</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type </a:t>
            </a:r>
            <a:r>
              <a:rPr lang="en-US" sz="3200" b="1" dirty="0">
                <a:solidFill>
                  <a:srgbClr val="000080"/>
                </a:solidFill>
                <a:highlight>
                  <a:srgbClr val="FFFFFF"/>
                </a:highlight>
              </a:rPr>
              <a:t>(</a:t>
            </a:r>
            <a:r>
              <a:rPr lang="en-US" sz="3200" dirty="0" err="1">
                <a:solidFill>
                  <a:srgbClr val="000000"/>
                </a:solidFill>
                <a:highlight>
                  <a:srgbClr val="FFFFFF"/>
                </a:highlight>
              </a:rPr>
              <a:t>dict</a:t>
            </a:r>
            <a:r>
              <a:rPr lang="en-US" sz="3200" b="1" dirty="0" smtClean="0">
                <a:solidFill>
                  <a:srgbClr val="000080"/>
                </a:solidFill>
                <a:highlight>
                  <a:srgbClr val="FFFFFF"/>
                </a:highlight>
              </a:rPr>
              <a:t>))</a:t>
            </a:r>
          </a:p>
          <a:p>
            <a:pPr marL="0" indent="0">
              <a:buNone/>
            </a:pPr>
            <a:r>
              <a:rPr lang="en-US" dirty="0"/>
              <a:t>Variable Type : &lt;class '</a:t>
            </a:r>
            <a:r>
              <a:rPr lang="en-US" dirty="0" err="1"/>
              <a:t>dict</a:t>
            </a:r>
            <a:r>
              <a:rPr lang="en-US" dirty="0"/>
              <a:t>'&gt;</a:t>
            </a:r>
          </a:p>
        </p:txBody>
      </p:sp>
    </p:spTree>
    <p:extLst>
      <p:ext uri="{BB962C8B-B14F-4D97-AF65-F5344CB8AC3E}">
        <p14:creationId xmlns:p14="http://schemas.microsoft.com/office/powerpoint/2010/main" val="255503419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Dictionary Methods</a:t>
            </a:r>
            <a:endParaRPr lang="en-US" dirty="0"/>
          </a:p>
        </p:txBody>
      </p:sp>
      <p:sp>
        <p:nvSpPr>
          <p:cNvPr id="3" name="Content Placeholder 2"/>
          <p:cNvSpPr>
            <a:spLocks noGrp="1"/>
          </p:cNvSpPr>
          <p:nvPr>
            <p:ph sz="quarter" idx="1"/>
          </p:nvPr>
        </p:nvSpPr>
        <p:spPr/>
        <p:txBody>
          <a:bodyPr/>
          <a:lstStyle/>
          <a:p>
            <a:r>
              <a:rPr lang="en-US" dirty="0" err="1"/>
              <a:t>dict.clear</a:t>
            </a:r>
            <a:r>
              <a:rPr lang="en-US" dirty="0"/>
              <a:t>()</a:t>
            </a:r>
          </a:p>
          <a:p>
            <a:pPr marL="365760" lvl="1" indent="0">
              <a:buNone/>
            </a:pPr>
            <a:r>
              <a:rPr lang="en-US" dirty="0"/>
              <a:t>Removes all elements of dictionary dict.</a:t>
            </a:r>
          </a:p>
          <a:p>
            <a:r>
              <a:rPr lang="en-US" dirty="0" err="1" smtClean="0"/>
              <a:t>dict.copy</a:t>
            </a:r>
            <a:r>
              <a:rPr lang="en-US" dirty="0"/>
              <a:t>()</a:t>
            </a:r>
          </a:p>
          <a:p>
            <a:pPr marL="365760" lvl="1" indent="0">
              <a:buNone/>
            </a:pPr>
            <a:r>
              <a:rPr lang="en-US" dirty="0"/>
              <a:t>Returns a shallow copy of dictionary dict.</a:t>
            </a:r>
          </a:p>
          <a:p>
            <a:r>
              <a:rPr lang="en-US" dirty="0" err="1" smtClean="0"/>
              <a:t>dict.fromkeys</a:t>
            </a:r>
            <a:r>
              <a:rPr lang="en-US" dirty="0"/>
              <a:t>()</a:t>
            </a:r>
          </a:p>
          <a:p>
            <a:pPr marL="365760" lvl="1" indent="0">
              <a:buNone/>
            </a:pPr>
            <a:r>
              <a:rPr lang="en-US" dirty="0"/>
              <a:t>Create a new dictionary with keys from </a:t>
            </a:r>
            <a:r>
              <a:rPr lang="en-US" dirty="0" err="1"/>
              <a:t>seq</a:t>
            </a:r>
            <a:r>
              <a:rPr lang="en-US" dirty="0"/>
              <a:t> and values set to value.</a:t>
            </a:r>
          </a:p>
          <a:p>
            <a:r>
              <a:rPr lang="en-US" dirty="0" err="1" smtClean="0"/>
              <a:t>dict.get</a:t>
            </a:r>
            <a:r>
              <a:rPr lang="en-US" dirty="0" smtClean="0"/>
              <a:t>(key</a:t>
            </a:r>
            <a:r>
              <a:rPr lang="en-US" dirty="0"/>
              <a:t>, default=None)</a:t>
            </a:r>
          </a:p>
          <a:p>
            <a:pPr marL="365760" lvl="1" indent="0">
              <a:buNone/>
            </a:pPr>
            <a:r>
              <a:rPr lang="en-US" dirty="0"/>
              <a:t>For key </a:t>
            </a:r>
            <a:r>
              <a:rPr lang="en-US" dirty="0" err="1"/>
              <a:t>key</a:t>
            </a:r>
            <a:r>
              <a:rPr lang="en-US" dirty="0"/>
              <a:t>, returns value or default if key not in dictionary.</a:t>
            </a:r>
          </a:p>
        </p:txBody>
      </p:sp>
    </p:spTree>
    <p:extLst>
      <p:ext uri="{BB962C8B-B14F-4D97-AF65-F5344CB8AC3E}">
        <p14:creationId xmlns:p14="http://schemas.microsoft.com/office/powerpoint/2010/main" val="35692810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57125" y="183383"/>
            <a:ext cx="10871200" cy="6589206"/>
          </a:xfrm>
        </p:spPr>
        <p:txBody>
          <a:bodyPr>
            <a:normAutofit/>
          </a:bodyPr>
          <a:lstStyle/>
          <a:p>
            <a:r>
              <a:rPr lang="en-US" dirty="0" err="1" smtClean="0"/>
              <a:t>dict.items</a:t>
            </a:r>
            <a:r>
              <a:rPr lang="en-US" dirty="0"/>
              <a:t>()</a:t>
            </a:r>
          </a:p>
          <a:p>
            <a:pPr marL="365760" lvl="1" indent="0">
              <a:buNone/>
            </a:pPr>
            <a:r>
              <a:rPr lang="en-US" dirty="0"/>
              <a:t>Returns a list of </a:t>
            </a:r>
            <a:r>
              <a:rPr lang="en-US" dirty="0" err="1"/>
              <a:t>dict's</a:t>
            </a:r>
            <a:r>
              <a:rPr lang="en-US" dirty="0"/>
              <a:t> (key, value) tuple pairs.</a:t>
            </a:r>
          </a:p>
          <a:p>
            <a:r>
              <a:rPr lang="en-US" dirty="0" err="1" smtClean="0"/>
              <a:t>dict.keys</a:t>
            </a:r>
            <a:r>
              <a:rPr lang="en-US" dirty="0"/>
              <a:t>()</a:t>
            </a:r>
          </a:p>
          <a:p>
            <a:pPr marL="365760" lvl="1" indent="0">
              <a:buNone/>
            </a:pPr>
            <a:r>
              <a:rPr lang="en-US" dirty="0"/>
              <a:t>Returns list of dictionary </a:t>
            </a:r>
            <a:r>
              <a:rPr lang="en-US" dirty="0" err="1"/>
              <a:t>dict's</a:t>
            </a:r>
            <a:r>
              <a:rPr lang="en-US" dirty="0"/>
              <a:t> keys.</a:t>
            </a:r>
          </a:p>
          <a:p>
            <a:r>
              <a:rPr lang="en-US" dirty="0" err="1" smtClean="0"/>
              <a:t>dict.setdefault</a:t>
            </a:r>
            <a:r>
              <a:rPr lang="en-US" dirty="0" smtClean="0"/>
              <a:t>(key</a:t>
            </a:r>
            <a:r>
              <a:rPr lang="en-US" dirty="0"/>
              <a:t>, default=None)</a:t>
            </a:r>
          </a:p>
          <a:p>
            <a:pPr marL="365760" lvl="1" indent="0">
              <a:buNone/>
            </a:pPr>
            <a:r>
              <a:rPr lang="en-US" dirty="0"/>
              <a:t>Similar to get(), but will set </a:t>
            </a:r>
            <a:r>
              <a:rPr lang="en-US" dirty="0" err="1"/>
              <a:t>dict</a:t>
            </a:r>
            <a:r>
              <a:rPr lang="en-US" dirty="0"/>
              <a:t>[key]=default if key is not already in dict.</a:t>
            </a:r>
          </a:p>
          <a:p>
            <a:r>
              <a:rPr lang="en-US" dirty="0" err="1" smtClean="0"/>
              <a:t>dict.update</a:t>
            </a:r>
            <a:r>
              <a:rPr lang="en-US" dirty="0" smtClean="0"/>
              <a:t>(dict2</a:t>
            </a:r>
            <a:r>
              <a:rPr lang="en-US" dirty="0"/>
              <a:t>)</a:t>
            </a:r>
          </a:p>
          <a:p>
            <a:pPr marL="365760" lvl="1" indent="0">
              <a:buNone/>
            </a:pPr>
            <a:r>
              <a:rPr lang="en-US" dirty="0"/>
              <a:t>Adds dictionary dict2's key-values pairs to dict.</a:t>
            </a:r>
          </a:p>
          <a:p>
            <a:r>
              <a:rPr lang="en-US" dirty="0" err="1" smtClean="0"/>
              <a:t>dict.values</a:t>
            </a:r>
            <a:r>
              <a:rPr lang="en-US" dirty="0"/>
              <a:t>()</a:t>
            </a:r>
          </a:p>
          <a:p>
            <a:pPr marL="365760" lvl="1" indent="0">
              <a:buNone/>
            </a:pPr>
            <a:r>
              <a:rPr lang="en-US" dirty="0"/>
              <a:t>Returns list of dictionary </a:t>
            </a:r>
            <a:r>
              <a:rPr lang="en-US" dirty="0" err="1"/>
              <a:t>dict's</a:t>
            </a:r>
            <a:r>
              <a:rPr lang="en-US" dirty="0"/>
              <a:t> values.</a:t>
            </a:r>
          </a:p>
        </p:txBody>
      </p:sp>
    </p:spTree>
    <p:extLst>
      <p:ext uri="{BB962C8B-B14F-4D97-AF65-F5344CB8AC3E}">
        <p14:creationId xmlns:p14="http://schemas.microsoft.com/office/powerpoint/2010/main" val="3404801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07736" y="152770"/>
            <a:ext cx="9616273" cy="6555641"/>
          </a:xfrm>
          <a:prstGeom prst="rect">
            <a:avLst/>
          </a:prstGeom>
          <a:solidFill>
            <a:srgbClr val="DDFFDD"/>
          </a:solidFill>
        </p:spPr>
        <p:txBody>
          <a:bodyPr wrap="square">
            <a:spAutoFit/>
          </a:bodyPr>
          <a:lstStyle/>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print("%10.3e"% (356.08977</a:t>
            </a:r>
            <a:r>
              <a:rPr lang="en-US" sz="24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a:t>
            </a:r>
            <a:endParaRPr lang="en-US" sz="3200" b="1" dirty="0" smtClean="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3.561e+02</a:t>
            </a:r>
            <a:endParaRPr lang="en-US" sz="3200" b="1" dirty="0" smtClean="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a:t>
            </a: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print("%10.3E"% (356.08977))</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3.561E+02</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print("%10o"% (25))</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31</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print("%10.3o"% (25))</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031</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print("%10.5o"% (25))</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00031</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print("%5x"% (47))</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2f</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print("%5.4x"% (47))</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002f</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print("%5.4X"% (47))</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002F</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print("Only one percentage sign: </a:t>
            </a:r>
            <a:r>
              <a:rPr lang="en-US" sz="2400" b="1" dirty="0" smtClean="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 </a:t>
            </a: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 ())</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Only one percentage sign: % </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marL="95250" marR="95250">
              <a:lnSpc>
                <a:spcPct val="50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rgbClr val="000066"/>
                </a:solidFill>
                <a:latin typeface="Courier New" panose="02070309020205020404" pitchFamily="49" charset="0"/>
                <a:ea typeface="Times New Roman" panose="02020603050405020304" pitchFamily="18" charset="0"/>
                <a:cs typeface="Times New Roman" panose="02020603050405020304" pitchFamily="18" charset="0"/>
              </a:rPr>
              <a:t>&gt;&gt;&gt; </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77260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clear() Method</a:t>
            </a:r>
          </a:p>
        </p:txBody>
      </p:sp>
      <p:sp>
        <p:nvSpPr>
          <p:cNvPr id="3" name="Content Placeholder 2"/>
          <p:cNvSpPr>
            <a:spLocks noGrp="1"/>
          </p:cNvSpPr>
          <p:nvPr>
            <p:ph sz="quarter" idx="1"/>
          </p:nvPr>
        </p:nvSpPr>
        <p:spPr/>
        <p:txBody>
          <a:bodyPr>
            <a:normAutofit/>
          </a:bodyPr>
          <a:lstStyle/>
          <a:p>
            <a:r>
              <a:rPr lang="en-US" dirty="0"/>
              <a:t>Description</a:t>
            </a:r>
          </a:p>
          <a:p>
            <a:pPr marL="365760" lvl="1" indent="0">
              <a:buNone/>
            </a:pPr>
            <a:r>
              <a:rPr lang="en-US" dirty="0"/>
              <a:t>The method clear() removes all items from the dictionary.</a:t>
            </a:r>
          </a:p>
          <a:p>
            <a:r>
              <a:rPr lang="en-US" dirty="0"/>
              <a:t>Syntax</a:t>
            </a:r>
          </a:p>
          <a:p>
            <a:pPr marL="365760" lvl="1" indent="0">
              <a:buNone/>
            </a:pPr>
            <a:r>
              <a:rPr lang="en-US" dirty="0" err="1" smtClean="0"/>
              <a:t>dict.clear</a:t>
            </a:r>
            <a:r>
              <a:rPr lang="en-US" dirty="0"/>
              <a:t>()</a:t>
            </a:r>
          </a:p>
          <a:p>
            <a:r>
              <a:rPr lang="en-US" dirty="0"/>
              <a:t>Parameters</a:t>
            </a:r>
          </a:p>
          <a:p>
            <a:pPr marL="365760" lvl="1" indent="0">
              <a:buNone/>
            </a:pPr>
            <a:r>
              <a:rPr lang="en-US" dirty="0"/>
              <a:t>NA</a:t>
            </a:r>
          </a:p>
          <a:p>
            <a:r>
              <a:rPr lang="en-US" dirty="0"/>
              <a:t>Return Value</a:t>
            </a:r>
          </a:p>
          <a:p>
            <a:pPr marL="365760" lvl="1" indent="0">
              <a:buNone/>
            </a:pPr>
            <a:r>
              <a:rPr lang="en-US" dirty="0"/>
              <a:t>This method does not return any value.</a:t>
            </a:r>
          </a:p>
        </p:txBody>
      </p:sp>
    </p:spTree>
    <p:extLst>
      <p:ext uri="{BB962C8B-B14F-4D97-AF65-F5344CB8AC3E}">
        <p14:creationId xmlns:p14="http://schemas.microsoft.com/office/powerpoint/2010/main" val="84872549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'Zara'</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"Start Len : %d"</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len</a:t>
            </a:r>
            <a:r>
              <a:rPr lang="en-US" sz="3200" b="1" dirty="0">
                <a:solidFill>
                  <a:srgbClr val="000080"/>
                </a:solidFill>
                <a:highlight>
                  <a:srgbClr val="FFFFFF"/>
                </a:highlight>
              </a:rPr>
              <a:t>(</a:t>
            </a:r>
            <a:r>
              <a:rPr lang="en-US" sz="3200" dirty="0" err="1">
                <a:solidFill>
                  <a:srgbClr val="000000"/>
                </a:solidFill>
                <a:highlight>
                  <a:srgbClr val="FFFFFF"/>
                </a:highlight>
              </a:rPr>
              <a:t>dict</a:t>
            </a:r>
            <a:r>
              <a:rPr lang="en-US" sz="3200" b="1" dirty="0" smtClean="0">
                <a:solidFill>
                  <a:srgbClr val="000080"/>
                </a:solidFill>
                <a:highlight>
                  <a:srgbClr val="FFFFFF"/>
                </a:highlight>
              </a:rPr>
              <a:t>))</a:t>
            </a:r>
          </a:p>
          <a:p>
            <a:pPr marL="0" indent="0">
              <a:buNone/>
            </a:pPr>
            <a:r>
              <a:rPr lang="en-US" sz="3200" dirty="0">
                <a:solidFill>
                  <a:srgbClr val="000000"/>
                </a:solidFill>
                <a:highlight>
                  <a:srgbClr val="FFFFFF"/>
                </a:highlight>
              </a:rPr>
              <a:t>Start Len : 2</a:t>
            </a:r>
          </a:p>
          <a:p>
            <a:pPr marL="0" indent="0">
              <a:buNone/>
            </a:pPr>
            <a:r>
              <a:rPr lang="en-US" sz="3200" dirty="0" err="1">
                <a:solidFill>
                  <a:srgbClr val="000000"/>
                </a:solidFill>
                <a:highlight>
                  <a:srgbClr val="FFFFFF"/>
                </a:highlight>
              </a:rPr>
              <a:t>dict</a:t>
            </a:r>
            <a:r>
              <a:rPr lang="en-US" sz="3200" b="1" dirty="0" err="1">
                <a:solidFill>
                  <a:srgbClr val="000080"/>
                </a:solidFill>
                <a:highlight>
                  <a:srgbClr val="FFFFFF"/>
                </a:highlight>
              </a:rPr>
              <a:t>.</a:t>
            </a:r>
            <a:r>
              <a:rPr lang="en-US" sz="3200" dirty="0" err="1">
                <a:solidFill>
                  <a:srgbClr val="000000"/>
                </a:solidFill>
                <a:highlight>
                  <a:srgbClr val="FFFFFF"/>
                </a:highlight>
              </a:rPr>
              <a:t>clear</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"End Len : %d"</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len</a:t>
            </a:r>
            <a:r>
              <a:rPr lang="en-US" sz="3200" b="1" dirty="0">
                <a:solidFill>
                  <a:srgbClr val="000080"/>
                </a:solidFill>
                <a:highlight>
                  <a:srgbClr val="FFFFFF"/>
                </a:highlight>
              </a:rPr>
              <a:t>(</a:t>
            </a:r>
            <a:r>
              <a:rPr lang="en-US" sz="3200" dirty="0" err="1">
                <a:solidFill>
                  <a:srgbClr val="000000"/>
                </a:solidFill>
                <a:highlight>
                  <a:srgbClr val="FFFFFF"/>
                </a:highlight>
              </a:rPr>
              <a:t>dict</a:t>
            </a:r>
            <a:r>
              <a:rPr lang="en-US" sz="3200" b="1" dirty="0" smtClean="0">
                <a:solidFill>
                  <a:srgbClr val="000080"/>
                </a:solidFill>
                <a:highlight>
                  <a:srgbClr val="FFFFFF"/>
                </a:highlight>
              </a:rPr>
              <a:t>))</a:t>
            </a:r>
          </a:p>
          <a:p>
            <a:pPr marL="0" indent="0">
              <a:buNone/>
            </a:pPr>
            <a:r>
              <a:rPr lang="en-US" dirty="0"/>
              <a:t>End Len : 0</a:t>
            </a:r>
          </a:p>
        </p:txBody>
      </p:sp>
    </p:spTree>
    <p:extLst>
      <p:ext uri="{BB962C8B-B14F-4D97-AF65-F5344CB8AC3E}">
        <p14:creationId xmlns:p14="http://schemas.microsoft.com/office/powerpoint/2010/main" val="9571235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copy() Method</a:t>
            </a:r>
          </a:p>
        </p:txBody>
      </p:sp>
      <p:sp>
        <p:nvSpPr>
          <p:cNvPr id="3" name="Content Placeholder 2"/>
          <p:cNvSpPr>
            <a:spLocks noGrp="1"/>
          </p:cNvSpPr>
          <p:nvPr>
            <p:ph sz="quarter" idx="1"/>
          </p:nvPr>
        </p:nvSpPr>
        <p:spPr/>
        <p:txBody>
          <a:bodyPr>
            <a:normAutofit/>
          </a:bodyPr>
          <a:lstStyle/>
          <a:p>
            <a:r>
              <a:rPr lang="en-US" dirty="0"/>
              <a:t>Description</a:t>
            </a:r>
          </a:p>
          <a:p>
            <a:pPr marL="365760" lvl="1" indent="0">
              <a:buNone/>
            </a:pPr>
            <a:r>
              <a:rPr lang="en-US" dirty="0"/>
              <a:t>The method copy() returns a shallow copy of the dictionary.</a:t>
            </a:r>
          </a:p>
          <a:p>
            <a:r>
              <a:rPr lang="en-US" dirty="0"/>
              <a:t>Syntax</a:t>
            </a:r>
          </a:p>
          <a:p>
            <a:pPr marL="365760" lvl="1" indent="0">
              <a:buNone/>
            </a:pPr>
            <a:r>
              <a:rPr lang="en-US" dirty="0" err="1" smtClean="0"/>
              <a:t>dict.copy</a:t>
            </a:r>
            <a:r>
              <a:rPr lang="en-US" dirty="0"/>
              <a:t>()</a:t>
            </a:r>
          </a:p>
          <a:p>
            <a:r>
              <a:rPr lang="en-US" dirty="0"/>
              <a:t>Parameters</a:t>
            </a:r>
          </a:p>
          <a:p>
            <a:pPr marL="365760" lvl="1" indent="0">
              <a:buNone/>
            </a:pPr>
            <a:r>
              <a:rPr lang="en-US" dirty="0"/>
              <a:t>NA</a:t>
            </a:r>
          </a:p>
          <a:p>
            <a:r>
              <a:rPr lang="en-US" dirty="0"/>
              <a:t>Return Value</a:t>
            </a:r>
          </a:p>
          <a:p>
            <a:pPr marL="365760" lvl="1" indent="0">
              <a:buNone/>
            </a:pPr>
            <a:r>
              <a:rPr lang="en-US" dirty="0"/>
              <a:t>This method returns a shallow copy of the dictionary.</a:t>
            </a:r>
          </a:p>
        </p:txBody>
      </p:sp>
    </p:spTree>
    <p:extLst>
      <p:ext uri="{BB962C8B-B14F-4D97-AF65-F5344CB8AC3E}">
        <p14:creationId xmlns:p14="http://schemas.microsoft.com/office/powerpoint/2010/main" val="259309688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sz="3200" dirty="0">
                <a:solidFill>
                  <a:srgbClr val="000000"/>
                </a:solidFill>
                <a:highlight>
                  <a:srgbClr val="FFFFFF"/>
                </a:highlight>
              </a:rPr>
              <a:t>dict1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t>
            </a:r>
            <a:r>
              <a:rPr lang="en-US" sz="3200" dirty="0" err="1">
                <a:solidFill>
                  <a:srgbClr val="808080"/>
                </a:solidFill>
                <a:highlight>
                  <a:srgbClr val="FFFFFF"/>
                </a:highlight>
              </a:rPr>
              <a:t>Manni</a:t>
            </a:r>
            <a:r>
              <a:rPr lang="en-US" sz="3200" dirty="0">
                <a:solidFill>
                  <a:srgbClr val="808080"/>
                </a:solidFill>
                <a:highlight>
                  <a:srgbClr val="FFFFFF"/>
                </a:highlight>
              </a:rPr>
              <a:t>'</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'Class'</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'First'</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a:solidFill>
                  <a:srgbClr val="000000"/>
                </a:solidFill>
                <a:highlight>
                  <a:srgbClr val="FFFFFF"/>
                </a:highlight>
              </a:rPr>
              <a:t>dict2 </a:t>
            </a:r>
            <a:r>
              <a:rPr lang="en-US" sz="3200" b="1" dirty="0">
                <a:solidFill>
                  <a:srgbClr val="000080"/>
                </a:solidFill>
                <a:highlight>
                  <a:srgbClr val="FFFFFF"/>
                </a:highlight>
              </a:rPr>
              <a:t>=</a:t>
            </a:r>
            <a:r>
              <a:rPr lang="en-US" sz="3200" dirty="0">
                <a:solidFill>
                  <a:srgbClr val="000000"/>
                </a:solidFill>
                <a:highlight>
                  <a:srgbClr val="FFFFFF"/>
                </a:highlight>
              </a:rPr>
              <a:t> dict1</a:t>
            </a:r>
            <a:r>
              <a:rPr lang="en-US" sz="3200" b="1" dirty="0">
                <a:solidFill>
                  <a:srgbClr val="000080"/>
                </a:solidFill>
                <a:highlight>
                  <a:srgbClr val="FFFFFF"/>
                </a:highlight>
              </a:rPr>
              <a:t>.</a:t>
            </a:r>
            <a:r>
              <a:rPr lang="en-US" sz="3200" dirty="0">
                <a:solidFill>
                  <a:srgbClr val="000000"/>
                </a:solidFill>
                <a:highlight>
                  <a:srgbClr val="FFFFFF"/>
                </a:highlight>
              </a:rPr>
              <a:t>copy</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"New Dictionary : "</a:t>
            </a:r>
            <a:r>
              <a:rPr lang="en-US" sz="3200" b="1" dirty="0">
                <a:solidFill>
                  <a:srgbClr val="000080"/>
                </a:solidFill>
                <a:highlight>
                  <a:srgbClr val="FFFFFF"/>
                </a:highlight>
              </a:rPr>
              <a:t>,</a:t>
            </a:r>
            <a:r>
              <a:rPr lang="en-US" sz="3200" dirty="0">
                <a:solidFill>
                  <a:srgbClr val="000000"/>
                </a:solidFill>
                <a:highlight>
                  <a:srgbClr val="FFFFFF"/>
                </a:highlight>
              </a:rPr>
              <a:t>dict2</a:t>
            </a:r>
            <a:r>
              <a:rPr lang="en-US" sz="3200" b="1" dirty="0" smtClean="0">
                <a:solidFill>
                  <a:srgbClr val="000080"/>
                </a:solidFill>
                <a:highlight>
                  <a:srgbClr val="FFFFFF"/>
                </a:highlight>
              </a:rPr>
              <a:t>)</a:t>
            </a:r>
          </a:p>
          <a:p>
            <a:pPr marL="0" indent="0">
              <a:buNone/>
            </a:pPr>
            <a:r>
              <a:rPr lang="en-US" dirty="0"/>
              <a:t>New Dictionary :  {'Name': '</a:t>
            </a:r>
            <a:r>
              <a:rPr lang="en-US" dirty="0" err="1"/>
              <a:t>Manni</a:t>
            </a:r>
            <a:r>
              <a:rPr lang="en-US" dirty="0"/>
              <a:t>', 'Age': 7, 'Class': 'First'}</a:t>
            </a:r>
          </a:p>
        </p:txBody>
      </p:sp>
    </p:spTree>
    <p:extLst>
      <p:ext uri="{BB962C8B-B14F-4D97-AF65-F5344CB8AC3E}">
        <p14:creationId xmlns:p14="http://schemas.microsoft.com/office/powerpoint/2010/main" val="345753356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a:t>
            </a:r>
            <a:r>
              <a:rPr lang="en-US" dirty="0" err="1"/>
              <a:t>fromkeys</a:t>
            </a:r>
            <a:r>
              <a:rPr lang="en-US" dirty="0"/>
              <a:t>() Method</a:t>
            </a:r>
          </a:p>
        </p:txBody>
      </p:sp>
      <p:sp>
        <p:nvSpPr>
          <p:cNvPr id="3" name="Content Placeholder 2"/>
          <p:cNvSpPr>
            <a:spLocks noGrp="1"/>
          </p:cNvSpPr>
          <p:nvPr>
            <p:ph sz="quarter" idx="1"/>
          </p:nvPr>
        </p:nvSpPr>
        <p:spPr/>
        <p:txBody>
          <a:bodyPr>
            <a:normAutofit fontScale="92500" lnSpcReduction="10000"/>
          </a:bodyPr>
          <a:lstStyle/>
          <a:p>
            <a:r>
              <a:rPr lang="en-US" dirty="0"/>
              <a:t>Description</a:t>
            </a:r>
          </a:p>
          <a:p>
            <a:pPr marL="365760" lvl="1" indent="0">
              <a:buNone/>
            </a:pPr>
            <a:r>
              <a:rPr lang="en-US" dirty="0"/>
              <a:t>The method </a:t>
            </a:r>
            <a:r>
              <a:rPr lang="en-US" dirty="0" err="1"/>
              <a:t>fromkeys</a:t>
            </a:r>
            <a:r>
              <a:rPr lang="en-US" dirty="0"/>
              <a:t>() creates a new dictionary with keys from </a:t>
            </a:r>
            <a:r>
              <a:rPr lang="en-US" dirty="0" err="1"/>
              <a:t>seq</a:t>
            </a:r>
            <a:r>
              <a:rPr lang="en-US" dirty="0"/>
              <a:t> and values set </a:t>
            </a:r>
            <a:r>
              <a:rPr lang="en-US" dirty="0" err="1" smtClean="0"/>
              <a:t>tovalue</a:t>
            </a:r>
            <a:r>
              <a:rPr lang="en-US" dirty="0"/>
              <a:t>.</a:t>
            </a:r>
          </a:p>
          <a:p>
            <a:r>
              <a:rPr lang="en-US" dirty="0"/>
              <a:t>Syntax</a:t>
            </a:r>
          </a:p>
          <a:p>
            <a:pPr marL="365760" lvl="1" indent="0">
              <a:buNone/>
            </a:pPr>
            <a:r>
              <a:rPr lang="en-US" dirty="0" err="1" smtClean="0"/>
              <a:t>dict.fromkeys</a:t>
            </a:r>
            <a:r>
              <a:rPr lang="en-US" dirty="0" smtClean="0"/>
              <a:t>(</a:t>
            </a:r>
            <a:r>
              <a:rPr lang="en-US" dirty="0" err="1" smtClean="0"/>
              <a:t>seq</a:t>
            </a:r>
            <a:r>
              <a:rPr lang="en-US" dirty="0"/>
              <a:t>[, value]))</a:t>
            </a:r>
          </a:p>
          <a:p>
            <a:r>
              <a:rPr lang="en-US" dirty="0"/>
              <a:t>Parameters</a:t>
            </a:r>
          </a:p>
          <a:p>
            <a:pPr lvl="1"/>
            <a:r>
              <a:rPr lang="en-US" dirty="0" err="1" smtClean="0"/>
              <a:t>seq</a:t>
            </a:r>
            <a:r>
              <a:rPr lang="en-US" dirty="0" smtClean="0"/>
              <a:t> </a:t>
            </a:r>
            <a:r>
              <a:rPr lang="en-US" dirty="0"/>
              <a:t>- This is the list of values which would be used for dictionary keys preparation.</a:t>
            </a:r>
          </a:p>
          <a:p>
            <a:pPr lvl="1"/>
            <a:r>
              <a:rPr lang="en-US" dirty="0" smtClean="0"/>
              <a:t>value </a:t>
            </a:r>
            <a:r>
              <a:rPr lang="en-US" dirty="0"/>
              <a:t>- This is optional, if provided then value would be set to this value</a:t>
            </a:r>
          </a:p>
          <a:p>
            <a:r>
              <a:rPr lang="en-US" dirty="0"/>
              <a:t>Return Value</a:t>
            </a:r>
          </a:p>
          <a:p>
            <a:pPr marL="365760" lvl="1" indent="0">
              <a:buNone/>
            </a:pPr>
            <a:r>
              <a:rPr lang="en-US" dirty="0"/>
              <a:t>This method returns the </a:t>
            </a:r>
            <a:r>
              <a:rPr lang="en-US" smtClean="0"/>
              <a:t>created dictionary.</a:t>
            </a:r>
            <a:endParaRPr lang="en-US" dirty="0"/>
          </a:p>
        </p:txBody>
      </p:sp>
    </p:spTree>
    <p:extLst>
      <p:ext uri="{BB962C8B-B14F-4D97-AF65-F5344CB8AC3E}">
        <p14:creationId xmlns:p14="http://schemas.microsoft.com/office/powerpoint/2010/main" val="18826847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sz="3200" dirty="0" err="1">
                <a:solidFill>
                  <a:srgbClr val="000000"/>
                </a:solidFill>
                <a:highlight>
                  <a:srgbClr val="FFFFFF"/>
                </a:highlight>
              </a:rPr>
              <a:t>seq</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'sex'</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err="1">
                <a:solidFill>
                  <a:srgbClr val="000080"/>
                </a:solidFill>
                <a:highlight>
                  <a:srgbClr val="FFFFFF"/>
                </a:highlight>
              </a:rPr>
              <a:t>.</a:t>
            </a:r>
            <a:r>
              <a:rPr lang="en-US" sz="3200" dirty="0" err="1">
                <a:solidFill>
                  <a:srgbClr val="000000"/>
                </a:solidFill>
                <a:highlight>
                  <a:srgbClr val="FFFFFF"/>
                </a:highlight>
              </a:rPr>
              <a:t>fromkeys</a:t>
            </a:r>
            <a:r>
              <a:rPr lang="en-US" sz="3200" b="1" dirty="0">
                <a:solidFill>
                  <a:srgbClr val="000080"/>
                </a:solidFill>
                <a:highlight>
                  <a:srgbClr val="FFFFFF"/>
                </a:highlight>
              </a:rPr>
              <a:t>(</a:t>
            </a:r>
            <a:r>
              <a:rPr lang="en-US" sz="3200" dirty="0" err="1">
                <a:solidFill>
                  <a:srgbClr val="000000"/>
                </a:solidFill>
                <a:highlight>
                  <a:srgbClr val="FFFFFF"/>
                </a:highlight>
              </a:rPr>
              <a:t>seq</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"New Dictionary : %s"</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str</a:t>
            </a:r>
            <a:r>
              <a:rPr lang="en-US" sz="3200" b="1" dirty="0">
                <a:solidFill>
                  <a:srgbClr val="000080"/>
                </a:solidFill>
                <a:highlight>
                  <a:srgbClr val="FFFFFF"/>
                </a:highlight>
              </a:rPr>
              <a:t>(</a:t>
            </a:r>
            <a:r>
              <a:rPr lang="en-US" sz="3200" dirty="0" err="1">
                <a:solidFill>
                  <a:srgbClr val="000000"/>
                </a:solidFill>
                <a:highlight>
                  <a:srgbClr val="FFFFFF"/>
                </a:highlight>
              </a:rPr>
              <a:t>dict</a:t>
            </a:r>
            <a:r>
              <a:rPr lang="en-US" sz="3200" b="1" dirty="0" smtClean="0">
                <a:solidFill>
                  <a:srgbClr val="000080"/>
                </a:solidFill>
                <a:highlight>
                  <a:srgbClr val="FFFFFF"/>
                </a:highlight>
              </a:rPr>
              <a:t>))</a:t>
            </a:r>
            <a:endParaRPr lang="en-US" sz="3200" dirty="0" smtClean="0">
              <a:solidFill>
                <a:srgbClr val="000000"/>
              </a:solidFill>
              <a:highlight>
                <a:srgbClr val="FFFFFF"/>
              </a:highlight>
            </a:endParaRPr>
          </a:p>
          <a:p>
            <a:pPr marL="0" indent="0">
              <a:buNone/>
            </a:pPr>
            <a:r>
              <a:rPr lang="en-US" sz="3200" dirty="0">
                <a:solidFill>
                  <a:srgbClr val="000000"/>
                </a:solidFill>
                <a:highlight>
                  <a:srgbClr val="FFFFFF"/>
                </a:highlight>
              </a:rPr>
              <a:t>New Dictionary : {'name': None, 'age': None, 'sex': None</a:t>
            </a:r>
            <a:r>
              <a:rPr lang="en-US" sz="3200" dirty="0" smtClean="0">
                <a:solidFill>
                  <a:srgbClr val="000000"/>
                </a:solidFill>
                <a:highlight>
                  <a:srgbClr val="FFFFFF"/>
                </a:highlight>
              </a:rPr>
              <a:t>}</a:t>
            </a:r>
          </a:p>
          <a:p>
            <a:pPr marL="0" indent="0">
              <a:buNone/>
            </a:pPr>
            <a:r>
              <a:rPr lang="en-US" sz="3200" dirty="0" err="1" smtClean="0">
                <a:solidFill>
                  <a:srgbClr val="000000"/>
                </a:solidFill>
                <a:highlight>
                  <a:srgbClr val="FFFFFF"/>
                </a:highlight>
              </a:rPr>
              <a:t>dict</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err="1">
                <a:solidFill>
                  <a:srgbClr val="000080"/>
                </a:solidFill>
                <a:highlight>
                  <a:srgbClr val="FFFFFF"/>
                </a:highlight>
              </a:rPr>
              <a:t>.</a:t>
            </a:r>
            <a:r>
              <a:rPr lang="en-US" sz="3200" dirty="0" err="1">
                <a:solidFill>
                  <a:srgbClr val="000000"/>
                </a:solidFill>
                <a:highlight>
                  <a:srgbClr val="FFFFFF"/>
                </a:highlight>
              </a:rPr>
              <a:t>fromkeys</a:t>
            </a:r>
            <a:r>
              <a:rPr lang="en-US" sz="3200" b="1" dirty="0">
                <a:solidFill>
                  <a:srgbClr val="000080"/>
                </a:solidFill>
                <a:highlight>
                  <a:srgbClr val="FFFFFF"/>
                </a:highlight>
              </a:rPr>
              <a:t>(</a:t>
            </a:r>
            <a:r>
              <a:rPr lang="en-US" sz="3200" dirty="0" err="1">
                <a:solidFill>
                  <a:srgbClr val="000000"/>
                </a:solidFill>
                <a:highlight>
                  <a:srgbClr val="FFFFFF"/>
                </a:highlight>
              </a:rPr>
              <a:t>seq</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10</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"New Dictionary : %s"</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str</a:t>
            </a:r>
            <a:r>
              <a:rPr lang="en-US" sz="3200" b="1" dirty="0">
                <a:solidFill>
                  <a:srgbClr val="000080"/>
                </a:solidFill>
                <a:highlight>
                  <a:srgbClr val="FFFFFF"/>
                </a:highlight>
              </a:rPr>
              <a:t>(</a:t>
            </a:r>
            <a:r>
              <a:rPr lang="en-US" sz="3200" dirty="0" err="1">
                <a:solidFill>
                  <a:srgbClr val="000000"/>
                </a:solidFill>
                <a:highlight>
                  <a:srgbClr val="FFFFFF"/>
                </a:highlight>
              </a:rPr>
              <a:t>dict</a:t>
            </a:r>
            <a:r>
              <a:rPr lang="en-US" sz="3200" b="1" dirty="0" smtClean="0">
                <a:solidFill>
                  <a:srgbClr val="000080"/>
                </a:solidFill>
                <a:highlight>
                  <a:srgbClr val="FFFFFF"/>
                </a:highlight>
              </a:rPr>
              <a:t>))</a:t>
            </a:r>
          </a:p>
          <a:p>
            <a:pPr marL="0" indent="0">
              <a:buNone/>
            </a:pPr>
            <a:r>
              <a:rPr lang="en-US" dirty="0"/>
              <a:t>New Dictionary : {'name': 10, 'age': 10, 'sex': 10}</a:t>
            </a:r>
          </a:p>
        </p:txBody>
      </p:sp>
    </p:spTree>
    <p:extLst>
      <p:ext uri="{BB962C8B-B14F-4D97-AF65-F5344CB8AC3E}">
        <p14:creationId xmlns:p14="http://schemas.microsoft.com/office/powerpoint/2010/main" val="305732451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get() Method</a:t>
            </a:r>
          </a:p>
        </p:txBody>
      </p:sp>
      <p:sp>
        <p:nvSpPr>
          <p:cNvPr id="3" name="Content Placeholder 2"/>
          <p:cNvSpPr>
            <a:spLocks noGrp="1"/>
          </p:cNvSpPr>
          <p:nvPr>
            <p:ph sz="quarter" idx="1"/>
          </p:nvPr>
        </p:nvSpPr>
        <p:spPr>
          <a:xfrm>
            <a:off x="816864" y="1600200"/>
            <a:ext cx="10871200" cy="5257800"/>
          </a:xfrm>
        </p:spPr>
        <p:txBody>
          <a:bodyPr>
            <a:normAutofit lnSpcReduction="10000"/>
          </a:bodyPr>
          <a:lstStyle/>
          <a:p>
            <a:r>
              <a:rPr lang="en-US" dirty="0"/>
              <a:t>Description</a:t>
            </a:r>
          </a:p>
          <a:p>
            <a:pPr marL="365760" lvl="1" indent="0">
              <a:buNone/>
            </a:pPr>
            <a:r>
              <a:rPr lang="en-US" dirty="0"/>
              <a:t>The method get() returns a value for the given key. If the key is not available then </a:t>
            </a:r>
            <a:r>
              <a:rPr lang="en-US" dirty="0" smtClean="0"/>
              <a:t>returns default </a:t>
            </a:r>
            <a:r>
              <a:rPr lang="en-US" dirty="0"/>
              <a:t>value None.</a:t>
            </a:r>
          </a:p>
          <a:p>
            <a:r>
              <a:rPr lang="en-US" dirty="0" smtClean="0"/>
              <a:t>Syntax</a:t>
            </a:r>
          </a:p>
          <a:p>
            <a:pPr marL="365760" lvl="1" indent="0">
              <a:buNone/>
            </a:pPr>
            <a:r>
              <a:rPr lang="en-US" dirty="0" err="1" smtClean="0"/>
              <a:t>dict.get</a:t>
            </a:r>
            <a:r>
              <a:rPr lang="en-US" dirty="0" smtClean="0"/>
              <a:t>(key</a:t>
            </a:r>
            <a:r>
              <a:rPr lang="en-US" dirty="0"/>
              <a:t>, default=None)</a:t>
            </a:r>
          </a:p>
          <a:p>
            <a:r>
              <a:rPr lang="en-US" dirty="0"/>
              <a:t>Parameters</a:t>
            </a:r>
          </a:p>
          <a:p>
            <a:pPr lvl="1"/>
            <a:r>
              <a:rPr lang="en-US" dirty="0" smtClean="0"/>
              <a:t> </a:t>
            </a:r>
            <a:r>
              <a:rPr lang="en-US" dirty="0"/>
              <a:t>key - This is the Key to be searched in the dictionary.</a:t>
            </a:r>
          </a:p>
          <a:p>
            <a:pPr lvl="1"/>
            <a:r>
              <a:rPr lang="en-US" dirty="0" smtClean="0"/>
              <a:t> </a:t>
            </a:r>
            <a:r>
              <a:rPr lang="en-US" dirty="0"/>
              <a:t>default - This is the Value to be returned in case key does not exist.</a:t>
            </a:r>
          </a:p>
          <a:p>
            <a:r>
              <a:rPr lang="en-US" dirty="0"/>
              <a:t>Return Value</a:t>
            </a:r>
          </a:p>
          <a:p>
            <a:pPr marL="365760" lvl="1" indent="0">
              <a:buNone/>
            </a:pPr>
            <a:r>
              <a:rPr lang="en-US" dirty="0"/>
              <a:t>This method returns a value for the given key. If the key is not available, then </a:t>
            </a:r>
            <a:r>
              <a:rPr lang="en-US" dirty="0" smtClean="0"/>
              <a:t>returns default </a:t>
            </a:r>
            <a:r>
              <a:rPr lang="en-US" dirty="0"/>
              <a:t>value as None.</a:t>
            </a:r>
          </a:p>
        </p:txBody>
      </p:sp>
    </p:spTree>
    <p:extLst>
      <p:ext uri="{BB962C8B-B14F-4D97-AF65-F5344CB8AC3E}">
        <p14:creationId xmlns:p14="http://schemas.microsoft.com/office/powerpoint/2010/main" val="96077938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'Zara'</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27</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"Value : %s"</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err="1">
                <a:solidFill>
                  <a:srgbClr val="000080"/>
                </a:solidFill>
                <a:highlight>
                  <a:srgbClr val="FFFFFF"/>
                </a:highlight>
              </a:rPr>
              <a:t>.</a:t>
            </a:r>
            <a:r>
              <a:rPr lang="en-US" sz="3200" dirty="0" err="1">
                <a:solidFill>
                  <a:srgbClr val="000000"/>
                </a:solidFill>
                <a:highlight>
                  <a:srgbClr val="FFFFFF"/>
                </a:highlight>
              </a:rPr>
              <a:t>get</a:t>
            </a:r>
            <a:r>
              <a:rPr lang="en-US" sz="3200" b="1" dirty="0">
                <a:solidFill>
                  <a:srgbClr val="000080"/>
                </a:solidFill>
                <a:highlight>
                  <a:srgbClr val="FFFFFF"/>
                </a:highlight>
              </a:rPr>
              <a:t>(</a:t>
            </a:r>
            <a:r>
              <a:rPr lang="en-US" sz="3200" dirty="0">
                <a:solidFill>
                  <a:srgbClr val="808080"/>
                </a:solidFill>
                <a:highlight>
                  <a:srgbClr val="FFFFFF"/>
                </a:highlight>
              </a:rPr>
              <a:t>'Age</a:t>
            </a:r>
            <a:r>
              <a:rPr lang="en-US" sz="3200" dirty="0" smtClean="0">
                <a:solidFill>
                  <a:srgbClr val="808080"/>
                </a:solidFill>
                <a:highlight>
                  <a:srgbClr val="FFFFFF"/>
                </a:highlight>
              </a:rPr>
              <a:t>'</a:t>
            </a:r>
            <a:r>
              <a:rPr lang="en-US" sz="3200" b="1" dirty="0" smtClean="0">
                <a:solidFill>
                  <a:srgbClr val="000080"/>
                </a:solidFill>
                <a:highlight>
                  <a:srgbClr val="FFFFFF"/>
                </a:highlight>
              </a:rPr>
              <a:t>))</a:t>
            </a:r>
          </a:p>
          <a:p>
            <a:pPr marL="0" indent="0">
              <a:buNone/>
            </a:pPr>
            <a:r>
              <a:rPr lang="en-US" sz="3200" dirty="0">
                <a:solidFill>
                  <a:srgbClr val="000000"/>
                </a:solidFill>
                <a:highlight>
                  <a:srgbClr val="FFFFFF"/>
                </a:highlight>
              </a:rPr>
              <a:t>Value : </a:t>
            </a:r>
            <a:r>
              <a:rPr lang="en-US" sz="3200" dirty="0" smtClean="0">
                <a:solidFill>
                  <a:srgbClr val="000000"/>
                </a:solidFill>
                <a:highlight>
                  <a:srgbClr val="FFFFFF"/>
                </a:highlight>
              </a:rPr>
              <a:t>27</a:t>
            </a:r>
          </a:p>
          <a:p>
            <a:pPr marL="0" indent="0">
              <a:buNone/>
            </a:pP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"Value : %s"</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err="1">
                <a:solidFill>
                  <a:srgbClr val="000080"/>
                </a:solidFill>
                <a:highlight>
                  <a:srgbClr val="FFFFFF"/>
                </a:highlight>
              </a:rPr>
              <a:t>.</a:t>
            </a:r>
            <a:r>
              <a:rPr lang="en-US" sz="3200" dirty="0" err="1">
                <a:solidFill>
                  <a:srgbClr val="000000"/>
                </a:solidFill>
                <a:highlight>
                  <a:srgbClr val="FFFFFF"/>
                </a:highlight>
              </a:rPr>
              <a:t>get</a:t>
            </a:r>
            <a:r>
              <a:rPr lang="en-US" sz="3200" b="1" dirty="0">
                <a:solidFill>
                  <a:srgbClr val="000080"/>
                </a:solidFill>
                <a:highlight>
                  <a:srgbClr val="FFFFFF"/>
                </a:highlight>
              </a:rPr>
              <a:t>(</a:t>
            </a:r>
            <a:r>
              <a:rPr lang="en-US" sz="3200" dirty="0">
                <a:solidFill>
                  <a:srgbClr val="808080"/>
                </a:solidFill>
                <a:highlight>
                  <a:srgbClr val="FFFFFF"/>
                </a:highlight>
              </a:rPr>
              <a:t>'Sex'</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"NA</a:t>
            </a:r>
            <a:r>
              <a:rPr lang="en-US" sz="3200" dirty="0" smtClean="0">
                <a:solidFill>
                  <a:srgbClr val="808080"/>
                </a:solidFill>
                <a:highlight>
                  <a:srgbClr val="FFFFFF"/>
                </a:highlight>
              </a:rPr>
              <a:t>"</a:t>
            </a:r>
            <a:r>
              <a:rPr lang="en-US" sz="3200" b="1" dirty="0" smtClean="0">
                <a:solidFill>
                  <a:srgbClr val="000080"/>
                </a:solidFill>
                <a:highlight>
                  <a:srgbClr val="FFFFFF"/>
                </a:highlight>
              </a:rPr>
              <a:t>))</a:t>
            </a:r>
          </a:p>
          <a:p>
            <a:pPr marL="0" indent="0">
              <a:buNone/>
            </a:pPr>
            <a:r>
              <a:rPr lang="en-US" dirty="0"/>
              <a:t>Value : NA</a:t>
            </a:r>
          </a:p>
        </p:txBody>
      </p:sp>
    </p:spTree>
    <p:extLst>
      <p:ext uri="{BB962C8B-B14F-4D97-AF65-F5344CB8AC3E}">
        <p14:creationId xmlns:p14="http://schemas.microsoft.com/office/powerpoint/2010/main" val="52514131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items() Method</a:t>
            </a:r>
          </a:p>
        </p:txBody>
      </p:sp>
      <p:sp>
        <p:nvSpPr>
          <p:cNvPr id="3" name="Content Placeholder 2"/>
          <p:cNvSpPr>
            <a:spLocks noGrp="1"/>
          </p:cNvSpPr>
          <p:nvPr>
            <p:ph sz="quarter" idx="1"/>
          </p:nvPr>
        </p:nvSpPr>
        <p:spPr/>
        <p:txBody>
          <a:bodyPr>
            <a:normAutofit/>
          </a:bodyPr>
          <a:lstStyle/>
          <a:p>
            <a:r>
              <a:rPr lang="en-US" dirty="0"/>
              <a:t>Description</a:t>
            </a:r>
          </a:p>
          <a:p>
            <a:pPr marL="365760" lvl="1" indent="0">
              <a:buNone/>
            </a:pPr>
            <a:r>
              <a:rPr lang="en-US" dirty="0"/>
              <a:t>The method items() returns a list of </a:t>
            </a:r>
            <a:r>
              <a:rPr lang="en-US" dirty="0" err="1"/>
              <a:t>dict's</a:t>
            </a:r>
            <a:r>
              <a:rPr lang="en-US" dirty="0"/>
              <a:t> (key, value) tuple pairs.</a:t>
            </a:r>
          </a:p>
          <a:p>
            <a:r>
              <a:rPr lang="en-US" dirty="0"/>
              <a:t>Syntax</a:t>
            </a:r>
          </a:p>
          <a:p>
            <a:pPr marL="365760" lvl="1" indent="0">
              <a:buNone/>
            </a:pPr>
            <a:r>
              <a:rPr lang="en-US" dirty="0" err="1" smtClean="0"/>
              <a:t>dict.items</a:t>
            </a:r>
            <a:r>
              <a:rPr lang="en-US" dirty="0"/>
              <a:t>()</a:t>
            </a:r>
          </a:p>
          <a:p>
            <a:r>
              <a:rPr lang="en-US" dirty="0"/>
              <a:t>Parameters</a:t>
            </a:r>
          </a:p>
          <a:p>
            <a:pPr marL="365760" lvl="1" indent="0">
              <a:buNone/>
            </a:pPr>
            <a:r>
              <a:rPr lang="en-US" dirty="0"/>
              <a:t>NA</a:t>
            </a:r>
          </a:p>
          <a:p>
            <a:r>
              <a:rPr lang="en-US" dirty="0"/>
              <a:t>Return Value</a:t>
            </a:r>
          </a:p>
          <a:p>
            <a:pPr marL="365760" lvl="1" indent="0">
              <a:buNone/>
            </a:pPr>
            <a:r>
              <a:rPr lang="en-US" dirty="0"/>
              <a:t>This method returns a list of tuple pairs.</a:t>
            </a:r>
          </a:p>
        </p:txBody>
      </p:sp>
    </p:spTree>
    <p:extLst>
      <p:ext uri="{BB962C8B-B14F-4D97-AF65-F5344CB8AC3E}">
        <p14:creationId xmlns:p14="http://schemas.microsoft.com/office/powerpoint/2010/main" val="47160123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sz="3200" dirty="0" err="1">
                <a:solidFill>
                  <a:srgbClr val="000000"/>
                </a:solidFill>
                <a:highlight>
                  <a:srgbClr val="FFFFFF"/>
                </a:highlight>
              </a:rPr>
              <a:t>dict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'Name'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'Zara'</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808080"/>
                </a:solidFill>
                <a:highlight>
                  <a:srgbClr val="FFFFFF"/>
                </a:highlight>
              </a:rPr>
              <a:t>'Age'</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a:solidFill>
                  <a:srgbClr val="FF0000"/>
                </a:solidFill>
                <a:highlight>
                  <a:srgbClr val="FFFFFF"/>
                </a:highlight>
              </a:rPr>
              <a:t>7</a:t>
            </a:r>
            <a:r>
              <a:rPr lang="en-US" sz="3200" b="1" dirty="0">
                <a:solidFill>
                  <a:srgbClr val="000080"/>
                </a:solidFill>
                <a:highlight>
                  <a:srgbClr val="FFFFFF"/>
                </a:highlight>
              </a:rPr>
              <a:t>}</a:t>
            </a:r>
            <a:endParaRPr lang="en-US" sz="3200" dirty="0">
              <a:solidFill>
                <a:srgbClr val="000000"/>
              </a:solidFill>
              <a:highlight>
                <a:srgbClr val="FFFFFF"/>
              </a:highlight>
            </a:endParaRPr>
          </a:p>
          <a:p>
            <a:pPr marL="0" indent="0">
              <a:buNone/>
            </a:pPr>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808080"/>
                </a:solidFill>
                <a:highlight>
                  <a:srgbClr val="FFFFFF"/>
                </a:highlight>
              </a:rPr>
              <a:t>"Value : %s"</a:t>
            </a:r>
            <a:r>
              <a:rPr lang="en-US" sz="3200" dirty="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err="1">
                <a:solidFill>
                  <a:srgbClr val="000000"/>
                </a:solidFill>
                <a:highlight>
                  <a:srgbClr val="FFFFFF"/>
                </a:highlight>
              </a:rPr>
              <a:t>dict</a:t>
            </a:r>
            <a:r>
              <a:rPr lang="en-US" sz="3200" b="1" dirty="0" err="1">
                <a:solidFill>
                  <a:srgbClr val="000080"/>
                </a:solidFill>
                <a:highlight>
                  <a:srgbClr val="FFFFFF"/>
                </a:highlight>
              </a:rPr>
              <a:t>.</a:t>
            </a:r>
            <a:r>
              <a:rPr lang="en-US" sz="3200" dirty="0" err="1">
                <a:solidFill>
                  <a:srgbClr val="000000"/>
                </a:solidFill>
                <a:highlight>
                  <a:srgbClr val="FFFFFF"/>
                </a:highlight>
              </a:rPr>
              <a:t>items</a:t>
            </a:r>
            <a:r>
              <a:rPr lang="en-US" sz="3200" b="1" dirty="0" smtClean="0">
                <a:solidFill>
                  <a:srgbClr val="000080"/>
                </a:solidFill>
                <a:highlight>
                  <a:srgbClr val="FFFFFF"/>
                </a:highlight>
              </a:rPr>
              <a:t>())</a:t>
            </a:r>
          </a:p>
          <a:p>
            <a:pPr marL="0" indent="0">
              <a:buNone/>
            </a:pPr>
            <a:r>
              <a:rPr lang="en-US" dirty="0"/>
              <a:t>Value : </a:t>
            </a:r>
            <a:r>
              <a:rPr lang="en-US" dirty="0" err="1"/>
              <a:t>dict_items</a:t>
            </a:r>
            <a:r>
              <a:rPr lang="en-US" dirty="0"/>
              <a:t>([('Name', 'Zara'), ('Age', 7)])</a:t>
            </a:r>
          </a:p>
        </p:txBody>
      </p:sp>
    </p:spTree>
    <p:extLst>
      <p:ext uri="{BB962C8B-B14F-4D97-AF65-F5344CB8AC3E}">
        <p14:creationId xmlns:p14="http://schemas.microsoft.com/office/powerpoint/2010/main" val="12962769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TS010167125</Template>
  <TotalTime>8407</TotalTime>
  <Words>9000</Words>
  <Application>Microsoft Office PowerPoint</Application>
  <PresentationFormat>Widescreen</PresentationFormat>
  <Paragraphs>1495</Paragraphs>
  <Slides>171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171</vt:i4>
      </vt:variant>
    </vt:vector>
  </HeadingPairs>
  <TitlesOfParts>
    <vt:vector size="180" baseType="lpstr">
      <vt:lpstr>Arial</vt:lpstr>
      <vt:lpstr>Calibri</vt:lpstr>
      <vt:lpstr>Consolas</vt:lpstr>
      <vt:lpstr>Courier New</vt:lpstr>
      <vt:lpstr>Times New Roman</vt:lpstr>
      <vt:lpstr>Tw Cen MT</vt:lpstr>
      <vt:lpstr>Wingdings</vt:lpstr>
      <vt:lpstr>Wingdings 2</vt:lpstr>
      <vt:lpstr>Median</vt:lpstr>
      <vt:lpstr>Python - II</vt:lpstr>
      <vt:lpstr>Credits</vt:lpstr>
      <vt:lpstr>Formatting</vt:lpstr>
      <vt:lpstr>Many Ways for a Nicer Output</vt:lpstr>
      <vt:lpstr>The Old Way or the non-existing printf and sprint</vt:lpstr>
      <vt:lpstr>PowerPoint Presentation</vt:lpstr>
      <vt:lpstr>PowerPoint Presentation</vt:lpstr>
      <vt:lpstr>PowerPoint Presentation</vt:lpstr>
      <vt:lpstr>PowerPoint Presentation</vt:lpstr>
      <vt:lpstr>Flags</vt:lpstr>
      <vt:lpstr>PowerPoint Presentation</vt:lpstr>
      <vt:lpstr>PowerPoint Presentation</vt:lpstr>
      <vt:lpstr>The Pythonic Way: The string method "format"</vt:lpstr>
      <vt:lpstr>PowerPoint Presentation</vt:lpstr>
      <vt:lpstr>PowerPoint Presentation</vt:lpstr>
      <vt:lpstr>PowerPoint Presentation</vt:lpstr>
      <vt:lpstr>PowerPoint Presentation</vt:lpstr>
      <vt:lpstr>Left and Right justification</vt:lpstr>
      <vt:lpstr>PowerPoint Presentation</vt:lpstr>
      <vt:lpstr>Using dictionaries in “format”</vt:lpstr>
      <vt:lpstr>PowerPoint Presentation</vt:lpstr>
      <vt:lpstr>Other string methods for Formatting</vt:lpstr>
      <vt:lpstr>PowerPoint Presentation</vt:lpstr>
      <vt:lpstr>PowerPoint Presentation</vt:lpstr>
      <vt:lpstr>PowerPoint Presentation</vt:lpstr>
      <vt:lpstr>Formatted String Literals</vt:lpstr>
      <vt:lpstr>PowerPoint Presentation</vt:lpstr>
      <vt:lpstr>PowerPoint Presentation</vt:lpstr>
      <vt:lpstr>Statistics Module</vt:lpstr>
      <vt:lpstr>Averages and measures of central location</vt:lpstr>
      <vt:lpstr>PowerPoint Presentation</vt:lpstr>
      <vt:lpstr>PowerPoint Presentation</vt:lpstr>
      <vt:lpstr>PowerPoint Presentation</vt:lpstr>
      <vt:lpstr>PowerPoint Presentation</vt:lpstr>
      <vt:lpstr>PowerPoint Presentation</vt:lpstr>
      <vt:lpstr>Measures of spread</vt:lpstr>
      <vt:lpstr>PowerPoint Presentation</vt:lpstr>
      <vt:lpstr>PowerPoint Presentation</vt:lpstr>
      <vt:lpstr>PowerPoint Presentation</vt:lpstr>
      <vt:lpstr>PowerPoint Presentation</vt:lpstr>
      <vt:lpstr>MySQL Database Access</vt:lpstr>
      <vt:lpstr>Python DB-API</vt:lpstr>
      <vt:lpstr>PowerPoint Presentation</vt:lpstr>
      <vt:lpstr>PyMySQL</vt:lpstr>
      <vt:lpstr>Setup to access MySQL DB</vt:lpstr>
      <vt:lpstr>Hello World MySQL!</vt:lpstr>
      <vt:lpstr>Creating a Database Table</vt:lpstr>
      <vt:lpstr>Inserting into Table</vt:lpstr>
      <vt:lpstr>Read Operation</vt:lpstr>
      <vt:lpstr>PowerPoint Presentation</vt:lpstr>
      <vt:lpstr>Update Operation</vt:lpstr>
      <vt:lpstr>PowerPoint Presentation</vt:lpstr>
      <vt:lpstr>Delete Operation</vt:lpstr>
      <vt:lpstr>PowerPoint Presentation</vt:lpstr>
      <vt:lpstr>Tuples</vt:lpstr>
      <vt:lpstr>PowerPoint Presentation</vt:lpstr>
      <vt:lpstr>Creating a Tuple</vt:lpstr>
      <vt:lpstr>PowerPoint Presentation</vt:lpstr>
      <vt:lpstr>Accessing Values in Tuples</vt:lpstr>
      <vt:lpstr>PowerPoint Presentation</vt:lpstr>
      <vt:lpstr>Delete Tuple Elements</vt:lpstr>
      <vt:lpstr>Basic Tuples Operations</vt:lpstr>
      <vt:lpstr>Indexing, Slicing</vt:lpstr>
      <vt:lpstr>Built-in Tuple Functions</vt:lpstr>
      <vt:lpstr>Tuple len() Method</vt:lpstr>
      <vt:lpstr>PowerPoint Presentation</vt:lpstr>
      <vt:lpstr>Tuple max() Method</vt:lpstr>
      <vt:lpstr>PowerPoint Presentation</vt:lpstr>
      <vt:lpstr>Tuple min() Method</vt:lpstr>
      <vt:lpstr>PowerPoint Presentation</vt:lpstr>
      <vt:lpstr>Tuple tuple() Method</vt:lpstr>
      <vt:lpstr>PowerPoint Presentation</vt:lpstr>
      <vt:lpstr>Dictionary</vt:lpstr>
      <vt:lpstr>PowerPoint Presentation</vt:lpstr>
      <vt:lpstr>Accessing Values in Dictionary</vt:lpstr>
      <vt:lpstr>Trying to access a non-existent key</vt:lpstr>
      <vt:lpstr>Updating Dictionary</vt:lpstr>
      <vt:lpstr>Delete Dictionary Elements</vt:lpstr>
      <vt:lpstr>Properties of Dictionary Keys</vt:lpstr>
      <vt:lpstr>PowerPoint Presentation</vt:lpstr>
      <vt:lpstr>Built-in Dictionary Functions &amp; Methods</vt:lpstr>
      <vt:lpstr>Dictionary len() Method</vt:lpstr>
      <vt:lpstr>PowerPoint Presentation</vt:lpstr>
      <vt:lpstr>Dictionary str() Method</vt:lpstr>
      <vt:lpstr>PowerPoint Presentation</vt:lpstr>
      <vt:lpstr>Dictionary type() Method</vt:lpstr>
      <vt:lpstr>PowerPoint Presentation</vt:lpstr>
      <vt:lpstr>Dictionary Methods</vt:lpstr>
      <vt:lpstr>PowerPoint Presentation</vt:lpstr>
      <vt:lpstr>Dictionary clear() Method</vt:lpstr>
      <vt:lpstr>PowerPoint Presentation</vt:lpstr>
      <vt:lpstr>Dictionary copy() Method</vt:lpstr>
      <vt:lpstr>PowerPoint Presentation</vt:lpstr>
      <vt:lpstr>Dictionary fromkeys() Method</vt:lpstr>
      <vt:lpstr>PowerPoint Presentation</vt:lpstr>
      <vt:lpstr>Dictionary get() Method</vt:lpstr>
      <vt:lpstr>PowerPoint Presentation</vt:lpstr>
      <vt:lpstr>Dictionary items() Method</vt:lpstr>
      <vt:lpstr>PowerPoint Presentation</vt:lpstr>
      <vt:lpstr>Dictionary keys() Method</vt:lpstr>
      <vt:lpstr>PowerPoint Presentation</vt:lpstr>
      <vt:lpstr>Dictionary setdefault() Method</vt:lpstr>
      <vt:lpstr>PowerPoint Presentation</vt:lpstr>
      <vt:lpstr>Dictionary update() Method</vt:lpstr>
      <vt:lpstr>PowerPoint Presentation</vt:lpstr>
      <vt:lpstr>Dictionary values() Method</vt:lpstr>
      <vt:lpstr>PowerPoint Presentation</vt:lpstr>
      <vt:lpstr>Text and CSV Files</vt:lpstr>
      <vt:lpstr>Reading and Writing Files in Python</vt:lpstr>
      <vt:lpstr>Writing to a file</vt:lpstr>
      <vt:lpstr>PowerPoint Presentation</vt:lpstr>
      <vt:lpstr>Simultaneous Read and Write</vt:lpstr>
      <vt:lpstr>PowerPoint Presentation</vt:lpstr>
      <vt:lpstr>Reading in one go</vt:lpstr>
      <vt:lpstr>Reading from Keyboard</vt:lpstr>
      <vt:lpstr>Handline CSV files</vt:lpstr>
      <vt:lpstr>Reading CSV files</vt:lpstr>
      <vt:lpstr>Python CSV DictReader</vt:lpstr>
      <vt:lpstr>PowerPoint Presentation</vt:lpstr>
      <vt:lpstr>Python CSV writer</vt:lpstr>
      <vt:lpstr>PowerPoint Presentation</vt:lpstr>
      <vt:lpstr>Using fieldnames</vt:lpstr>
      <vt:lpstr>PowerPoint Presentation</vt:lpstr>
      <vt:lpstr>Functions</vt:lpstr>
      <vt:lpstr>Defining a Function</vt:lpstr>
      <vt:lpstr>Function Arguments</vt:lpstr>
      <vt:lpstr>Required Arguments</vt:lpstr>
      <vt:lpstr>PowerPoint Presentation</vt:lpstr>
      <vt:lpstr>Keyword Arguments</vt:lpstr>
      <vt:lpstr>Default Arguments</vt:lpstr>
      <vt:lpstr>Variable-length Arguments</vt:lpstr>
      <vt:lpstr>PowerPoint Presentation</vt:lpstr>
      <vt:lpstr>The Anonymous Functions</vt:lpstr>
      <vt:lpstr>PowerPoint Presentation</vt:lpstr>
      <vt:lpstr>PowerPoint Presentation</vt:lpstr>
      <vt:lpstr>map with lambda</vt:lpstr>
      <vt:lpstr>Global vs. Local variables</vt:lpstr>
      <vt:lpstr>Pass by Value vs. Pass by Reference</vt:lpstr>
      <vt:lpstr>return statement</vt:lpstr>
      <vt:lpstr>Sorting</vt:lpstr>
      <vt:lpstr>PowerPoint Presentation</vt:lpstr>
      <vt:lpstr>PowerPoint Presentation</vt:lpstr>
      <vt:lpstr>Miscellaneous Topics</vt:lpstr>
      <vt:lpstr>Exceptions</vt:lpstr>
      <vt:lpstr>A Catch All Exception Script</vt:lpstr>
      <vt:lpstr>Classes</vt:lpstr>
      <vt:lpstr>PowerPoint Presentation</vt:lpstr>
      <vt:lpstr>PowerPoint Presentation</vt:lpstr>
      <vt:lpstr>Sorting class objects</vt:lpstr>
      <vt:lpstr>NUMPY</vt:lpstr>
      <vt:lpstr>Arrays</vt:lpstr>
      <vt:lpstr>NumPy − Data Types</vt:lpstr>
      <vt:lpstr>PowerPoint Presentation</vt:lpstr>
      <vt:lpstr>PowerPoint Presentation</vt:lpstr>
      <vt:lpstr>Creating Specific Datatypes</vt:lpstr>
      <vt:lpstr>Structured Datatype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Matrix Operations</vt:lpstr>
      <vt:lpstr>PowerPoint Presentation</vt:lpstr>
      <vt:lpstr>PowerPoint Presentation</vt:lpstr>
      <vt:lpstr>PowerPoint Presentation</vt:lpstr>
      <vt:lpstr>Random Numbers</vt:lpstr>
      <vt:lpstr>Linear Algebra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dc:creator>
  <cp:lastModifiedBy>akshay deepak</cp:lastModifiedBy>
  <cp:revision>1633</cp:revision>
  <dcterms:created xsi:type="dcterms:W3CDTF">2014-12-11T06:53:39Z</dcterms:created>
  <dcterms:modified xsi:type="dcterms:W3CDTF">2018-07-27T04:10:55Z</dcterms:modified>
</cp:coreProperties>
</file>