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1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48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2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0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ehan-khan-163896327/" TargetMode="External"/><Relationship Id="rId2" Type="http://schemas.openxmlformats.org/officeDocument/2006/relationships/hyperlink" Target="mailto:khan2233reh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HANKHANN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8950"/>
            <a:ext cx="7772400" cy="1470025"/>
          </a:xfrm>
        </p:spPr>
        <p:txBody>
          <a:bodyPr/>
          <a:lstStyle/>
          <a:p>
            <a:pPr algn="ctr"/>
            <a:r>
              <a:rPr sz="4400" b="1" dirty="0">
                <a:solidFill>
                  <a:srgbClr val="FFFFFF"/>
                </a:solidFill>
              </a:rPr>
              <a:t>AI-Powered Collections Strategy for Geldium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2508"/>
            <a:ext cx="6400800" cy="531055"/>
          </a:xfrm>
        </p:spPr>
        <p:txBody>
          <a:bodyPr>
            <a:noAutofit/>
          </a:bodyPr>
          <a:lstStyle/>
          <a:p>
            <a:pPr algn="ctr"/>
            <a:r>
              <a:rPr lang="en-US" sz="1650" b="1" i="1" dirty="0"/>
              <a:t>Leveraging Agentic AI to Drive Smart, Scalable, and Fair Debt Recovery</a:t>
            </a:r>
            <a:endParaRPr sz="1650" b="1" i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6E63B9-A458-43CB-99C5-C0C9D56D32FF}"/>
              </a:ext>
            </a:extLst>
          </p:cNvPr>
          <p:cNvSpPr txBox="1">
            <a:spLocks/>
          </p:cNvSpPr>
          <p:nvPr/>
        </p:nvSpPr>
        <p:spPr>
          <a:xfrm>
            <a:off x="1371600" y="4233549"/>
            <a:ext cx="6400800" cy="12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/>
              <a:t>Rehan Khan</a:t>
            </a:r>
            <a:br>
              <a:rPr lang="en-US" sz="1600" dirty="0"/>
            </a:br>
            <a:r>
              <a:rPr lang="en-US" sz="1400" b="1" i="1" dirty="0"/>
              <a:t>Intern – Tata GenAI Powered Data Analytics Program</a:t>
            </a:r>
            <a:br>
              <a:rPr lang="en-US" sz="1400" b="1" i="1" dirty="0"/>
            </a:br>
            <a:r>
              <a:rPr lang="en-US" sz="1400" b="1" i="1" dirty="0"/>
              <a:t>July 2025</a:t>
            </a:r>
            <a:endParaRPr lang="en-US" sz="1400" b="1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208">
        <p:circle/>
      </p:transition>
    </mc:Choice>
    <mc:Fallback xmlns="">
      <p:transition spd="slow" advTm="2208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062"/>
            <a:ext cx="8229600" cy="750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                            </a:t>
            </a:r>
            <a:r>
              <a:rPr sz="3200" b="1" dirty="0">
                <a:solidFill>
                  <a:srgbClr val="FFFFFF"/>
                </a:solidFill>
              </a:rPr>
              <a:t>How the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4" y="1396212"/>
            <a:ext cx="5943600" cy="419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Inputs (Data Sources):</a:t>
            </a:r>
            <a:br>
              <a:rPr lang="en-US" sz="1600" dirty="0"/>
            </a:br>
            <a:r>
              <a:rPr lang="en-US" sz="1600" dirty="0"/>
              <a:t>    Customer Demographics (Age, Location, Occupation)</a:t>
            </a:r>
            <a:br>
              <a:rPr lang="en-US" sz="1600" dirty="0"/>
            </a:br>
            <a:r>
              <a:rPr lang="en-US" sz="1600" dirty="0"/>
              <a:t>    Credit Utilization &amp; Payment History</a:t>
            </a:r>
            <a:br>
              <a:rPr lang="en-US" sz="1600" dirty="0"/>
            </a:br>
            <a:r>
              <a:rPr lang="en-US" sz="1600" dirty="0"/>
              <a:t>    Income Stability &amp; Loan Size</a:t>
            </a:r>
            <a:br>
              <a:rPr lang="en-US" sz="1600" dirty="0"/>
            </a:br>
            <a:r>
              <a:rPr lang="en-US" sz="1600" dirty="0"/>
              <a:t>    Behavioral Data (App usage, Contact frequency)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Decision Logic:</a:t>
            </a:r>
            <a:br>
              <a:rPr lang="en-US" sz="1600" b="1" dirty="0"/>
            </a:br>
            <a:r>
              <a:rPr lang="en-US" sz="1600" dirty="0"/>
              <a:t>    Combines Business Rules + Predictive Modeling</a:t>
            </a:r>
            <a:br>
              <a:rPr lang="en-US" sz="1600" dirty="0"/>
            </a:br>
            <a:r>
              <a:rPr lang="en-US" sz="1600" dirty="0"/>
              <a:t>    Uses Risk Scores to personalize next actions</a:t>
            </a:r>
            <a:br>
              <a:rPr lang="en-US" sz="1600" dirty="0"/>
            </a:br>
            <a:r>
              <a:rPr lang="en-US" sz="1600" dirty="0"/>
              <a:t>    Learns from past customer responses to adapt strategy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Triggered Actions:</a:t>
            </a:r>
            <a:br>
              <a:rPr lang="en-US" sz="1600" b="1" dirty="0"/>
            </a:br>
            <a:r>
              <a:rPr lang="en-US" sz="1600" dirty="0"/>
              <a:t>    Automated Payment Reminders</a:t>
            </a:r>
            <a:br>
              <a:rPr lang="en-US" sz="1600" dirty="0"/>
            </a:br>
            <a:r>
              <a:rPr lang="en-US" sz="1600" dirty="0"/>
              <a:t>    Tailored Hardship Support Offers</a:t>
            </a:r>
            <a:br>
              <a:rPr lang="en-US" sz="1600" dirty="0"/>
            </a:br>
            <a:r>
              <a:rPr lang="en-US" sz="1600" dirty="0"/>
              <a:t>    Agent Escalation for Sensitive Cases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Learning Loop:</a:t>
            </a:r>
            <a:br>
              <a:rPr lang="en-US" sz="1600" b="1" dirty="0"/>
            </a:br>
            <a:r>
              <a:rPr lang="en-US" sz="1600" dirty="0"/>
              <a:t>    Tracks customer outcomes → Updates model behavior</a:t>
            </a:r>
            <a:br>
              <a:rPr lang="en-US" sz="1600" dirty="0"/>
            </a:br>
            <a:r>
              <a:rPr lang="en-US" sz="1600" dirty="0"/>
              <a:t>    Continuously improves effectiveness and fairness</a:t>
            </a:r>
            <a:br>
              <a:rPr lang="en-US" sz="1600" dirty="0"/>
            </a:br>
            <a:r>
              <a:rPr lang="en-US" sz="1600" dirty="0"/>
              <a:t>    Ensures strategies stay current with real-world trends</a:t>
            </a:r>
            <a:br>
              <a:rPr lang="en-US" sz="1600" dirty="0"/>
            </a:br>
            <a:endParaRPr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3291F0-F123-4154-93AC-A1B6CCD7B8A9}"/>
              </a:ext>
            </a:extLst>
          </p:cNvPr>
          <p:cNvSpPr txBox="1">
            <a:spLocks/>
          </p:cNvSpPr>
          <p:nvPr/>
        </p:nvSpPr>
        <p:spPr>
          <a:xfrm>
            <a:off x="457200" y="1235611"/>
            <a:ext cx="8229600" cy="293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302DF5-7824-44C7-B889-F632E6A4549C}"/>
              </a:ext>
            </a:extLst>
          </p:cNvPr>
          <p:cNvSpPr txBox="1">
            <a:spLocks/>
          </p:cNvSpPr>
          <p:nvPr/>
        </p:nvSpPr>
        <p:spPr>
          <a:xfrm>
            <a:off x="907367" y="1293052"/>
            <a:ext cx="8363243" cy="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How the AI-Powered Collections System Works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356D0B-66F7-4AEC-AB33-47788C52F038}"/>
              </a:ext>
            </a:extLst>
          </p:cNvPr>
          <p:cNvSpPr txBox="1">
            <a:spLocks/>
          </p:cNvSpPr>
          <p:nvPr/>
        </p:nvSpPr>
        <p:spPr>
          <a:xfrm>
            <a:off x="6133514" y="3494057"/>
            <a:ext cx="2820572" cy="327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Visual Recommendations: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100" i="1" dirty="0"/>
              <a:t>📘 Background: Dark Blue gradient</a:t>
            </a:r>
          </a:p>
          <a:p>
            <a:pPr marL="0" indent="0" algn="ctr">
              <a:buNone/>
            </a:pPr>
            <a:r>
              <a:rPr lang="en-US" sz="1100" i="1" dirty="0"/>
              <a:t>📊 Insert a </a:t>
            </a:r>
            <a:r>
              <a:rPr lang="en-US" sz="1100" b="1" i="1" dirty="0"/>
              <a:t>simple system diagram</a:t>
            </a:r>
            <a:r>
              <a:rPr lang="en-US" sz="1100" i="1" dirty="0"/>
              <a:t> showing:</a:t>
            </a:r>
          </a:p>
          <a:p>
            <a:pPr marL="0" indent="0" algn="ctr">
              <a:buNone/>
            </a:pPr>
            <a:r>
              <a:rPr lang="en-US" sz="1100" b="1" i="1" dirty="0"/>
              <a:t>Inputs → Decision Logic → Actions → Outcomes → Feedback to Model</a:t>
            </a:r>
          </a:p>
          <a:p>
            <a:pPr marL="0" indent="0" algn="ctr">
              <a:buNone/>
            </a:pPr>
            <a:r>
              <a:rPr lang="en-US" sz="1100" i="1" dirty="0"/>
              <a:t>Icons for each data input and action step</a:t>
            </a:r>
          </a:p>
          <a:p>
            <a:pPr marL="0" indent="0" algn="ctr">
              <a:buNone/>
            </a:pPr>
            <a:r>
              <a:rPr lang="en-US" sz="1100" i="1" dirty="0"/>
              <a:t>Use animation on bullet points for live presentation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431">
        <p:circle/>
      </p:transition>
    </mc:Choice>
    <mc:Fallback xmlns="">
      <p:transition spd="slow" advTm="1431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060" y="228600"/>
            <a:ext cx="6377940" cy="731520"/>
          </a:xfrm>
        </p:spPr>
        <p:txBody>
          <a:bodyPr>
            <a:normAutofit/>
          </a:bodyPr>
          <a:lstStyle/>
          <a:p>
            <a:r>
              <a:rPr lang="en-US" sz="2000" b="1" dirty="0"/>
              <a:t>Role of Agentic AI in the Collections System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1" y="2432539"/>
            <a:ext cx="7955280" cy="4322298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rPr lang="en-US" b="1" dirty="0"/>
              <a:t>Autonomous Actions: </a:t>
            </a:r>
            <a:r>
              <a:rPr lang="en-US" dirty="0"/>
              <a:t>AI sends timely reminders, updates risk scores, and recommends next best actions without human intervention.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rPr lang="en-US" b="1" dirty="0"/>
              <a:t>Adaptive Learning: </a:t>
            </a:r>
            <a:r>
              <a:rPr lang="en-US" dirty="0"/>
              <a:t>Adjusts strategies based on customer behavior e.g., shifting from a repayment reminder to a hardship offer.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rPr lang="en-US" b="1" dirty="0"/>
              <a:t>Human-in-the-Loop:</a:t>
            </a:r>
            <a:r>
              <a:rPr lang="en-US" dirty="0"/>
              <a:t> For sensitive decisions (like legal escalation or large financial changes), humans review and approve actions.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rPr lang="en-US" b="1" dirty="0"/>
              <a:t>Context-Aware Decisions: </a:t>
            </a:r>
            <a:r>
              <a:rPr lang="en-US" dirty="0"/>
              <a:t>Agentic AI considers goals, history, income patterns, and recent behavior to choose best-fit interventions.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rPr lang="en-US" b="1" dirty="0"/>
              <a:t>Scalability &amp; Empathy: </a:t>
            </a:r>
            <a:r>
              <a:rPr lang="en-US" dirty="0"/>
              <a:t>Enables large-scale personalized collections while maintaining customer trust.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241A8C-01A3-46F0-AA96-1EF4B6AC5E53}"/>
              </a:ext>
            </a:extLst>
          </p:cNvPr>
          <p:cNvSpPr txBox="1">
            <a:spLocks/>
          </p:cNvSpPr>
          <p:nvPr/>
        </p:nvSpPr>
        <p:spPr>
          <a:xfrm>
            <a:off x="1383030" y="1127760"/>
            <a:ext cx="637794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5382D9-CAA7-44F2-A3BA-C460D7C71F9E}"/>
              </a:ext>
            </a:extLst>
          </p:cNvPr>
          <p:cNvSpPr txBox="1">
            <a:spLocks/>
          </p:cNvSpPr>
          <p:nvPr/>
        </p:nvSpPr>
        <p:spPr>
          <a:xfrm>
            <a:off x="2766060" y="903848"/>
            <a:ext cx="6377940" cy="1304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🎯</a:t>
            </a:r>
            <a:r>
              <a:rPr lang="en-US" sz="1200" b="1" dirty="0"/>
              <a:t>What is Agentic AI?</a:t>
            </a:r>
            <a:br>
              <a:rPr lang="en-US" sz="1200" dirty="0"/>
            </a:br>
            <a:r>
              <a:rPr lang="en-US" sz="1200" dirty="0"/>
              <a:t>Agentic AI systems act like intelligent decision-makers—able to assess, adapt, and act based on context, goals, and outcomes. Unlike traditional rule-based automation, they </a:t>
            </a:r>
            <a:r>
              <a:rPr lang="en-US" sz="1200" i="1" dirty="0"/>
              <a:t>don’t just follow instructionS </a:t>
            </a:r>
            <a:r>
              <a:rPr lang="en-US" sz="1200" dirty="0"/>
              <a:t>they learn and optimize in real time.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879">
        <p:circle/>
      </p:transition>
    </mc:Choice>
    <mc:Fallback xmlns="">
      <p:transition spd="slow" advTm="1879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316" y="-33970"/>
            <a:ext cx="6377940" cy="1293028"/>
          </a:xfrm>
        </p:spPr>
        <p:txBody>
          <a:bodyPr>
            <a:normAutofit/>
          </a:bodyPr>
          <a:lstStyle/>
          <a:p>
            <a:r>
              <a:rPr sz="2400" b="1" dirty="0">
                <a:solidFill>
                  <a:srgbClr val="FFFFFF"/>
                </a:solidFill>
              </a:rPr>
              <a:t>Visualizing the AI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704" y="2494698"/>
            <a:ext cx="3820552" cy="33305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b="1" dirty="0"/>
              <a:t>🔍Why It Matters</a:t>
            </a:r>
          </a:p>
          <a:p>
            <a:pPr marL="0" indent="0" algn="ctr">
              <a:buNone/>
            </a:pPr>
            <a:r>
              <a:rPr lang="en-US" sz="1600" b="1" dirty="0"/>
              <a:t> </a:t>
            </a:r>
          </a:p>
          <a:p>
            <a:pPr marL="0" indent="0" algn="ctr">
              <a:buNone/>
            </a:pPr>
            <a:r>
              <a:rPr lang="en-US" sz="1600" dirty="0"/>
              <a:t>✅Continuously improves collections efficiency</a:t>
            </a:r>
          </a:p>
          <a:p>
            <a:pPr marL="0" indent="0" algn="ctr">
              <a:buNone/>
            </a:pPr>
            <a:r>
              <a:rPr lang="en-US" sz="1600" dirty="0"/>
              <a:t>  </a:t>
            </a:r>
          </a:p>
          <a:p>
            <a:pPr marL="0" indent="0" algn="ctr">
              <a:buNone/>
            </a:pPr>
            <a:r>
              <a:rPr lang="en-US" sz="1600" dirty="0"/>
              <a:t>     ✅Adapts to changing customer behavior</a:t>
            </a:r>
          </a:p>
          <a:p>
            <a:pPr marL="0" indent="0" algn="ctr">
              <a:buNone/>
            </a:pPr>
            <a:r>
              <a:rPr lang="en-US" sz="1600" dirty="0"/>
              <a:t>   </a:t>
            </a:r>
          </a:p>
          <a:p>
            <a:pPr marL="0" indent="0" algn="ctr">
              <a:buNone/>
            </a:pPr>
            <a:r>
              <a:rPr lang="en-US" sz="1600" dirty="0"/>
              <a:t>✅Minimizes unnecessary outreach</a:t>
            </a:r>
            <a:br>
              <a:rPr lang="en-US" sz="1600" dirty="0"/>
            </a:br>
            <a:r>
              <a:rPr lang="en-US" sz="1600" dirty="0"/>
              <a:t>      </a:t>
            </a:r>
          </a:p>
          <a:p>
            <a:pPr marL="0" indent="0" algn="ctr">
              <a:buNone/>
            </a:pPr>
            <a:r>
              <a:rPr lang="en-US" sz="1600" dirty="0"/>
              <a:t>✅Enhances fairness through real-time feedback</a:t>
            </a:r>
          </a:p>
          <a:p>
            <a:pPr marL="0" indent="0" algn="ctr"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BA2D84-7755-4F42-BBB7-5533F6EBD8CE}"/>
              </a:ext>
            </a:extLst>
          </p:cNvPr>
          <p:cNvSpPr txBox="1">
            <a:spLocks/>
          </p:cNvSpPr>
          <p:nvPr/>
        </p:nvSpPr>
        <p:spPr>
          <a:xfrm>
            <a:off x="9378" y="1052733"/>
            <a:ext cx="7955280" cy="533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/>
              <a:t>The AI-Powered Learning Cycle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 b="1" dirty="0"/>
              <a:t> Input &amp; Action</a:t>
            </a:r>
          </a:p>
          <a:p>
            <a:r>
              <a:rPr lang="en-US" sz="6400" dirty="0"/>
              <a:t>Customer data ingested (demographics, repayment history, behavior)</a:t>
            </a:r>
          </a:p>
          <a:p>
            <a:r>
              <a:rPr lang="en-US" sz="6400" dirty="0"/>
              <a:t>AI selects and triggers actions (e.g., send reminder, offer hardship plan)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 b="1" dirty="0"/>
              <a:t>Customer Response</a:t>
            </a:r>
          </a:p>
          <a:p>
            <a:r>
              <a:rPr lang="en-US" sz="6400" dirty="0"/>
              <a:t>System observes what happens next:</a:t>
            </a:r>
          </a:p>
          <a:p>
            <a:pPr marL="742950" lvl="1" indent="-285750"/>
            <a:r>
              <a:rPr lang="en-US" sz="6400" dirty="0"/>
              <a:t>Payment made?</a:t>
            </a:r>
          </a:p>
          <a:p>
            <a:pPr marL="742950" lvl="1" indent="-285750"/>
            <a:r>
              <a:rPr lang="en-US" sz="6400" dirty="0"/>
              <a:t>Message ignored?</a:t>
            </a:r>
          </a:p>
          <a:p>
            <a:pPr marL="742950" lvl="1" indent="-285750"/>
            <a:r>
              <a:rPr lang="en-US" sz="6400" dirty="0"/>
              <a:t>Hardship offer accepted?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 b="1" dirty="0"/>
              <a:t>Outcome Tracking</a:t>
            </a:r>
          </a:p>
          <a:p>
            <a:r>
              <a:rPr lang="en-US" sz="6400" dirty="0"/>
              <a:t>Outcomes are logged:</a:t>
            </a:r>
          </a:p>
          <a:p>
            <a:pPr marL="742950" lvl="1" indent="-285750"/>
            <a:r>
              <a:rPr lang="en-US" sz="6400" dirty="0"/>
              <a:t>Time-to-payment</a:t>
            </a:r>
          </a:p>
          <a:p>
            <a:pPr marL="742950" lvl="1" indent="-285750"/>
            <a:r>
              <a:rPr lang="en-US" sz="6400" dirty="0"/>
              <a:t>Customer feedback</a:t>
            </a:r>
          </a:p>
          <a:p>
            <a:pPr marL="742950" lvl="1" indent="-285750"/>
            <a:r>
              <a:rPr lang="en-US" sz="6400" dirty="0"/>
              <a:t>Repayment success or failure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 b="1" dirty="0"/>
              <a:t>Learning &amp; Optimization</a:t>
            </a:r>
          </a:p>
          <a:p>
            <a:r>
              <a:rPr lang="en-US" sz="6400" dirty="0"/>
              <a:t>AI updates its models:</a:t>
            </a:r>
          </a:p>
          <a:p>
            <a:pPr marL="742950" lvl="1" indent="-285750"/>
            <a:r>
              <a:rPr lang="en-US" sz="6400" dirty="0"/>
              <a:t>Reinforces strategies that work</a:t>
            </a:r>
          </a:p>
          <a:p>
            <a:pPr marL="742950" lvl="1" indent="-285750"/>
            <a:r>
              <a:rPr lang="en-US" sz="6400" dirty="0"/>
              <a:t>Avoids tactics that fail</a:t>
            </a:r>
          </a:p>
          <a:p>
            <a:pPr marL="742950" lvl="1" indent="-285750"/>
            <a:r>
              <a:rPr lang="en-US" sz="6400" dirty="0"/>
              <a:t>Adjusts predictions and outreach logic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647B4-A832-48C7-BC81-526EC49C39EA}"/>
              </a:ext>
            </a:extLst>
          </p:cNvPr>
          <p:cNvSpPr txBox="1">
            <a:spLocks/>
          </p:cNvSpPr>
          <p:nvPr/>
        </p:nvSpPr>
        <p:spPr>
          <a:xfrm>
            <a:off x="24325" y="6082013"/>
            <a:ext cx="9095349" cy="97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📊 </a:t>
            </a:r>
            <a:r>
              <a:rPr lang="en-US" sz="2400" b="1" dirty="0"/>
              <a:t>Visual Concept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1100" b="1" dirty="0">
                <a:solidFill>
                  <a:srgbClr val="FFFFFF"/>
                </a:solidFill>
              </a:rPr>
              <a:t>[Customer Data] → [AI Decision] → [Action] → [Customer Response] → [OutcomeAnalysis] → [Model Update] → ... (repeat)</a:t>
            </a:r>
          </a:p>
          <a:p>
            <a:endParaRPr 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223">
        <p:circle/>
      </p:transition>
    </mc:Choice>
    <mc:Fallback xmlns="">
      <p:transition spd="slow" advTm="1223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0" y="-37485"/>
            <a:ext cx="4740811" cy="83934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Responsible AI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998806"/>
            <a:ext cx="7955280" cy="4909625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/>
              <a:t>✅ Key Safeguards</a:t>
            </a:r>
          </a:p>
          <a:p>
            <a:pPr marL="0" indent="0">
              <a:buNone/>
            </a:pPr>
            <a:r>
              <a:rPr lang="en-US" sz="1600" b="1" i="1" dirty="0"/>
              <a:t>1. Explainability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Every decision made by the AI is traceable and explainable.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Customers can understand </a:t>
            </a:r>
            <a:r>
              <a:rPr lang="en-US" sz="1600" i="1" dirty="0"/>
              <a:t>why</a:t>
            </a:r>
            <a:r>
              <a:rPr lang="en-US" sz="1600" dirty="0"/>
              <a:t> they received a specific outcome.</a:t>
            </a:r>
          </a:p>
          <a:p>
            <a:pPr marL="0" indent="0">
              <a:buNone/>
            </a:pPr>
            <a:r>
              <a:rPr lang="en-US" sz="1600" b="1" i="1" dirty="0"/>
              <a:t> 2. Fairness Audits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Models regularly audited to detect bias across age, gender, income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Equal opportunity ensured in hardship offerings and payment plans.</a:t>
            </a:r>
          </a:p>
          <a:p>
            <a:pPr marL="0" indent="0">
              <a:buNone/>
            </a:pPr>
            <a:r>
              <a:rPr lang="en-US" sz="1600" b="1" i="1" dirty="0"/>
              <a:t>3. Human-in-the-Loop Oversight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High-impact decisions (like debt escalation) reviewed by a human.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AI supports, but doesn’t replace, human empathy and discretion.</a:t>
            </a:r>
          </a:p>
          <a:p>
            <a:pPr marL="0" indent="0">
              <a:buNone/>
            </a:pPr>
            <a:r>
              <a:rPr lang="en-US" sz="1600" b="1" i="1" dirty="0"/>
              <a:t>4. 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Aligned with </a:t>
            </a:r>
            <a:r>
              <a:rPr lang="en-US" sz="1600" b="1" dirty="0"/>
              <a:t>GDPR</a:t>
            </a:r>
            <a:r>
              <a:rPr lang="en-US" sz="1600" dirty="0"/>
              <a:t>, </a:t>
            </a:r>
            <a:r>
              <a:rPr lang="en-US" sz="1600" b="1" dirty="0"/>
              <a:t>ECOA</a:t>
            </a:r>
            <a:r>
              <a:rPr lang="en-US" sz="1600" dirty="0"/>
              <a:t>, and RBI/local guidelines.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Legal &amp; compliance teams involved from development to deployment.</a:t>
            </a:r>
          </a:p>
          <a:p>
            <a:pPr marL="0" indent="0">
              <a:buNone/>
            </a:pPr>
            <a:r>
              <a:rPr lang="en-US" sz="1600" b="1" i="1" dirty="0"/>
              <a:t>5. Full Documentation &amp; 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Every model update, data source, and logic change is recorded.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Enables transparency in audits and regulatory reviews.</a:t>
            </a:r>
          </a:p>
          <a:p>
            <a:pPr marL="0" indent="0">
              <a:buNone/>
            </a:pPr>
            <a:r>
              <a:rPr lang="en-US" sz="1600" b="1" i="1" dirty="0"/>
              <a:t>6. Continuous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AI behavior is tracked in real-time to detect drift or misuse.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Retraining pipelines activated when performance drops or bias is found.</a:t>
            </a:r>
          </a:p>
          <a:p>
            <a:pPr marL="0" indent="0"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37139A-6F87-4631-9344-40671787AD36}"/>
              </a:ext>
            </a:extLst>
          </p:cNvPr>
          <p:cNvSpPr txBox="1">
            <a:spLocks/>
          </p:cNvSpPr>
          <p:nvPr/>
        </p:nvSpPr>
        <p:spPr>
          <a:xfrm>
            <a:off x="2135943" y="597877"/>
            <a:ext cx="7120599" cy="629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i="1" dirty="0"/>
              <a:t>Ensuring Fairness, Compliance &amp; Accountability in Geldium’s AI Collections System</a:t>
            </a:r>
            <a:endParaRPr lang="en-US" sz="1200" dirty="0"/>
          </a:p>
          <a:p>
            <a:pPr algn="ctr"/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DA585A-1BF0-49F2-BABF-2E21E14DD032}"/>
              </a:ext>
            </a:extLst>
          </p:cNvPr>
          <p:cNvSpPr txBox="1">
            <a:spLocks/>
          </p:cNvSpPr>
          <p:nvPr/>
        </p:nvSpPr>
        <p:spPr>
          <a:xfrm>
            <a:off x="0" y="5859194"/>
            <a:ext cx="9143999" cy="1259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🎯 Final Takeaway</a:t>
            </a:r>
          </a:p>
          <a:p>
            <a:pPr algn="ctr"/>
            <a:r>
              <a:rPr lang="en-US" sz="1100" b="1" dirty="0"/>
              <a:t>Geldium’s AI collections system is built not just for performance—but for trust, transparency, and long-term sustainability.</a:t>
            </a:r>
            <a:endParaRPr lang="en-US" sz="1100" dirty="0"/>
          </a:p>
          <a:p>
            <a:pPr algn="ctr"/>
            <a:endParaRPr lang="en-US"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32">
        <p:circle/>
      </p:transition>
    </mc:Choice>
    <mc:Fallback xmlns="">
      <p:transition spd="slow" advTm="1032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060" y="701068"/>
            <a:ext cx="6377940" cy="4571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📈 Expected Business Impact</a:t>
            </a:r>
            <a:br>
              <a:rPr lang="en-US" sz="3200" b="1" dirty="0"/>
            </a:b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076176"/>
            <a:ext cx="7371471" cy="53668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1. Increased Repayment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Personalized outreach and early detection reduce missed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AI targets the right customers at the right time with the right message.</a:t>
            </a:r>
          </a:p>
          <a:p>
            <a:pPr marL="0" indent="0">
              <a:buNone/>
            </a:pPr>
            <a:r>
              <a:rPr lang="en-US" sz="1400" b="1" dirty="0"/>
              <a:t>2. Operational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60–70% reduction in manual effort through automation of low-risk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Agents focus only on complex, high-impact scenarios.</a:t>
            </a:r>
          </a:p>
          <a:p>
            <a:pPr marL="0" indent="0">
              <a:buNone/>
            </a:pPr>
            <a:r>
              <a:rPr lang="en-US" sz="1400" b="1" dirty="0"/>
              <a:t>3. Data-Driven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Real-time insights from customer behavior power smarter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Collections planning becomes proactive, not reactive.</a:t>
            </a:r>
          </a:p>
          <a:p>
            <a:pPr marL="0" indent="0">
              <a:buNone/>
            </a:pPr>
            <a:r>
              <a:rPr lang="en-US" sz="1400" b="1" dirty="0"/>
              <a:t>4. Continuous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Agentic AI learns from each outcome, adapting strategies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Performance improves with every customer interaction.</a:t>
            </a:r>
          </a:p>
          <a:p>
            <a:pPr marL="0" indent="0">
              <a:buNone/>
            </a:pPr>
            <a:r>
              <a:rPr lang="en-US" sz="1400" b="1" dirty="0"/>
              <a:t>5. Enhanced Customer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Fair, empathetic, and explainable decisions build </a:t>
            </a:r>
            <a:r>
              <a:rPr lang="en-US" sz="1400" b="1" dirty="0"/>
              <a:t>trust</a:t>
            </a:r>
            <a:r>
              <a:rPr lang="en-US" sz="1400" dirty="0"/>
              <a:t> and </a:t>
            </a:r>
            <a:r>
              <a:rPr lang="en-US" sz="1400" b="1" dirty="0"/>
              <a:t>loyalty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Customized hardship plans improve satisfaction and brand image.</a:t>
            </a:r>
          </a:p>
          <a:p>
            <a:pPr marL="0" indent="0">
              <a:buNone/>
            </a:pPr>
            <a:r>
              <a:rPr lang="en-US" sz="1400" b="1" dirty="0"/>
              <a:t>6. Regulatory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Built-in guardrails align with global financial regulations (GDPR, ECOA, RBI).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Reduces compliance risks and enhances reputation.</a:t>
            </a:r>
          </a:p>
          <a:p>
            <a:pPr marL="0" indent="0"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EB0E3B-58BB-4322-9C27-673A69C9214E}"/>
              </a:ext>
            </a:extLst>
          </p:cNvPr>
          <p:cNvSpPr txBox="1">
            <a:spLocks/>
          </p:cNvSpPr>
          <p:nvPr/>
        </p:nvSpPr>
        <p:spPr>
          <a:xfrm>
            <a:off x="1188720" y="1030457"/>
            <a:ext cx="7955280" cy="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1" dirty="0"/>
              <a:t>Driving Performance, Trust, and Scalability through AI-Powered Collections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36A31-1D20-4DBB-9DE6-A725755858DE}"/>
              </a:ext>
            </a:extLst>
          </p:cNvPr>
          <p:cNvSpPr txBox="1">
            <a:spLocks/>
          </p:cNvSpPr>
          <p:nvPr/>
        </p:nvSpPr>
        <p:spPr>
          <a:xfrm>
            <a:off x="-276665" y="6474655"/>
            <a:ext cx="9420665" cy="313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🎯 </a:t>
            </a:r>
            <a:r>
              <a:rPr lang="en-US" sz="1000" b="1" dirty="0"/>
              <a:t>A future-ready AI system that boosts recovery rates, lowers costs, and puts customer fairness at the core of every decision.</a:t>
            </a:r>
            <a:endParaRPr lang="en-US" sz="1000" dirty="0"/>
          </a:p>
          <a:p>
            <a:endParaRPr 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23">
        <p:circle/>
      </p:transition>
    </mc:Choice>
    <mc:Fallback xmlns="">
      <p:transition spd="slow" advTm="1023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77" y="112542"/>
            <a:ext cx="5120640" cy="698667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/>
              <a:t>Regulatory Alignment in Practice</a:t>
            </a:r>
            <a:endParaRPr sz="21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1125416"/>
            <a:ext cx="8310489" cy="535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1. Transparent Decision 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Every AI decision is traceable and explainable.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Customers can understand </a:t>
            </a:r>
            <a:r>
              <a:rPr lang="en-US" sz="1600" i="1" dirty="0"/>
              <a:t>why</a:t>
            </a:r>
            <a:r>
              <a:rPr lang="en-US" sz="1600" dirty="0"/>
              <a:t> a particular outcome occurred.</a:t>
            </a:r>
          </a:p>
          <a:p>
            <a:pPr marL="0" indent="0">
              <a:buNone/>
            </a:pPr>
            <a:r>
              <a:rPr lang="en-US" sz="1600" b="1" dirty="0"/>
              <a:t>2. Built-in Compliance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High-impact or borderline cases are flagged for human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Escalation triggers ensure fairness and regulatory oversight.</a:t>
            </a:r>
          </a:p>
          <a:p>
            <a:pPr marL="0" indent="0">
              <a:buNone/>
            </a:pPr>
            <a:r>
              <a:rPr lang="en-US" sz="1600" b="1" dirty="0"/>
              <a:t>3. Early Engagement with Legal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Compliance, risk, and legal advisors are involved </a:t>
            </a:r>
            <a:r>
              <a:rPr lang="en-US" sz="1600" b="1" dirty="0"/>
              <a:t>from the design phase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Ensures models meet evolving global standards (ECOA, GDPR, RBI).</a:t>
            </a:r>
          </a:p>
          <a:p>
            <a:pPr marL="0" indent="0">
              <a:buNone/>
            </a:pPr>
            <a:r>
              <a:rPr lang="en-US" sz="1600" b="1" dirty="0"/>
              <a:t>4. Audit-Ready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Full records of data sources, training logic, decisions, and outcomes maintained.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Enables both internal and regulatory audits.</a:t>
            </a:r>
          </a:p>
          <a:p>
            <a:pPr marL="0" indent="0">
              <a:buNone/>
            </a:pPr>
            <a:r>
              <a:rPr lang="en-US" sz="1600" b="1" dirty="0"/>
              <a:t>5. Ongoing Monitoring &amp; 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AI models are continuously tested for bias, accuracy, and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Regulatory updates are incorporated into system behavior.</a:t>
            </a:r>
          </a:p>
          <a:p>
            <a:pPr marL="0" indent="0"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2F54F-A386-4591-9040-06ABF24BC261}"/>
              </a:ext>
            </a:extLst>
          </p:cNvPr>
          <p:cNvSpPr txBox="1">
            <a:spLocks/>
          </p:cNvSpPr>
          <p:nvPr/>
        </p:nvSpPr>
        <p:spPr>
          <a:xfrm>
            <a:off x="1997613" y="718896"/>
            <a:ext cx="7441809" cy="184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i="1"/>
              <a:t>Ensuring Compliance, Transparency, and Fairness in AI Collections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252F76-BF03-4506-B4CC-A843AF35638F}"/>
              </a:ext>
            </a:extLst>
          </p:cNvPr>
          <p:cNvSpPr txBox="1">
            <a:spLocks/>
          </p:cNvSpPr>
          <p:nvPr/>
        </p:nvSpPr>
        <p:spPr>
          <a:xfrm>
            <a:off x="129247" y="6148540"/>
            <a:ext cx="8885505" cy="606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⚖️</a:t>
            </a:r>
            <a:r>
              <a:rPr lang="en-US" sz="2400" b="1" dirty="0"/>
              <a:t>Key point</a:t>
            </a:r>
          </a:p>
          <a:p>
            <a:r>
              <a:rPr lang="en-US" sz="1200" b="1" dirty="0"/>
              <a:t>An AI system that’s not only smart—but also safe, explainable, and aligned with industry laws and ethics.</a:t>
            </a:r>
            <a:endParaRPr lang="en-US" sz="1200" dirty="0"/>
          </a:p>
          <a:p>
            <a:pPr algn="ctr"/>
            <a:endParaRPr lang="en-US" sz="14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83">
        <p:circle/>
      </p:transition>
    </mc:Choice>
    <mc:Fallback xmlns="">
      <p:transition spd="slow" advTm="783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965" y="216291"/>
            <a:ext cx="6377940" cy="75613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✅</a:t>
            </a:r>
            <a:r>
              <a:rPr lang="en-US" sz="1100" dirty="0"/>
              <a:t> </a:t>
            </a:r>
            <a:r>
              <a:rPr lang="en-US" sz="2400" b="1" dirty="0"/>
              <a:t>Conclusion: </a:t>
            </a:r>
            <a:r>
              <a:rPr lang="en-US" sz="1800" b="1" dirty="0"/>
              <a:t>A Future-Ready Collections System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59" y="1483554"/>
            <a:ext cx="7955280" cy="5550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Intelligent. Fair. Scalable.</a:t>
            </a:r>
          </a:p>
          <a:p>
            <a:r>
              <a:rPr lang="en-US" sz="1100" dirty="0"/>
              <a:t>Our AI-powered collections framework isn't just a technical upgrade — it's a </a:t>
            </a:r>
            <a:r>
              <a:rPr lang="en-US" sz="1100" b="1" dirty="0"/>
              <a:t>strategic leap forward</a:t>
            </a:r>
            <a:r>
              <a:rPr lang="en-US" sz="1100" dirty="0"/>
              <a:t>. By combining predictive insights with human oversight, we ensure every customer interaction is both </a:t>
            </a:r>
            <a:r>
              <a:rPr lang="en-US" sz="1100" b="1" dirty="0"/>
              <a:t>data-driven and empathetic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Adaptive Learning = Smarter Outcomes</a:t>
            </a:r>
          </a:p>
          <a:p>
            <a:r>
              <a:rPr lang="en-US" sz="1100" dirty="0"/>
              <a:t>Built with a </a:t>
            </a:r>
            <a:r>
              <a:rPr lang="en-US" sz="1100" b="1" dirty="0"/>
              <a:t>feedback loop</a:t>
            </a:r>
            <a:r>
              <a:rPr lang="en-US" sz="1100" dirty="0"/>
              <a:t> at its core, the system learns from real-time outcomes, refines its strategies, and stays aligned with evolving financial realities — ensuring </a:t>
            </a:r>
            <a:r>
              <a:rPr lang="en-US" sz="1100" b="1" dirty="0"/>
              <a:t>continuous improvement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Built-In Responsibility</a:t>
            </a:r>
          </a:p>
          <a:p>
            <a:r>
              <a:rPr lang="en-US" sz="1100" dirty="0"/>
              <a:t>From </a:t>
            </a:r>
            <a:r>
              <a:rPr lang="en-US" sz="1100" b="1" dirty="0"/>
              <a:t>regulatory compliance</a:t>
            </a:r>
            <a:r>
              <a:rPr lang="en-US" sz="1100" dirty="0"/>
              <a:t> (GDPR, ECOA, FCA) to </a:t>
            </a:r>
            <a:r>
              <a:rPr lang="en-US" sz="1100" b="1" dirty="0"/>
              <a:t>bias mitigation</a:t>
            </a:r>
            <a:r>
              <a:rPr lang="en-US" sz="1100" dirty="0"/>
              <a:t> and </a:t>
            </a:r>
            <a:r>
              <a:rPr lang="en-US" sz="1100" b="1" dirty="0"/>
              <a:t>explainable AI</a:t>
            </a:r>
            <a:r>
              <a:rPr lang="en-US" sz="1100" dirty="0"/>
              <a:t>, this system is engineered with </a:t>
            </a:r>
            <a:r>
              <a:rPr lang="en-US" sz="1100" b="1" dirty="0"/>
              <a:t>fairness, transparency, and trust</a:t>
            </a:r>
            <a:r>
              <a:rPr lang="en-US" sz="1100" dirty="0"/>
              <a:t> as non-negotiables.</a:t>
            </a:r>
          </a:p>
          <a:p>
            <a:pPr marL="0" indent="0">
              <a:buNone/>
            </a:pPr>
            <a:r>
              <a:rPr lang="en-US" sz="1400" b="1" dirty="0"/>
              <a:t>Business Impact that Matters</a:t>
            </a:r>
          </a:p>
          <a:p>
            <a:pPr marL="0" indent="0">
              <a:buNone/>
            </a:pPr>
            <a:r>
              <a:rPr lang="en-US" sz="1100" dirty="0"/>
              <a:t>     Reduced delinquency rates</a:t>
            </a:r>
          </a:p>
          <a:p>
            <a:pPr marL="0" indent="0">
              <a:buNone/>
            </a:pPr>
            <a:r>
              <a:rPr lang="en-US" sz="1100" dirty="0"/>
              <a:t>     Proactive outreach for at-risk segments</a:t>
            </a:r>
          </a:p>
          <a:p>
            <a:pPr marL="0" indent="0">
              <a:buNone/>
            </a:pPr>
            <a:r>
              <a:rPr lang="en-US" sz="1100" dirty="0"/>
              <a:t>     Lower operational costs through automation</a:t>
            </a:r>
          </a:p>
          <a:p>
            <a:pPr marL="0" indent="0">
              <a:buNone/>
            </a:pPr>
            <a:r>
              <a:rPr lang="en-US" sz="1100" dirty="0"/>
              <a:t>     Stronger customer relationships and trust</a:t>
            </a:r>
          </a:p>
          <a:p>
            <a:pPr marL="0" indent="0">
              <a:buNone/>
            </a:pPr>
            <a:r>
              <a:rPr lang="en-US" sz="1100" dirty="0"/>
              <a:t>     Scalable for future growth</a:t>
            </a:r>
          </a:p>
          <a:p>
            <a:pPr marL="0" indent="0">
              <a:buNone/>
            </a:pPr>
            <a:r>
              <a:rPr lang="en-US" sz="1400" b="1" dirty="0"/>
              <a:t>positioning Geldium as an Industry Leader</a:t>
            </a:r>
          </a:p>
          <a:p>
            <a:r>
              <a:rPr lang="en-US" sz="1100" dirty="0"/>
              <a:t>With this AI-powered collections system, </a:t>
            </a:r>
            <a:r>
              <a:rPr lang="en-US" sz="1100" b="1" dirty="0"/>
              <a:t>Geldium is future-ready</a:t>
            </a:r>
            <a:r>
              <a:rPr lang="en-US" sz="1100" dirty="0"/>
              <a:t> — delivering smarter collections, fairer outcomes, and a </a:t>
            </a:r>
            <a:r>
              <a:rPr lang="en-US" sz="1100" b="1" dirty="0"/>
              <a:t>sustainable competitive advantage</a:t>
            </a:r>
            <a:r>
              <a:rPr lang="en-US" sz="1100" dirty="0"/>
              <a:t> in the evolving fintech landscape.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0A92FC-14FC-44AD-ABE0-5DE87B9E7EFE}"/>
              </a:ext>
            </a:extLst>
          </p:cNvPr>
          <p:cNvSpPr txBox="1">
            <a:spLocks/>
          </p:cNvSpPr>
          <p:nvPr/>
        </p:nvSpPr>
        <p:spPr>
          <a:xfrm>
            <a:off x="291905" y="1036318"/>
            <a:ext cx="9144000" cy="447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b="1" i="1" dirty="0"/>
              <a:t>Transforming Delinquency Management through Ethical, Intelligent AI</a:t>
            </a:r>
          </a:p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50">
        <p:circle/>
      </p:transition>
    </mc:Choice>
    <mc:Fallback xmlns="">
      <p:transition spd="slow" advTm="6350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CB92-1B4C-4368-8799-49433163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043" y="225083"/>
            <a:ext cx="5809957" cy="227896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Thank You for the Opportunity</a:t>
            </a:r>
            <a:br>
              <a:rPr lang="en-US" dirty="0"/>
            </a:br>
            <a:r>
              <a:rPr lang="en-US" dirty="0"/>
              <a:t> -</a:t>
            </a:r>
            <a:r>
              <a:rPr lang="en-US" sz="2800" dirty="0"/>
              <a:t>Excited to Build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DAD0-4ED4-42A7-9BD1-D889B421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8" y="2602524"/>
            <a:ext cx="8915400" cy="403039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Building smarter, fairer financial systems with Agentic AI — responsibly and impactfully</a:t>
            </a:r>
          </a:p>
          <a:p>
            <a:pPr marL="0" indent="0">
              <a:buNone/>
            </a:pPr>
            <a:r>
              <a:rPr lang="en-US" sz="2800" b="1" dirty="0"/>
              <a:t>Prepared by: Rehan Khan</a:t>
            </a:r>
          </a:p>
          <a:p>
            <a:pPr marL="0" indent="0">
              <a:buNone/>
            </a:pPr>
            <a:r>
              <a:rPr lang="en-US" sz="1600" b="1" i="1" dirty="0"/>
              <a:t>    Tata GenAI Data Analytics Internship | July 2025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[EMAIL: </a:t>
            </a:r>
            <a:r>
              <a:rPr lang="en-US" sz="1600" b="1" dirty="0">
                <a:hlinkClick r:id="rId2"/>
              </a:rPr>
              <a:t>khan2233rehan@gmail.com</a:t>
            </a:r>
            <a:r>
              <a:rPr lang="en-US" sz="1600" b="1" dirty="0"/>
              <a:t>  ]</a:t>
            </a:r>
          </a:p>
          <a:p>
            <a:pPr marL="0" indent="0">
              <a:buNone/>
            </a:pPr>
            <a:r>
              <a:rPr lang="en-US" sz="1600" b="1" dirty="0"/>
              <a:t>[PHONE:+91- 7028360826  ]</a:t>
            </a:r>
            <a:br>
              <a:rPr lang="en-US" sz="1600" b="1" dirty="0"/>
            </a:br>
            <a:r>
              <a:rPr lang="en-US" sz="1600" b="1" dirty="0"/>
              <a:t>[LinkedIn Profile: </a:t>
            </a:r>
            <a:r>
              <a:rPr lang="en-US" sz="1600" b="1" dirty="0">
                <a:hlinkClick r:id="rId3"/>
              </a:rPr>
              <a:t>https://www.linkedin.com/in/rehan-khan-163896327/</a:t>
            </a:r>
            <a:r>
              <a:rPr lang="en-US" sz="1600" b="1" dirty="0"/>
              <a:t>  ] </a:t>
            </a:r>
          </a:p>
          <a:p>
            <a:pPr marL="0" indent="0">
              <a:buNone/>
            </a:pPr>
            <a:r>
              <a:rPr lang="en-US" sz="1600" b="1" dirty="0"/>
              <a:t>[GitHub </a:t>
            </a:r>
            <a:r>
              <a:rPr lang="en-US" sz="1600" b="1"/>
              <a:t>Profile: </a:t>
            </a:r>
            <a:r>
              <a:rPr lang="en-US" sz="1600" b="1">
                <a:hlinkClick r:id="rId4"/>
              </a:rPr>
              <a:t>https://github.com/REHANKHANN20</a:t>
            </a:r>
            <a:r>
              <a:rPr lang="en-US" sz="1600" b="1"/>
              <a:t>  </a:t>
            </a:r>
            <a:r>
              <a:rPr lang="en-US" sz="1600" b="1" dirty="0"/>
              <a:t>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135</TotalTime>
  <Words>1364</Words>
  <Application>Microsoft Office PowerPoint</Application>
  <PresentationFormat>On-screen Show (4:3)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AI-Powered Collections Strategy for Geldium</vt:lpstr>
      <vt:lpstr>                            How the System Works</vt:lpstr>
      <vt:lpstr>Role of Agentic AI in the Collections System</vt:lpstr>
      <vt:lpstr>Visualizing the AI Feedback Loop</vt:lpstr>
      <vt:lpstr>Responsible AI Guardrails</vt:lpstr>
      <vt:lpstr>📈 Expected Business Impact </vt:lpstr>
      <vt:lpstr>Regulatory Alignment in Practice</vt:lpstr>
      <vt:lpstr>✅ Conclusion: A Future-Ready Collections System</vt:lpstr>
      <vt:lpstr>Thank You for the Opportunity  -Excited to Build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 for Geldium</dc:title>
  <dc:subject/>
  <dc:creator>b</dc:creator>
  <cp:keywords/>
  <dc:description>generated using python-pptx</dc:description>
  <cp:lastModifiedBy>rehan khan</cp:lastModifiedBy>
  <cp:revision>8</cp:revision>
  <dcterms:created xsi:type="dcterms:W3CDTF">2013-01-27T09:14:16Z</dcterms:created>
  <dcterms:modified xsi:type="dcterms:W3CDTF">2025-09-15T17:28:53Z</dcterms:modified>
  <cp:category/>
</cp:coreProperties>
</file>