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eague Spartan" charset="1" panose="00000800000000000000"/>
      <p:regular r:id="rId16"/>
    </p:embeddedFont>
    <p:embeddedFont>
      <p:font typeface="Lato Bold" charset="1" panose="020F0502020204030203"/>
      <p:regular r:id="rId17"/>
    </p:embeddedFont>
    <p:embeddedFont>
      <p:font typeface="Poppins" charset="1" panose="00000500000000000000"/>
      <p:regular r:id="rId18"/>
    </p:embeddedFont>
    <p:embeddedFont>
      <p:font typeface="Poppins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30300" y="4057750"/>
            <a:ext cx="3086100" cy="2171499"/>
            <a:chOff x="0" y="0"/>
            <a:chExt cx="812800" cy="571917"/>
          </a:xfrm>
        </p:grpSpPr>
        <p:sp>
          <p:nvSpPr>
            <p:cNvPr name="Freeform 4" id="4"/>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5" id="5"/>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467343" y="4057750"/>
            <a:ext cx="3086100" cy="2171499"/>
            <a:chOff x="0" y="0"/>
            <a:chExt cx="812800" cy="571917"/>
          </a:xfrm>
        </p:grpSpPr>
        <p:sp>
          <p:nvSpPr>
            <p:cNvPr name="Freeform 7" id="7"/>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8" id="8"/>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20957" y="4173542"/>
            <a:ext cx="9846085" cy="2885673"/>
          </a:xfrm>
          <a:prstGeom prst="rect">
            <a:avLst/>
          </a:prstGeom>
        </p:spPr>
        <p:txBody>
          <a:bodyPr anchor="t" rtlCol="false" tIns="0" lIns="0" bIns="0" rIns="0">
            <a:spAutoFit/>
          </a:bodyPr>
          <a:lstStyle/>
          <a:p>
            <a:pPr algn="ctr">
              <a:lnSpc>
                <a:spcPts val="11572"/>
              </a:lnSpc>
            </a:pPr>
            <a:r>
              <a:rPr lang="en-US" sz="8265">
                <a:solidFill>
                  <a:srgbClr val="004AAD"/>
                </a:solidFill>
                <a:latin typeface="League Spartan"/>
                <a:ea typeface="League Spartan"/>
                <a:cs typeface="League Spartan"/>
                <a:sym typeface="League Spartan"/>
              </a:rPr>
              <a:t>ANALYSIS ON STUDENTS</a:t>
            </a:r>
          </a:p>
        </p:txBody>
      </p:sp>
      <p:sp>
        <p:nvSpPr>
          <p:cNvPr name="TextBox 10" id="10"/>
          <p:cNvSpPr txBox="true"/>
          <p:nvPr/>
        </p:nvSpPr>
        <p:spPr>
          <a:xfrm rot="0">
            <a:off x="5838306" y="3411041"/>
            <a:ext cx="6746530" cy="820969"/>
          </a:xfrm>
          <a:prstGeom prst="rect">
            <a:avLst/>
          </a:prstGeom>
        </p:spPr>
        <p:txBody>
          <a:bodyPr anchor="t" rtlCol="false" tIns="0" lIns="0" bIns="0" rIns="0">
            <a:spAutoFit/>
          </a:bodyPr>
          <a:lstStyle/>
          <a:p>
            <a:pPr algn="ctr">
              <a:lnSpc>
                <a:spcPts val="6724"/>
              </a:lnSpc>
            </a:pPr>
            <a:r>
              <a:rPr lang="en-US" sz="4803">
                <a:solidFill>
                  <a:srgbClr val="303642"/>
                </a:solidFill>
                <a:latin typeface="Lato Bold"/>
                <a:ea typeface="Lato Bold"/>
                <a:cs typeface="Lato Bold"/>
                <a:sym typeface="Lato Bold"/>
              </a:rPr>
              <a:t>DAVI CA2 PART 2</a:t>
            </a:r>
          </a:p>
        </p:txBody>
      </p:sp>
      <p:sp>
        <p:nvSpPr>
          <p:cNvPr name="TextBox 11" id="11"/>
          <p:cNvSpPr txBox="true"/>
          <p:nvPr/>
        </p:nvSpPr>
        <p:spPr>
          <a:xfrm rot="0">
            <a:off x="4880587" y="6756576"/>
            <a:ext cx="8526827" cy="400870"/>
          </a:xfrm>
          <a:prstGeom prst="rect">
            <a:avLst/>
          </a:prstGeom>
        </p:spPr>
        <p:txBody>
          <a:bodyPr anchor="t" rtlCol="false" tIns="0" lIns="0" bIns="0" rIns="0">
            <a:spAutoFit/>
          </a:bodyPr>
          <a:lstStyle/>
          <a:p>
            <a:pPr algn="ctr">
              <a:lnSpc>
                <a:spcPts val="3107"/>
              </a:lnSpc>
              <a:spcBef>
                <a:spcPct val="0"/>
              </a:spcBef>
            </a:pPr>
            <a:r>
              <a:rPr lang="en-US" sz="2219">
                <a:solidFill>
                  <a:srgbClr val="303642"/>
                </a:solidFill>
                <a:latin typeface="Poppins"/>
                <a:ea typeface="Poppins"/>
                <a:cs typeface="Poppins"/>
                <a:sym typeface="Poppins"/>
              </a:rPr>
              <a:t>Rejey Ezekiel Jeyakumar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35000" y="4477111"/>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04900" y="4477111"/>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117556" y="82515"/>
            <a:ext cx="10052888" cy="2565222"/>
          </a:xfrm>
          <a:prstGeom prst="rect">
            <a:avLst/>
          </a:prstGeom>
        </p:spPr>
        <p:txBody>
          <a:bodyPr anchor="t" rtlCol="false" tIns="0" lIns="0" bIns="0" rIns="0">
            <a:spAutoFit/>
          </a:bodyPr>
          <a:lstStyle/>
          <a:p>
            <a:pPr algn="ctr">
              <a:lnSpc>
                <a:spcPts val="10334"/>
              </a:lnSpc>
            </a:pPr>
            <a:r>
              <a:rPr lang="en-US" sz="7382">
                <a:solidFill>
                  <a:srgbClr val="004AAD"/>
                </a:solidFill>
                <a:latin typeface="League Spartan"/>
                <a:ea typeface="League Spartan"/>
                <a:cs typeface="League Spartan"/>
                <a:sym typeface="League Spartan"/>
              </a:rPr>
              <a:t>FINAL</a:t>
            </a:r>
          </a:p>
          <a:p>
            <a:pPr algn="ctr">
              <a:lnSpc>
                <a:spcPts val="10334"/>
              </a:lnSpc>
            </a:pPr>
            <a:r>
              <a:rPr lang="en-US" sz="7382">
                <a:solidFill>
                  <a:srgbClr val="004AAD"/>
                </a:solidFill>
                <a:latin typeface="League Spartan"/>
                <a:ea typeface="League Spartan"/>
                <a:cs typeface="League Spartan"/>
                <a:sym typeface="League Spartan"/>
              </a:rPr>
              <a:t>RECOMMENDATION</a:t>
            </a:r>
          </a:p>
        </p:txBody>
      </p:sp>
      <p:sp>
        <p:nvSpPr>
          <p:cNvPr name="TextBox 10" id="10"/>
          <p:cNvSpPr txBox="true"/>
          <p:nvPr/>
        </p:nvSpPr>
        <p:spPr>
          <a:xfrm rot="0">
            <a:off x="4473341" y="2552487"/>
            <a:ext cx="9341318" cy="6419553"/>
          </a:xfrm>
          <a:prstGeom prst="rect">
            <a:avLst/>
          </a:prstGeom>
        </p:spPr>
        <p:txBody>
          <a:bodyPr anchor="t" rtlCol="false" tIns="0" lIns="0" bIns="0" rIns="0">
            <a:spAutoFit/>
          </a:bodyPr>
          <a:lstStyle/>
          <a:p>
            <a:pPr algn="ctr">
              <a:lnSpc>
                <a:spcPts val="4216"/>
              </a:lnSpc>
            </a:pPr>
            <a:r>
              <a:rPr lang="en-US" sz="3011">
                <a:solidFill>
                  <a:srgbClr val="004AAD"/>
                </a:solidFill>
                <a:latin typeface="Poppins"/>
                <a:ea typeface="Poppins"/>
                <a:cs typeface="Poppins"/>
                <a:sym typeface="Poppins"/>
              </a:rPr>
              <a:t>For my recommendations to dean Mikey for his the upcoming enrolment period is :</a:t>
            </a:r>
          </a:p>
          <a:p>
            <a:pPr algn="ctr" marL="650224" indent="-325112" lvl="1">
              <a:lnSpc>
                <a:spcPts val="4216"/>
              </a:lnSpc>
              <a:buAutoNum type="arabicPeriod" startAt="1"/>
            </a:pPr>
            <a:r>
              <a:rPr lang="en-US" sz="3011">
                <a:solidFill>
                  <a:srgbClr val="004AAD"/>
                </a:solidFill>
                <a:latin typeface="Poppins"/>
                <a:ea typeface="Poppins"/>
                <a:cs typeface="Poppins"/>
                <a:sym typeface="Poppins"/>
              </a:rPr>
              <a:t>He should target students who are aged 30 - 40 years old and currently working in HR and is looking to upskill themselves.</a:t>
            </a:r>
          </a:p>
          <a:p>
            <a:pPr algn="ctr" marL="650224" indent="-325112" lvl="1">
              <a:lnSpc>
                <a:spcPts val="4216"/>
              </a:lnSpc>
              <a:buAutoNum type="arabicPeriod" startAt="1"/>
            </a:pPr>
            <a:r>
              <a:rPr lang="en-US" sz="3011">
                <a:solidFill>
                  <a:srgbClr val="004AAD"/>
                </a:solidFill>
                <a:latin typeface="Poppins"/>
                <a:ea typeface="Poppins"/>
                <a:cs typeface="Poppins"/>
                <a:sym typeface="Poppins"/>
              </a:rPr>
              <a:t>Help get subsidies from private or MOE for Foreign and Permanent resident Student.</a:t>
            </a:r>
          </a:p>
          <a:p>
            <a:pPr algn="ctr" marL="650224" indent="-325112" lvl="1">
              <a:lnSpc>
                <a:spcPts val="4216"/>
              </a:lnSpc>
              <a:spcBef>
                <a:spcPct val="0"/>
              </a:spcBef>
              <a:buAutoNum type="arabicPeriod" startAt="1"/>
            </a:pPr>
            <a:r>
              <a:rPr lang="en-US" sz="3011">
                <a:solidFill>
                  <a:srgbClr val="004AAD"/>
                </a:solidFill>
                <a:latin typeface="Poppins"/>
                <a:ea typeface="Poppins"/>
                <a:cs typeface="Poppins"/>
                <a:sym typeface="Poppins"/>
              </a:rPr>
              <a:t>Try to reduce course prices for Masters &amp; Bachelors courses as they don't allow SFC, and cost a lot. Therefore, many students don't enroll in them due to the high cost and lack of subsidies.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0" y="0"/>
                  </a:moveTo>
                  <a:lnTo>
                    <a:pt x="1789026" y="0"/>
                  </a:lnTo>
                  <a:lnTo>
                    <a:pt x="1789026" y="2709333"/>
                  </a:lnTo>
                  <a:lnTo>
                    <a:pt x="0" y="2709333"/>
                  </a:ln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51496" y="-913802"/>
            <a:ext cx="897167" cy="2183545"/>
            <a:chOff x="0" y="0"/>
            <a:chExt cx="236291" cy="575090"/>
          </a:xfrm>
        </p:grpSpPr>
        <p:sp>
          <p:nvSpPr>
            <p:cNvPr name="Freeform 7" id="7"/>
            <p:cNvSpPr/>
            <p:nvPr/>
          </p:nvSpPr>
          <p:spPr>
            <a:xfrm flipH="false" flipV="false" rot="0">
              <a:off x="0" y="0"/>
              <a:ext cx="236291" cy="575090"/>
            </a:xfrm>
            <a:custGeom>
              <a:avLst/>
              <a:gdLst/>
              <a:ahLst/>
              <a:cxnLst/>
              <a:rect r="r" b="b" t="t" l="l"/>
              <a:pathLst>
                <a:path h="575090" w="236291">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p:spPr>
        </p:sp>
        <p:sp>
          <p:nvSpPr>
            <p:cNvPr name="TextBox 8" id="8"/>
            <p:cNvSpPr txBox="true"/>
            <p:nvPr/>
          </p:nvSpPr>
          <p:spPr>
            <a:xfrm>
              <a:off x="0" y="-47625"/>
              <a:ext cx="236291" cy="62271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144000" y="336734"/>
            <a:ext cx="6849682" cy="4807811"/>
          </a:xfrm>
          <a:custGeom>
            <a:avLst/>
            <a:gdLst/>
            <a:ahLst/>
            <a:cxnLst/>
            <a:rect r="r" b="b" t="t" l="l"/>
            <a:pathLst>
              <a:path h="4807811" w="6849682">
                <a:moveTo>
                  <a:pt x="0" y="0"/>
                </a:moveTo>
                <a:lnTo>
                  <a:pt x="6849682" y="0"/>
                </a:lnTo>
                <a:lnTo>
                  <a:pt x="6849682" y="4807811"/>
                </a:lnTo>
                <a:lnTo>
                  <a:pt x="0" y="4807811"/>
                </a:lnTo>
                <a:lnTo>
                  <a:pt x="0" y="0"/>
                </a:lnTo>
                <a:close/>
              </a:path>
            </a:pathLst>
          </a:custGeom>
          <a:blipFill>
            <a:blip r:embed="rId3"/>
            <a:stretch>
              <a:fillRect l="0" t="0" r="0" b="0"/>
            </a:stretch>
          </a:blipFill>
        </p:spPr>
      </p:sp>
      <p:sp>
        <p:nvSpPr>
          <p:cNvPr name="Freeform 10" id="10"/>
          <p:cNvSpPr/>
          <p:nvPr/>
        </p:nvSpPr>
        <p:spPr>
          <a:xfrm flipH="false" flipV="false" rot="0">
            <a:off x="9144000" y="5374395"/>
            <a:ext cx="6849682" cy="4575870"/>
          </a:xfrm>
          <a:custGeom>
            <a:avLst/>
            <a:gdLst/>
            <a:ahLst/>
            <a:cxnLst/>
            <a:rect r="r" b="b" t="t" l="l"/>
            <a:pathLst>
              <a:path h="4575870" w="6849682">
                <a:moveTo>
                  <a:pt x="0" y="0"/>
                </a:moveTo>
                <a:lnTo>
                  <a:pt x="6849682" y="0"/>
                </a:lnTo>
                <a:lnTo>
                  <a:pt x="6849682" y="4575871"/>
                </a:lnTo>
                <a:lnTo>
                  <a:pt x="0" y="4575871"/>
                </a:lnTo>
                <a:lnTo>
                  <a:pt x="0" y="0"/>
                </a:lnTo>
                <a:close/>
              </a:path>
            </a:pathLst>
          </a:custGeom>
          <a:blipFill>
            <a:blip r:embed="rId4"/>
            <a:stretch>
              <a:fillRect l="0" t="0" r="0" b="0"/>
            </a:stretch>
          </a:blipFill>
        </p:spPr>
      </p:sp>
      <p:sp>
        <p:nvSpPr>
          <p:cNvPr name="TextBox 11" id="11"/>
          <p:cNvSpPr txBox="true"/>
          <p:nvPr/>
        </p:nvSpPr>
        <p:spPr>
          <a:xfrm rot="0">
            <a:off x="709411" y="1174493"/>
            <a:ext cx="6083297" cy="1579842"/>
          </a:xfrm>
          <a:prstGeom prst="rect">
            <a:avLst/>
          </a:prstGeom>
        </p:spPr>
        <p:txBody>
          <a:bodyPr anchor="t" rtlCol="false" tIns="0" lIns="0" bIns="0" rIns="0">
            <a:spAutoFit/>
          </a:bodyPr>
          <a:lstStyle/>
          <a:p>
            <a:pPr algn="l">
              <a:lnSpc>
                <a:spcPts val="6372"/>
              </a:lnSpc>
            </a:pPr>
            <a:r>
              <a:rPr lang="en-US" sz="4551">
                <a:solidFill>
                  <a:srgbClr val="FFFFFF"/>
                </a:solidFill>
                <a:latin typeface="Lato Bold"/>
                <a:ea typeface="Lato Bold"/>
                <a:cs typeface="Lato Bold"/>
                <a:sym typeface="Lato Bold"/>
              </a:rPr>
              <a:t>FURTHER WRANGLING</a:t>
            </a:r>
          </a:p>
        </p:txBody>
      </p:sp>
      <p:sp>
        <p:nvSpPr>
          <p:cNvPr name="TextBox 12" id="12"/>
          <p:cNvSpPr txBox="true"/>
          <p:nvPr/>
        </p:nvSpPr>
        <p:spPr>
          <a:xfrm rot="0">
            <a:off x="709411" y="3157106"/>
            <a:ext cx="5634574" cy="5831816"/>
          </a:xfrm>
          <a:prstGeom prst="rect">
            <a:avLst/>
          </a:prstGeom>
        </p:spPr>
        <p:txBody>
          <a:bodyPr anchor="t" rtlCol="false" tIns="0" lIns="0" bIns="0" rIns="0">
            <a:spAutoFit/>
          </a:bodyPr>
          <a:lstStyle/>
          <a:p>
            <a:pPr algn="l">
              <a:lnSpc>
                <a:spcPts val="3536"/>
              </a:lnSpc>
            </a:pPr>
            <a:r>
              <a:rPr lang="en-US" sz="2525">
                <a:solidFill>
                  <a:srgbClr val="FFFFFF"/>
                </a:solidFill>
                <a:latin typeface="Poppins"/>
                <a:ea typeface="Poppins"/>
                <a:cs typeface="Poppins"/>
                <a:sym typeface="Poppins"/>
              </a:rPr>
              <a:t>For my further wrangling i have categorized the DESIGNATION column into 10 Categories HR, admin, management, Finance, Customer Service, Operations &amp; Logs, Marketing &amp; PR, Education, IT and Others.</a:t>
            </a:r>
          </a:p>
          <a:p>
            <a:pPr algn="l">
              <a:lnSpc>
                <a:spcPts val="3536"/>
              </a:lnSpc>
            </a:pPr>
          </a:p>
          <a:p>
            <a:pPr algn="l">
              <a:lnSpc>
                <a:spcPts val="3536"/>
              </a:lnSpc>
              <a:spcBef>
                <a:spcPct val="0"/>
              </a:spcBef>
            </a:pPr>
            <a:r>
              <a:rPr lang="en-US" sz="2525">
                <a:solidFill>
                  <a:srgbClr val="FFFFFF"/>
                </a:solidFill>
                <a:latin typeface="Poppins"/>
                <a:ea typeface="Poppins"/>
                <a:cs typeface="Poppins"/>
                <a:sym typeface="Poppins"/>
              </a:rPr>
              <a:t>Secondly i have also added Course Duration as a column which is the difference of Course Commencement and Course Completion.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35000" y="4477111"/>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04900" y="4477111"/>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6004719" y="2304661"/>
            <a:ext cx="6278562" cy="1260297"/>
          </a:xfrm>
          <a:prstGeom prst="rect">
            <a:avLst/>
          </a:prstGeom>
        </p:spPr>
        <p:txBody>
          <a:bodyPr anchor="t" rtlCol="false" tIns="0" lIns="0" bIns="0" rIns="0">
            <a:spAutoFit/>
          </a:bodyPr>
          <a:lstStyle/>
          <a:p>
            <a:pPr algn="ctr">
              <a:lnSpc>
                <a:spcPts val="10334"/>
              </a:lnSpc>
            </a:pPr>
            <a:r>
              <a:rPr lang="en-US" sz="7382">
                <a:solidFill>
                  <a:srgbClr val="004AAD"/>
                </a:solidFill>
                <a:latin typeface="League Spartan"/>
                <a:ea typeface="League Spartan"/>
                <a:cs typeface="League Spartan"/>
                <a:sym typeface="League Spartan"/>
              </a:rPr>
              <a:t>OBJECTIVE 2</a:t>
            </a:r>
          </a:p>
        </p:txBody>
      </p:sp>
      <p:sp>
        <p:nvSpPr>
          <p:cNvPr name="TextBox 10" id="10"/>
          <p:cNvSpPr txBox="true"/>
          <p:nvPr/>
        </p:nvSpPr>
        <p:spPr>
          <a:xfrm rot="0">
            <a:off x="5501760" y="4019698"/>
            <a:ext cx="7284480" cy="2152353"/>
          </a:xfrm>
          <a:prstGeom prst="rect">
            <a:avLst/>
          </a:prstGeom>
        </p:spPr>
        <p:txBody>
          <a:bodyPr anchor="t" rtlCol="false" tIns="0" lIns="0" bIns="0" rIns="0">
            <a:spAutoFit/>
          </a:bodyPr>
          <a:lstStyle/>
          <a:p>
            <a:pPr algn="ctr">
              <a:lnSpc>
                <a:spcPts val="4216"/>
              </a:lnSpc>
              <a:spcBef>
                <a:spcPct val="0"/>
              </a:spcBef>
            </a:pPr>
            <a:r>
              <a:rPr lang="en-US" sz="3011">
                <a:solidFill>
                  <a:srgbClr val="004AAD"/>
                </a:solidFill>
                <a:latin typeface="Poppins"/>
                <a:ea typeface="Poppins"/>
                <a:cs typeface="Poppins"/>
                <a:sym typeface="Poppins"/>
              </a:rPr>
              <a:t>"How can Singapore’s OX International School attract more students in the upcoming July admission period."</a:t>
            </a:r>
          </a:p>
        </p:txBody>
      </p:sp>
      <p:sp>
        <p:nvSpPr>
          <p:cNvPr name="TextBox 11" id="11"/>
          <p:cNvSpPr txBox="true"/>
          <p:nvPr/>
        </p:nvSpPr>
        <p:spPr>
          <a:xfrm rot="0">
            <a:off x="313808" y="7116260"/>
            <a:ext cx="17660384" cy="2152353"/>
          </a:xfrm>
          <a:prstGeom prst="rect">
            <a:avLst/>
          </a:prstGeom>
        </p:spPr>
        <p:txBody>
          <a:bodyPr anchor="t" rtlCol="false" tIns="0" lIns="0" bIns="0" rIns="0">
            <a:spAutoFit/>
          </a:bodyPr>
          <a:lstStyle/>
          <a:p>
            <a:pPr algn="ctr">
              <a:lnSpc>
                <a:spcPts val="4216"/>
              </a:lnSpc>
              <a:spcBef>
                <a:spcPct val="0"/>
              </a:spcBef>
            </a:pPr>
            <a:r>
              <a:rPr lang="en-US" sz="3011">
                <a:solidFill>
                  <a:srgbClr val="004AAD"/>
                </a:solidFill>
                <a:latin typeface="Poppins"/>
                <a:ea typeface="Poppins"/>
                <a:cs typeface="Poppins"/>
                <a:sym typeface="Poppins"/>
              </a:rPr>
              <a:t>After looking at the data dean Mikey realized that in the end 2021 to early 2022 the school has brought in considerably less students than previous year and thus wants to figure out the profile of students to target to apply for their school in the upcoming open house and admissions period.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55579" y="94932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506684" y="862714"/>
            <a:ext cx="8545955" cy="8395586"/>
          </a:xfrm>
          <a:custGeom>
            <a:avLst/>
            <a:gdLst/>
            <a:ahLst/>
            <a:cxnLst/>
            <a:rect r="r" b="b" t="t" l="l"/>
            <a:pathLst>
              <a:path h="8395586" w="8545955">
                <a:moveTo>
                  <a:pt x="0" y="0"/>
                </a:moveTo>
                <a:lnTo>
                  <a:pt x="8545955" y="0"/>
                </a:lnTo>
                <a:lnTo>
                  <a:pt x="8545955" y="8395586"/>
                </a:lnTo>
                <a:lnTo>
                  <a:pt x="0" y="8395586"/>
                </a:lnTo>
                <a:lnTo>
                  <a:pt x="0" y="0"/>
                </a:lnTo>
                <a:close/>
              </a:path>
            </a:pathLst>
          </a:custGeom>
          <a:blipFill>
            <a:blip r:embed="rId3"/>
            <a:stretch>
              <a:fillRect l="0" t="0" r="0" b="0"/>
            </a:stretch>
          </a:blipFill>
        </p:spPr>
      </p:sp>
      <p:sp>
        <p:nvSpPr>
          <p:cNvPr name="TextBox 7" id="7"/>
          <p:cNvSpPr txBox="true"/>
          <p:nvPr/>
        </p:nvSpPr>
        <p:spPr>
          <a:xfrm rot="0">
            <a:off x="460714" y="290652"/>
            <a:ext cx="6756386" cy="960831"/>
          </a:xfrm>
          <a:prstGeom prst="rect">
            <a:avLst/>
          </a:prstGeom>
        </p:spPr>
        <p:txBody>
          <a:bodyPr anchor="t" rtlCol="false" tIns="0" lIns="0" bIns="0" rIns="0">
            <a:spAutoFit/>
          </a:bodyPr>
          <a:lstStyle/>
          <a:p>
            <a:pPr algn="l">
              <a:lnSpc>
                <a:spcPts val="7940"/>
              </a:lnSpc>
            </a:pPr>
            <a:r>
              <a:rPr lang="en-US" sz="5672">
                <a:solidFill>
                  <a:srgbClr val="FFFFFF"/>
                </a:solidFill>
                <a:latin typeface="League Spartan"/>
                <a:ea typeface="League Spartan"/>
                <a:cs typeface="League Spartan"/>
                <a:sym typeface="League Spartan"/>
              </a:rPr>
              <a:t>1ST PLOT</a:t>
            </a:r>
          </a:p>
        </p:txBody>
      </p:sp>
      <p:sp>
        <p:nvSpPr>
          <p:cNvPr name="TextBox 8" id="8"/>
          <p:cNvSpPr txBox="true"/>
          <p:nvPr/>
        </p:nvSpPr>
        <p:spPr>
          <a:xfrm rot="0">
            <a:off x="4123039" y="474385"/>
            <a:ext cx="3863414" cy="621940"/>
          </a:xfrm>
          <a:prstGeom prst="rect">
            <a:avLst/>
          </a:prstGeom>
        </p:spPr>
        <p:txBody>
          <a:bodyPr anchor="t" rtlCol="false" tIns="0" lIns="0" bIns="0" rIns="0">
            <a:spAutoFit/>
          </a:bodyPr>
          <a:lstStyle/>
          <a:p>
            <a:pPr algn="l">
              <a:lnSpc>
                <a:spcPts val="5094"/>
              </a:lnSpc>
            </a:pPr>
            <a:r>
              <a:rPr lang="en-US" sz="3639">
                <a:solidFill>
                  <a:srgbClr val="C8C3E7"/>
                </a:solidFill>
                <a:latin typeface="Lato Bold"/>
                <a:ea typeface="Lato Bold"/>
                <a:cs typeface="Lato Bold"/>
                <a:sym typeface="Lato Bold"/>
              </a:rPr>
              <a:t>SUNBURST</a:t>
            </a:r>
          </a:p>
        </p:txBody>
      </p:sp>
      <p:sp>
        <p:nvSpPr>
          <p:cNvPr name="TextBox 9" id="9"/>
          <p:cNvSpPr txBox="true"/>
          <p:nvPr/>
        </p:nvSpPr>
        <p:spPr>
          <a:xfrm rot="0">
            <a:off x="460714" y="1285262"/>
            <a:ext cx="9045971" cy="9810186"/>
          </a:xfrm>
          <a:prstGeom prst="rect">
            <a:avLst/>
          </a:prstGeom>
        </p:spPr>
        <p:txBody>
          <a:bodyPr anchor="t" rtlCol="false" tIns="0" lIns="0" bIns="0" rIns="0">
            <a:spAutoFit/>
          </a:bodyPr>
          <a:lstStyle/>
          <a:p>
            <a:pPr algn="l">
              <a:lnSpc>
                <a:spcPts val="3706"/>
              </a:lnSpc>
            </a:pPr>
            <a:r>
              <a:rPr lang="en-US" sz="2647">
                <a:solidFill>
                  <a:srgbClr val="FFFFFF"/>
                </a:solidFill>
                <a:latin typeface="Poppins"/>
                <a:ea typeface="Poppins"/>
                <a:cs typeface="Poppins"/>
                <a:sym typeface="Poppins"/>
              </a:rPr>
              <a:t>This plot is shows the distribution of Course and their Age Groups, additionally we can see the average GPA of each child.</a:t>
            </a:r>
          </a:p>
          <a:p>
            <a:pPr algn="l">
              <a:lnSpc>
                <a:spcPts val="3706"/>
              </a:lnSpc>
            </a:pPr>
          </a:p>
          <a:p>
            <a:pPr algn="l">
              <a:lnSpc>
                <a:spcPts val="3706"/>
              </a:lnSpc>
            </a:pPr>
            <a:r>
              <a:rPr lang="en-US" sz="2647">
                <a:solidFill>
                  <a:srgbClr val="FFFFFF"/>
                </a:solidFill>
                <a:latin typeface="Poppins"/>
                <a:ea typeface="Poppins"/>
                <a:cs typeface="Poppins"/>
                <a:sym typeface="Poppins"/>
              </a:rPr>
              <a:t>From the sunburst we can see that more than 50% of students reside in Certificate in Digital Marketing and Diploma in Business Administration, and having an average GPA of 2.74.</a:t>
            </a:r>
          </a:p>
          <a:p>
            <a:pPr algn="l">
              <a:lnSpc>
                <a:spcPts val="3706"/>
              </a:lnSpc>
            </a:pPr>
          </a:p>
          <a:p>
            <a:pPr algn="l">
              <a:lnSpc>
                <a:spcPts val="3706"/>
              </a:lnSpc>
            </a:pPr>
            <a:r>
              <a:rPr lang="en-US" sz="2647">
                <a:solidFill>
                  <a:srgbClr val="FFFFFF"/>
                </a:solidFill>
                <a:latin typeface="Poppins"/>
                <a:ea typeface="Poppins"/>
                <a:cs typeface="Poppins"/>
                <a:sym typeface="Poppins"/>
              </a:rPr>
              <a:t>We can also see that students doing a Certificate in HR Management do better overall, having the highest average GPA of 2.99 and student below 25 scoring a higher end of 3.05 on average.</a:t>
            </a:r>
          </a:p>
          <a:p>
            <a:pPr algn="l">
              <a:lnSpc>
                <a:spcPts val="3706"/>
              </a:lnSpc>
            </a:pPr>
          </a:p>
          <a:p>
            <a:pPr algn="l">
              <a:lnSpc>
                <a:spcPts val="3706"/>
              </a:lnSpc>
            </a:pPr>
            <a:r>
              <a:rPr lang="en-US" sz="2647">
                <a:solidFill>
                  <a:srgbClr val="FFFFFF"/>
                </a:solidFill>
                <a:latin typeface="Poppins"/>
                <a:ea typeface="Poppins"/>
                <a:cs typeface="Poppins"/>
                <a:sym typeface="Poppins"/>
              </a:rPr>
              <a:t>There is also a outlier in the Master of Buisness Administration Course where a student below 25 has a 4.0 whereas the average for that course is 2.71</a:t>
            </a:r>
          </a:p>
          <a:p>
            <a:pPr algn="l">
              <a:lnSpc>
                <a:spcPts val="3706"/>
              </a:lnSpc>
            </a:pPr>
          </a:p>
          <a:p>
            <a:pPr algn="l">
              <a:lnSpc>
                <a:spcPts val="3706"/>
              </a:lnSpc>
            </a:pPr>
          </a:p>
          <a:p>
            <a:pPr algn="l">
              <a:lnSpc>
                <a:spcPts val="3706"/>
              </a:lnSpc>
            </a:pPr>
          </a:p>
          <a:p>
            <a:pPr algn="l">
              <a:lnSpc>
                <a:spcPts val="370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8728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309601" y="5913380"/>
            <a:ext cx="9668799" cy="4109239"/>
          </a:xfrm>
          <a:custGeom>
            <a:avLst/>
            <a:gdLst/>
            <a:ahLst/>
            <a:cxnLst/>
            <a:rect r="r" b="b" t="t" l="l"/>
            <a:pathLst>
              <a:path h="4109239" w="9668799">
                <a:moveTo>
                  <a:pt x="0" y="0"/>
                </a:moveTo>
                <a:lnTo>
                  <a:pt x="9668798" y="0"/>
                </a:lnTo>
                <a:lnTo>
                  <a:pt x="9668798" y="4109239"/>
                </a:lnTo>
                <a:lnTo>
                  <a:pt x="0" y="4109239"/>
                </a:lnTo>
                <a:lnTo>
                  <a:pt x="0" y="0"/>
                </a:lnTo>
                <a:close/>
              </a:path>
            </a:pathLst>
          </a:custGeom>
          <a:blipFill>
            <a:blip r:embed="rId3"/>
            <a:stretch>
              <a:fillRect l="0" t="0" r="0" b="0"/>
            </a:stretch>
          </a:blipFill>
        </p:spPr>
      </p:sp>
      <p:sp>
        <p:nvSpPr>
          <p:cNvPr name="TextBox 7" id="7"/>
          <p:cNvSpPr txBox="true"/>
          <p:nvPr/>
        </p:nvSpPr>
        <p:spPr>
          <a:xfrm rot="0">
            <a:off x="5765807" y="796331"/>
            <a:ext cx="6756386" cy="960831"/>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2ND PLOT</a:t>
            </a:r>
          </a:p>
        </p:txBody>
      </p:sp>
      <p:sp>
        <p:nvSpPr>
          <p:cNvPr name="TextBox 8" id="8"/>
          <p:cNvSpPr txBox="true"/>
          <p:nvPr/>
        </p:nvSpPr>
        <p:spPr>
          <a:xfrm rot="0">
            <a:off x="6208107" y="260117"/>
            <a:ext cx="5871786" cy="621940"/>
          </a:xfrm>
          <a:prstGeom prst="rect">
            <a:avLst/>
          </a:prstGeom>
        </p:spPr>
        <p:txBody>
          <a:bodyPr anchor="t" rtlCol="false" tIns="0" lIns="0" bIns="0" rIns="0">
            <a:spAutoFit/>
          </a:bodyPr>
          <a:lstStyle/>
          <a:p>
            <a:pPr algn="ctr">
              <a:lnSpc>
                <a:spcPts val="5094"/>
              </a:lnSpc>
            </a:pPr>
            <a:r>
              <a:rPr lang="en-US" sz="3639">
                <a:solidFill>
                  <a:srgbClr val="C8C3E7"/>
                </a:solidFill>
                <a:latin typeface="Lato Bold"/>
                <a:ea typeface="Lato Bold"/>
                <a:cs typeface="Lato Bold"/>
                <a:sym typeface="Lato Bold"/>
              </a:rPr>
              <a:t>BOXPLOT</a:t>
            </a:r>
          </a:p>
        </p:txBody>
      </p:sp>
      <p:sp>
        <p:nvSpPr>
          <p:cNvPr name="TextBox 9" id="9"/>
          <p:cNvSpPr txBox="true"/>
          <p:nvPr/>
        </p:nvSpPr>
        <p:spPr>
          <a:xfrm rot="0">
            <a:off x="819690" y="1619206"/>
            <a:ext cx="16948496" cy="4294174"/>
          </a:xfrm>
          <a:prstGeom prst="rect">
            <a:avLst/>
          </a:prstGeom>
        </p:spPr>
        <p:txBody>
          <a:bodyPr anchor="t" rtlCol="false" tIns="0" lIns="0" bIns="0" rIns="0">
            <a:spAutoFit/>
          </a:bodyPr>
          <a:lstStyle/>
          <a:p>
            <a:pPr algn="ctr">
              <a:lnSpc>
                <a:spcPts val="3763"/>
              </a:lnSpc>
            </a:pPr>
            <a:r>
              <a:rPr lang="en-US" sz="2688">
                <a:solidFill>
                  <a:srgbClr val="FFFFFF"/>
                </a:solidFill>
                <a:latin typeface="Poppins"/>
                <a:ea typeface="Poppins"/>
                <a:cs typeface="Poppins"/>
                <a:sym typeface="Poppins"/>
              </a:rPr>
              <a:t>This Graph shows the Distribution of Age against course fundings for the students, as we want to know how many students are being sponsored or have subsidies.</a:t>
            </a:r>
          </a:p>
          <a:p>
            <a:pPr algn="ctr" marL="580346" indent="-290173" lvl="1">
              <a:lnSpc>
                <a:spcPts val="3763"/>
              </a:lnSpc>
              <a:buFont typeface="Arial"/>
              <a:buChar char="•"/>
            </a:pPr>
            <a:r>
              <a:rPr lang="en-US" sz="2688">
                <a:solidFill>
                  <a:srgbClr val="FFFFFF"/>
                </a:solidFill>
                <a:latin typeface="Poppins"/>
                <a:ea typeface="Poppins"/>
                <a:cs typeface="Poppins"/>
                <a:sym typeface="Poppins"/>
              </a:rPr>
              <a:t>For all 3 categories we can see that the students aged 40 are the most dense, and as for Sponsored Students age are the lowest on average. Individual and Subsidies having the same median age. </a:t>
            </a:r>
          </a:p>
          <a:p>
            <a:pPr algn="ctr" marL="580346" indent="-290173" lvl="1">
              <a:lnSpc>
                <a:spcPts val="3763"/>
              </a:lnSpc>
              <a:buFont typeface="Arial"/>
              <a:buChar char="•"/>
            </a:pPr>
            <a:r>
              <a:rPr lang="en-US" sz="2688">
                <a:solidFill>
                  <a:srgbClr val="FFFFFF"/>
                </a:solidFill>
                <a:latin typeface="Poppins"/>
                <a:ea typeface="Poppins"/>
                <a:cs typeface="Poppins"/>
                <a:sym typeface="Poppins"/>
              </a:rPr>
              <a:t>The data shows that Individual has the most students, mostly clustered from 30 - 40. For Subsidized at around 30 -35 and lastly Sponsored at 30-35 also.</a:t>
            </a:r>
          </a:p>
          <a:p>
            <a:pPr algn="ctr" marL="580346" indent="-290173" lvl="1">
              <a:lnSpc>
                <a:spcPts val="3763"/>
              </a:lnSpc>
              <a:buFont typeface="Arial"/>
              <a:buChar char="•"/>
            </a:pPr>
            <a:r>
              <a:rPr lang="en-US" sz="2688">
                <a:solidFill>
                  <a:srgbClr val="FFFFFF"/>
                </a:solidFill>
                <a:latin typeface="Poppins"/>
                <a:ea typeface="Poppins"/>
                <a:cs typeface="Poppins"/>
                <a:sym typeface="Poppins"/>
              </a:rPr>
              <a:t>There are also outliers within the 3 Funding groups most being at the higher ages, with individual having the most overall.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23187" y="1307864"/>
            <a:ext cx="17641626" cy="8351229"/>
          </a:xfrm>
          <a:custGeom>
            <a:avLst/>
            <a:gdLst/>
            <a:ahLst/>
            <a:cxnLst/>
            <a:rect r="r" b="b" t="t" l="l"/>
            <a:pathLst>
              <a:path h="8351229" w="17641626">
                <a:moveTo>
                  <a:pt x="0" y="0"/>
                </a:moveTo>
                <a:lnTo>
                  <a:pt x="17641626" y="0"/>
                </a:lnTo>
                <a:lnTo>
                  <a:pt x="17641626" y="8351229"/>
                </a:lnTo>
                <a:lnTo>
                  <a:pt x="0" y="8351229"/>
                </a:lnTo>
                <a:lnTo>
                  <a:pt x="0" y="0"/>
                </a:lnTo>
                <a:close/>
              </a:path>
            </a:pathLst>
          </a:custGeom>
          <a:blipFill>
            <a:blip r:embed="rId3"/>
            <a:stretch>
              <a:fillRect l="0" t="0" r="0" b="0"/>
            </a:stretch>
          </a:blipFill>
        </p:spPr>
      </p:sp>
      <p:sp>
        <p:nvSpPr>
          <p:cNvPr name="TextBox 4" id="4"/>
          <p:cNvSpPr txBox="true"/>
          <p:nvPr/>
        </p:nvSpPr>
        <p:spPr>
          <a:xfrm rot="0">
            <a:off x="5139668" y="61441"/>
            <a:ext cx="8008665" cy="967259"/>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PLOTLY DASHBOARD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6823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55350" y="5589795"/>
            <a:ext cx="16230600" cy="4432824"/>
          </a:xfrm>
          <a:custGeom>
            <a:avLst/>
            <a:gdLst/>
            <a:ahLst/>
            <a:cxnLst/>
            <a:rect r="r" b="b" t="t" l="l"/>
            <a:pathLst>
              <a:path h="4432824" w="16230600">
                <a:moveTo>
                  <a:pt x="0" y="0"/>
                </a:moveTo>
                <a:lnTo>
                  <a:pt x="16230600" y="0"/>
                </a:lnTo>
                <a:lnTo>
                  <a:pt x="16230600" y="4432824"/>
                </a:lnTo>
                <a:lnTo>
                  <a:pt x="0" y="4432824"/>
                </a:lnTo>
                <a:lnTo>
                  <a:pt x="0" y="0"/>
                </a:lnTo>
                <a:close/>
              </a:path>
            </a:pathLst>
          </a:custGeom>
          <a:blipFill>
            <a:blip r:embed="rId3"/>
            <a:stretch>
              <a:fillRect l="0" t="0" r="0" b="0"/>
            </a:stretch>
          </a:blipFill>
        </p:spPr>
      </p:sp>
      <p:sp>
        <p:nvSpPr>
          <p:cNvPr name="TextBox 7" id="7"/>
          <p:cNvSpPr txBox="true"/>
          <p:nvPr/>
        </p:nvSpPr>
        <p:spPr>
          <a:xfrm rot="0">
            <a:off x="952149" y="188734"/>
            <a:ext cx="9294740" cy="960831"/>
          </a:xfrm>
          <a:prstGeom prst="rect">
            <a:avLst/>
          </a:prstGeom>
        </p:spPr>
        <p:txBody>
          <a:bodyPr anchor="t" rtlCol="false" tIns="0" lIns="0" bIns="0" rIns="0">
            <a:spAutoFit/>
          </a:bodyPr>
          <a:lstStyle/>
          <a:p>
            <a:pPr algn="l">
              <a:lnSpc>
                <a:spcPts val="7940"/>
              </a:lnSpc>
            </a:pPr>
            <a:r>
              <a:rPr lang="en-US" sz="5672">
                <a:solidFill>
                  <a:srgbClr val="FFFFFF"/>
                </a:solidFill>
                <a:latin typeface="League Spartan"/>
                <a:ea typeface="League Spartan"/>
                <a:cs typeface="League Spartan"/>
                <a:sym typeface="League Spartan"/>
              </a:rPr>
              <a:t>DASHBOARD INSIGHTS</a:t>
            </a:r>
          </a:p>
        </p:txBody>
      </p:sp>
      <p:sp>
        <p:nvSpPr>
          <p:cNvPr name="TextBox 8" id="8"/>
          <p:cNvSpPr txBox="true"/>
          <p:nvPr/>
        </p:nvSpPr>
        <p:spPr>
          <a:xfrm rot="0">
            <a:off x="952149" y="1721087"/>
            <a:ext cx="16637001" cy="3817323"/>
          </a:xfrm>
          <a:prstGeom prst="rect">
            <a:avLst/>
          </a:prstGeom>
        </p:spPr>
        <p:txBody>
          <a:bodyPr anchor="t" rtlCol="false" tIns="0" lIns="0" bIns="0" rIns="0">
            <a:spAutoFit/>
          </a:bodyPr>
          <a:lstStyle/>
          <a:p>
            <a:pPr algn="l">
              <a:lnSpc>
                <a:spcPts val="3796"/>
              </a:lnSpc>
            </a:pPr>
            <a:r>
              <a:rPr lang="en-US" sz="2711">
                <a:solidFill>
                  <a:srgbClr val="FFFFFF"/>
                </a:solidFill>
                <a:latin typeface="Poppins"/>
                <a:ea typeface="Poppins"/>
                <a:cs typeface="Poppins"/>
                <a:sym typeface="Poppins"/>
              </a:rPr>
              <a:t>Relationship between Course Funding and courses over Age Group 25 to 40.</a:t>
            </a:r>
          </a:p>
          <a:p>
            <a:pPr algn="l" marL="585456" indent="-292728" lvl="1">
              <a:lnSpc>
                <a:spcPts val="3796"/>
              </a:lnSpc>
              <a:buFont typeface="Arial"/>
              <a:buChar char="•"/>
            </a:pPr>
            <a:r>
              <a:rPr lang="en-US" sz="2711">
                <a:solidFill>
                  <a:srgbClr val="FFFFFF"/>
                </a:solidFill>
                <a:latin typeface="Poppins"/>
                <a:ea typeface="Poppins"/>
                <a:cs typeface="Poppins"/>
                <a:sym typeface="Poppins"/>
              </a:rPr>
              <a:t>From this we can see that majority of students are in the Certificate in Digital Marketing Course, at 55, and the lowest being Bachelor of Business Administration &amp; Master of Business Administration.</a:t>
            </a:r>
          </a:p>
          <a:p>
            <a:pPr algn="l" marL="585456" indent="-292728" lvl="1">
              <a:lnSpc>
                <a:spcPts val="3796"/>
              </a:lnSpc>
              <a:buFont typeface="Arial"/>
              <a:buChar char="•"/>
            </a:pPr>
            <a:r>
              <a:rPr lang="en-US" sz="2711">
                <a:solidFill>
                  <a:srgbClr val="FFFFFF"/>
                </a:solidFill>
                <a:latin typeface="Poppins"/>
                <a:ea typeface="Poppins"/>
                <a:cs typeface="Poppins"/>
                <a:sym typeface="Poppins"/>
              </a:rPr>
              <a:t>From the Heatmap we can also see that that individuals have the highest overall student count in terms of funding for ages 25-40.</a:t>
            </a:r>
          </a:p>
          <a:p>
            <a:pPr algn="l" marL="585456" indent="-292728" lvl="1">
              <a:lnSpc>
                <a:spcPts val="3796"/>
              </a:lnSpc>
              <a:buFont typeface="Arial"/>
              <a:buChar char="•"/>
            </a:pPr>
            <a:r>
              <a:rPr lang="en-US" sz="2711">
                <a:solidFill>
                  <a:srgbClr val="FFFFFF"/>
                </a:solidFill>
                <a:latin typeface="Poppins"/>
                <a:ea typeface="Poppins"/>
                <a:cs typeface="Poppins"/>
                <a:sym typeface="Poppins"/>
              </a:rPr>
              <a:t>Showing that the most popular courses for students aged 25-40 is Certificate in Digital Marketing &amp; the least popular is Certificate in HR Management.</a:t>
            </a:r>
          </a:p>
        </p:txBody>
      </p:sp>
      <p:sp>
        <p:nvSpPr>
          <p:cNvPr name="TextBox 9" id="9"/>
          <p:cNvSpPr txBox="true"/>
          <p:nvPr/>
        </p:nvSpPr>
        <p:spPr>
          <a:xfrm rot="0">
            <a:off x="952149" y="1063840"/>
            <a:ext cx="16637001" cy="566420"/>
          </a:xfrm>
          <a:prstGeom prst="rect">
            <a:avLst/>
          </a:prstGeom>
        </p:spPr>
        <p:txBody>
          <a:bodyPr anchor="t" rtlCol="false" tIns="0" lIns="0" bIns="0" rIns="0">
            <a:spAutoFit/>
          </a:bodyPr>
          <a:lstStyle/>
          <a:p>
            <a:pPr algn="l">
              <a:lnSpc>
                <a:spcPts val="4480"/>
              </a:lnSpc>
            </a:pPr>
            <a:r>
              <a:rPr lang="en-US" sz="3200">
                <a:solidFill>
                  <a:srgbClr val="FFFFFF"/>
                </a:solidFill>
                <a:latin typeface="Poppins Bold"/>
                <a:ea typeface="Poppins Bold"/>
                <a:cs typeface="Poppins Bold"/>
                <a:sym typeface="Poppins Bold"/>
              </a:rPr>
              <a:t>Heatmap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6823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917994" y="6670494"/>
            <a:ext cx="6847437" cy="2587806"/>
          </a:xfrm>
          <a:custGeom>
            <a:avLst/>
            <a:gdLst/>
            <a:ahLst/>
            <a:cxnLst/>
            <a:rect r="r" b="b" t="t" l="l"/>
            <a:pathLst>
              <a:path h="2587806" w="6847437">
                <a:moveTo>
                  <a:pt x="0" y="0"/>
                </a:moveTo>
                <a:lnTo>
                  <a:pt x="6847437" y="0"/>
                </a:lnTo>
                <a:lnTo>
                  <a:pt x="6847437" y="2587806"/>
                </a:lnTo>
                <a:lnTo>
                  <a:pt x="0" y="2587806"/>
                </a:lnTo>
                <a:lnTo>
                  <a:pt x="0" y="0"/>
                </a:lnTo>
                <a:close/>
              </a:path>
            </a:pathLst>
          </a:custGeom>
          <a:blipFill>
            <a:blip r:embed="rId3"/>
            <a:stretch>
              <a:fillRect l="0" t="0" r="0" b="0"/>
            </a:stretch>
          </a:blipFill>
        </p:spPr>
      </p:sp>
      <p:sp>
        <p:nvSpPr>
          <p:cNvPr name="TextBox 7" id="7"/>
          <p:cNvSpPr txBox="true"/>
          <p:nvPr/>
        </p:nvSpPr>
        <p:spPr>
          <a:xfrm rot="0">
            <a:off x="698850" y="1557863"/>
            <a:ext cx="16637001" cy="566420"/>
          </a:xfrm>
          <a:prstGeom prst="rect">
            <a:avLst/>
          </a:prstGeom>
        </p:spPr>
        <p:txBody>
          <a:bodyPr anchor="t" rtlCol="false" tIns="0" lIns="0" bIns="0" rIns="0">
            <a:spAutoFit/>
          </a:bodyPr>
          <a:lstStyle/>
          <a:p>
            <a:pPr algn="l">
              <a:lnSpc>
                <a:spcPts val="4480"/>
              </a:lnSpc>
            </a:pPr>
            <a:r>
              <a:rPr lang="en-US" sz="3200">
                <a:solidFill>
                  <a:srgbClr val="FFFFFF"/>
                </a:solidFill>
                <a:latin typeface="Poppins Bold"/>
                <a:ea typeface="Poppins Bold"/>
                <a:cs typeface="Poppins Bold"/>
                <a:sym typeface="Poppins Bold"/>
              </a:rPr>
              <a:t>Pie Chart</a:t>
            </a:r>
          </a:p>
        </p:txBody>
      </p:sp>
      <p:sp>
        <p:nvSpPr>
          <p:cNvPr name="Freeform 8" id="8"/>
          <p:cNvSpPr/>
          <p:nvPr/>
        </p:nvSpPr>
        <p:spPr>
          <a:xfrm flipH="false" flipV="false" rot="0">
            <a:off x="12258828" y="810585"/>
            <a:ext cx="4165769" cy="5613628"/>
          </a:xfrm>
          <a:custGeom>
            <a:avLst/>
            <a:gdLst/>
            <a:ahLst/>
            <a:cxnLst/>
            <a:rect r="r" b="b" t="t" l="l"/>
            <a:pathLst>
              <a:path h="5613628" w="4165769">
                <a:moveTo>
                  <a:pt x="0" y="0"/>
                </a:moveTo>
                <a:lnTo>
                  <a:pt x="4165769" y="0"/>
                </a:lnTo>
                <a:lnTo>
                  <a:pt x="4165769" y="5613628"/>
                </a:lnTo>
                <a:lnTo>
                  <a:pt x="0" y="5613628"/>
                </a:lnTo>
                <a:lnTo>
                  <a:pt x="0" y="0"/>
                </a:lnTo>
                <a:close/>
              </a:path>
            </a:pathLst>
          </a:custGeom>
          <a:blipFill>
            <a:blip r:embed="rId4"/>
            <a:stretch>
              <a:fillRect l="0" t="0" r="0" b="0"/>
            </a:stretch>
          </a:blipFill>
        </p:spPr>
      </p:sp>
      <p:sp>
        <p:nvSpPr>
          <p:cNvPr name="TextBox 9" id="9"/>
          <p:cNvSpPr txBox="true"/>
          <p:nvPr/>
        </p:nvSpPr>
        <p:spPr>
          <a:xfrm rot="0">
            <a:off x="698850" y="583952"/>
            <a:ext cx="9294740" cy="960831"/>
          </a:xfrm>
          <a:prstGeom prst="rect">
            <a:avLst/>
          </a:prstGeom>
        </p:spPr>
        <p:txBody>
          <a:bodyPr anchor="t" rtlCol="false" tIns="0" lIns="0" bIns="0" rIns="0">
            <a:spAutoFit/>
          </a:bodyPr>
          <a:lstStyle/>
          <a:p>
            <a:pPr algn="l">
              <a:lnSpc>
                <a:spcPts val="7940"/>
              </a:lnSpc>
            </a:pPr>
            <a:r>
              <a:rPr lang="en-US" sz="5672">
                <a:solidFill>
                  <a:srgbClr val="FFFFFF"/>
                </a:solidFill>
                <a:latin typeface="League Spartan"/>
                <a:ea typeface="League Spartan"/>
                <a:cs typeface="League Spartan"/>
                <a:sym typeface="League Spartan"/>
              </a:rPr>
              <a:t>DASHBOARD INSIGHTS</a:t>
            </a:r>
          </a:p>
        </p:txBody>
      </p:sp>
      <p:sp>
        <p:nvSpPr>
          <p:cNvPr name="TextBox 10" id="10"/>
          <p:cNvSpPr txBox="true"/>
          <p:nvPr/>
        </p:nvSpPr>
        <p:spPr>
          <a:xfrm rot="0">
            <a:off x="698850" y="2146887"/>
            <a:ext cx="8887048" cy="6674823"/>
          </a:xfrm>
          <a:prstGeom prst="rect">
            <a:avLst/>
          </a:prstGeom>
        </p:spPr>
        <p:txBody>
          <a:bodyPr anchor="t" rtlCol="false" tIns="0" lIns="0" bIns="0" rIns="0">
            <a:spAutoFit/>
          </a:bodyPr>
          <a:lstStyle/>
          <a:p>
            <a:pPr algn="l">
              <a:lnSpc>
                <a:spcPts val="3796"/>
              </a:lnSpc>
            </a:pPr>
            <a:r>
              <a:rPr lang="en-US" sz="2711">
                <a:solidFill>
                  <a:srgbClr val="FFFFFF"/>
                </a:solidFill>
                <a:latin typeface="Poppins"/>
                <a:ea typeface="Poppins"/>
                <a:cs typeface="Poppins"/>
                <a:sym typeface="Poppins"/>
              </a:rPr>
              <a:t>This graph shows the distribution of students Course Funding Ages 25 to 40.</a:t>
            </a:r>
          </a:p>
          <a:p>
            <a:pPr algn="l" marL="585456" indent="-292728" lvl="1">
              <a:lnSpc>
                <a:spcPts val="3796"/>
              </a:lnSpc>
              <a:buFont typeface="Arial"/>
              <a:buChar char="•"/>
            </a:pPr>
            <a:r>
              <a:rPr lang="en-US" sz="2711">
                <a:solidFill>
                  <a:srgbClr val="FFFFFF"/>
                </a:solidFill>
                <a:latin typeface="Poppins"/>
                <a:ea typeface="Poppins"/>
                <a:cs typeface="Poppins"/>
                <a:sym typeface="Poppins"/>
              </a:rPr>
              <a:t>From this we can see that majority of the students are funding the course through individual means, whilst Sponsored and Subsidized are Roughly 25% each.</a:t>
            </a:r>
          </a:p>
          <a:p>
            <a:pPr algn="l" marL="585456" indent="-292728" lvl="1">
              <a:lnSpc>
                <a:spcPts val="3796"/>
              </a:lnSpc>
              <a:buFont typeface="Arial"/>
              <a:buChar char="•"/>
            </a:pPr>
            <a:r>
              <a:rPr lang="en-US" sz="2711">
                <a:solidFill>
                  <a:srgbClr val="FFFFFF"/>
                </a:solidFill>
                <a:latin typeface="Poppins"/>
                <a:ea typeface="Poppins"/>
                <a:cs typeface="Poppins"/>
                <a:sym typeface="Poppins"/>
              </a:rPr>
              <a:t>From the reference to the heatmap we can understand more and that the Permanent residents and foreigners, don't apply through Subsidized and only Singaporeans do.</a:t>
            </a:r>
          </a:p>
          <a:p>
            <a:pPr algn="l" marL="585456" indent="-292728" lvl="1">
              <a:lnSpc>
                <a:spcPts val="3796"/>
              </a:lnSpc>
              <a:buFont typeface="Arial"/>
              <a:buChar char="•"/>
            </a:pPr>
            <a:r>
              <a:rPr lang="en-US" sz="2711">
                <a:solidFill>
                  <a:srgbClr val="FFFFFF"/>
                </a:solidFill>
                <a:latin typeface="Poppins"/>
                <a:ea typeface="Poppins"/>
                <a:cs typeface="Poppins"/>
                <a:sym typeface="Poppins"/>
              </a:rPr>
              <a:t>we can also infer that majority of students aged 25-40 are Singaporeans too.</a:t>
            </a:r>
          </a:p>
          <a:p>
            <a:pPr algn="l" marL="585456" indent="-292728" lvl="1">
              <a:lnSpc>
                <a:spcPts val="3796"/>
              </a:lnSpc>
              <a:buFont typeface="Arial"/>
              <a:buChar char="•"/>
            </a:pPr>
            <a:r>
              <a:rPr lang="en-US" sz="2711">
                <a:solidFill>
                  <a:srgbClr val="FFFFFF"/>
                </a:solidFill>
                <a:latin typeface="Poppins"/>
                <a:ea typeface="Poppins"/>
                <a:cs typeface="Poppins"/>
                <a:sym typeface="Poppins"/>
              </a:rPr>
              <a:t>The lowest group of students being foreigners at 14.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6823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871102" y="6247833"/>
            <a:ext cx="6096506" cy="3854113"/>
          </a:xfrm>
          <a:custGeom>
            <a:avLst/>
            <a:gdLst/>
            <a:ahLst/>
            <a:cxnLst/>
            <a:rect r="r" b="b" t="t" l="l"/>
            <a:pathLst>
              <a:path h="3854113" w="6096506">
                <a:moveTo>
                  <a:pt x="0" y="0"/>
                </a:moveTo>
                <a:lnTo>
                  <a:pt x="6096506" y="0"/>
                </a:lnTo>
                <a:lnTo>
                  <a:pt x="6096506" y="3854113"/>
                </a:lnTo>
                <a:lnTo>
                  <a:pt x="0" y="3854113"/>
                </a:lnTo>
                <a:lnTo>
                  <a:pt x="0" y="0"/>
                </a:lnTo>
                <a:close/>
              </a:path>
            </a:pathLst>
          </a:custGeom>
          <a:blipFill>
            <a:blip r:embed="rId3"/>
            <a:stretch>
              <a:fillRect l="0" t="0" r="0" b="0"/>
            </a:stretch>
          </a:blipFill>
        </p:spPr>
      </p:sp>
      <p:sp>
        <p:nvSpPr>
          <p:cNvPr name="Freeform 7" id="7"/>
          <p:cNvSpPr/>
          <p:nvPr/>
        </p:nvSpPr>
        <p:spPr>
          <a:xfrm flipH="false" flipV="false" rot="0">
            <a:off x="7083913" y="6247833"/>
            <a:ext cx="10828715" cy="3854113"/>
          </a:xfrm>
          <a:custGeom>
            <a:avLst/>
            <a:gdLst/>
            <a:ahLst/>
            <a:cxnLst/>
            <a:rect r="r" b="b" t="t" l="l"/>
            <a:pathLst>
              <a:path h="3854113" w="10828715">
                <a:moveTo>
                  <a:pt x="0" y="0"/>
                </a:moveTo>
                <a:lnTo>
                  <a:pt x="10828715" y="0"/>
                </a:lnTo>
                <a:lnTo>
                  <a:pt x="10828715" y="3854113"/>
                </a:lnTo>
                <a:lnTo>
                  <a:pt x="0" y="3854113"/>
                </a:lnTo>
                <a:lnTo>
                  <a:pt x="0" y="0"/>
                </a:lnTo>
                <a:close/>
              </a:path>
            </a:pathLst>
          </a:custGeom>
          <a:blipFill>
            <a:blip r:embed="rId4"/>
            <a:stretch>
              <a:fillRect l="0" t="0" r="0" b="0"/>
            </a:stretch>
          </a:blipFill>
        </p:spPr>
      </p:sp>
      <p:sp>
        <p:nvSpPr>
          <p:cNvPr name="TextBox 8" id="8"/>
          <p:cNvSpPr txBox="true"/>
          <p:nvPr/>
        </p:nvSpPr>
        <p:spPr>
          <a:xfrm rot="0">
            <a:off x="8171871" y="1175163"/>
            <a:ext cx="2077855" cy="566420"/>
          </a:xfrm>
          <a:prstGeom prst="rect">
            <a:avLst/>
          </a:prstGeom>
        </p:spPr>
        <p:txBody>
          <a:bodyPr anchor="t" rtlCol="false" tIns="0" lIns="0" bIns="0" rIns="0">
            <a:spAutoFit/>
          </a:bodyPr>
          <a:lstStyle/>
          <a:p>
            <a:pPr algn="l">
              <a:lnSpc>
                <a:spcPts val="4480"/>
              </a:lnSpc>
            </a:pPr>
            <a:r>
              <a:rPr lang="en-US" sz="3200">
                <a:solidFill>
                  <a:srgbClr val="FFFFFF"/>
                </a:solidFill>
                <a:latin typeface="Poppins Bold"/>
                <a:ea typeface="Poppins Bold"/>
                <a:cs typeface="Poppins Bold"/>
                <a:sym typeface="Poppins Bold"/>
              </a:rPr>
              <a:t>Bar Chart</a:t>
            </a:r>
          </a:p>
        </p:txBody>
      </p:sp>
      <p:sp>
        <p:nvSpPr>
          <p:cNvPr name="TextBox 9" id="9"/>
          <p:cNvSpPr txBox="true"/>
          <p:nvPr/>
        </p:nvSpPr>
        <p:spPr>
          <a:xfrm rot="0">
            <a:off x="4690078" y="300058"/>
            <a:ext cx="9294740" cy="960831"/>
          </a:xfrm>
          <a:prstGeom prst="rect">
            <a:avLst/>
          </a:prstGeom>
        </p:spPr>
        <p:txBody>
          <a:bodyPr anchor="t" rtlCol="false" tIns="0" lIns="0" bIns="0" rIns="0">
            <a:spAutoFit/>
          </a:bodyPr>
          <a:lstStyle/>
          <a:p>
            <a:pPr algn="l">
              <a:lnSpc>
                <a:spcPts val="7940"/>
              </a:lnSpc>
            </a:pPr>
            <a:r>
              <a:rPr lang="en-US" sz="5672">
                <a:solidFill>
                  <a:srgbClr val="FFFFFF"/>
                </a:solidFill>
                <a:latin typeface="League Spartan"/>
                <a:ea typeface="League Spartan"/>
                <a:cs typeface="League Spartan"/>
                <a:sym typeface="League Spartan"/>
              </a:rPr>
              <a:t>DASHBOARD INSIGHTS</a:t>
            </a:r>
          </a:p>
        </p:txBody>
      </p:sp>
      <p:sp>
        <p:nvSpPr>
          <p:cNvPr name="TextBox 10" id="10"/>
          <p:cNvSpPr txBox="true"/>
          <p:nvPr/>
        </p:nvSpPr>
        <p:spPr>
          <a:xfrm rot="0">
            <a:off x="2479416" y="1813965"/>
            <a:ext cx="13329168" cy="4293573"/>
          </a:xfrm>
          <a:prstGeom prst="rect">
            <a:avLst/>
          </a:prstGeom>
        </p:spPr>
        <p:txBody>
          <a:bodyPr anchor="t" rtlCol="false" tIns="0" lIns="0" bIns="0" rIns="0">
            <a:spAutoFit/>
          </a:bodyPr>
          <a:lstStyle/>
          <a:p>
            <a:pPr algn="ctr">
              <a:lnSpc>
                <a:spcPts val="3796"/>
              </a:lnSpc>
            </a:pPr>
            <a:r>
              <a:rPr lang="en-US" sz="2711">
                <a:solidFill>
                  <a:srgbClr val="FFFFFF"/>
                </a:solidFill>
                <a:latin typeface="Poppins"/>
                <a:ea typeface="Poppins"/>
                <a:cs typeface="Poppins"/>
                <a:sym typeface="Poppins"/>
              </a:rPr>
              <a:t>This graph shows the distribution of students in each course filtered by the filters, </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Showing the most populated course is Diploma in Business Administration, and the lowest being Master of Business Administration &amp; Bachelor of Business Administration. One of the reason being the SFC or Skills future credits can only be used for Undergraduate courses offered by MOE.</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As we can see they don't get any subsidies or sponsors therefore leading to lesser enrollment.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DAGMsY2-Anc</dc:identifier>
  <dcterms:modified xsi:type="dcterms:W3CDTF">2011-08-01T06:04:30Z</dcterms:modified>
  <cp:revision>1</cp:revision>
  <dc:title>Copy of DAVI</dc:title>
</cp:coreProperties>
</file>