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League Spartan" charset="1" panose="00000800000000000000"/>
      <p:regular r:id="rId16"/>
    </p:embeddedFont>
    <p:embeddedFont>
      <p:font typeface="Lato Bold" charset="1" panose="020F0502020204030203"/>
      <p:regular r:id="rId17"/>
    </p:embeddedFont>
    <p:embeddedFont>
      <p:font typeface="Poppins" charset="1" panose="00000500000000000000"/>
      <p:regular r:id="rId18"/>
    </p:embeddedFont>
    <p:embeddedFont>
      <p:font typeface="Poppins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130300" y="4057750"/>
            <a:ext cx="3086100" cy="2171499"/>
            <a:chOff x="0" y="0"/>
            <a:chExt cx="812800" cy="571917"/>
          </a:xfrm>
        </p:grpSpPr>
        <p:sp>
          <p:nvSpPr>
            <p:cNvPr name="Freeform 4" id="4"/>
            <p:cNvSpPr/>
            <p:nvPr/>
          </p:nvSpPr>
          <p:spPr>
            <a:xfrm flipH="false" flipV="false" rot="0">
              <a:off x="0" y="0"/>
              <a:ext cx="812800" cy="571917"/>
            </a:xfrm>
            <a:custGeom>
              <a:avLst/>
              <a:gdLst/>
              <a:ahLst/>
              <a:cxnLst/>
              <a:rect r="r" b="b" t="t" l="l"/>
              <a:pathLst>
                <a:path h="571917" w="812800">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p:spPr>
        </p:sp>
        <p:sp>
          <p:nvSpPr>
            <p:cNvPr name="TextBox 5" id="5"/>
            <p:cNvSpPr txBox="true"/>
            <p:nvPr/>
          </p:nvSpPr>
          <p:spPr>
            <a:xfrm>
              <a:off x="0" y="-47625"/>
              <a:ext cx="812800" cy="61954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6467343" y="4057750"/>
            <a:ext cx="3086100" cy="2171499"/>
            <a:chOff x="0" y="0"/>
            <a:chExt cx="812800" cy="571917"/>
          </a:xfrm>
        </p:grpSpPr>
        <p:sp>
          <p:nvSpPr>
            <p:cNvPr name="Freeform 7" id="7"/>
            <p:cNvSpPr/>
            <p:nvPr/>
          </p:nvSpPr>
          <p:spPr>
            <a:xfrm flipH="false" flipV="false" rot="0">
              <a:off x="0" y="0"/>
              <a:ext cx="812800" cy="571917"/>
            </a:xfrm>
            <a:custGeom>
              <a:avLst/>
              <a:gdLst/>
              <a:ahLst/>
              <a:cxnLst/>
              <a:rect r="r" b="b" t="t" l="l"/>
              <a:pathLst>
                <a:path h="571917" w="812800">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p:spPr>
        </p:sp>
        <p:sp>
          <p:nvSpPr>
            <p:cNvPr name="TextBox 8" id="8"/>
            <p:cNvSpPr txBox="true"/>
            <p:nvPr/>
          </p:nvSpPr>
          <p:spPr>
            <a:xfrm>
              <a:off x="0" y="-47625"/>
              <a:ext cx="812800" cy="619542"/>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220957" y="4173542"/>
            <a:ext cx="9846085" cy="2885673"/>
          </a:xfrm>
          <a:prstGeom prst="rect">
            <a:avLst/>
          </a:prstGeom>
        </p:spPr>
        <p:txBody>
          <a:bodyPr anchor="t" rtlCol="false" tIns="0" lIns="0" bIns="0" rIns="0">
            <a:spAutoFit/>
          </a:bodyPr>
          <a:lstStyle/>
          <a:p>
            <a:pPr algn="ctr">
              <a:lnSpc>
                <a:spcPts val="11572"/>
              </a:lnSpc>
            </a:pPr>
            <a:r>
              <a:rPr lang="en-US" sz="8265">
                <a:solidFill>
                  <a:srgbClr val="004AAD"/>
                </a:solidFill>
                <a:latin typeface="League Spartan"/>
                <a:ea typeface="League Spartan"/>
                <a:cs typeface="League Spartan"/>
                <a:sym typeface="League Spartan"/>
              </a:rPr>
              <a:t>ANALYSIS ON STUDENTS</a:t>
            </a:r>
          </a:p>
        </p:txBody>
      </p:sp>
      <p:sp>
        <p:nvSpPr>
          <p:cNvPr name="TextBox 10" id="10"/>
          <p:cNvSpPr txBox="true"/>
          <p:nvPr/>
        </p:nvSpPr>
        <p:spPr>
          <a:xfrm rot="0">
            <a:off x="5838306" y="3411041"/>
            <a:ext cx="6746530" cy="820969"/>
          </a:xfrm>
          <a:prstGeom prst="rect">
            <a:avLst/>
          </a:prstGeom>
        </p:spPr>
        <p:txBody>
          <a:bodyPr anchor="t" rtlCol="false" tIns="0" lIns="0" bIns="0" rIns="0">
            <a:spAutoFit/>
          </a:bodyPr>
          <a:lstStyle/>
          <a:p>
            <a:pPr algn="ctr">
              <a:lnSpc>
                <a:spcPts val="6724"/>
              </a:lnSpc>
            </a:pPr>
            <a:r>
              <a:rPr lang="en-US" sz="4803">
                <a:solidFill>
                  <a:srgbClr val="303642"/>
                </a:solidFill>
                <a:latin typeface="Lato Bold"/>
                <a:ea typeface="Lato Bold"/>
                <a:cs typeface="Lato Bold"/>
                <a:sym typeface="Lato Bold"/>
              </a:rPr>
              <a:t>DAVI CA2 PART 1</a:t>
            </a:r>
          </a:p>
        </p:txBody>
      </p:sp>
      <p:sp>
        <p:nvSpPr>
          <p:cNvPr name="TextBox 11" id="11"/>
          <p:cNvSpPr txBox="true"/>
          <p:nvPr/>
        </p:nvSpPr>
        <p:spPr>
          <a:xfrm rot="0">
            <a:off x="4880587" y="6756576"/>
            <a:ext cx="8526827" cy="400870"/>
          </a:xfrm>
          <a:prstGeom prst="rect">
            <a:avLst/>
          </a:prstGeom>
        </p:spPr>
        <p:txBody>
          <a:bodyPr anchor="t" rtlCol="false" tIns="0" lIns="0" bIns="0" rIns="0">
            <a:spAutoFit/>
          </a:bodyPr>
          <a:lstStyle/>
          <a:p>
            <a:pPr algn="ctr">
              <a:lnSpc>
                <a:spcPts val="3107"/>
              </a:lnSpc>
              <a:spcBef>
                <a:spcPct val="0"/>
              </a:spcBef>
            </a:pPr>
            <a:r>
              <a:rPr lang="en-US" sz="2219">
                <a:solidFill>
                  <a:srgbClr val="303642"/>
                </a:solidFill>
                <a:latin typeface="Poppins"/>
                <a:ea typeface="Poppins"/>
                <a:cs typeface="Poppins"/>
                <a:sym typeface="Poppins"/>
              </a:rPr>
              <a:t>Rejey Ezekiel Jeyakumar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635000" y="4477111"/>
            <a:ext cx="5245100" cy="1332778"/>
            <a:chOff x="0" y="0"/>
            <a:chExt cx="1381426" cy="351020"/>
          </a:xfrm>
        </p:grpSpPr>
        <p:sp>
          <p:nvSpPr>
            <p:cNvPr name="Freeform 4" id="4"/>
            <p:cNvSpPr/>
            <p:nvPr/>
          </p:nvSpPr>
          <p:spPr>
            <a:xfrm flipH="false" flipV="false" rot="0">
              <a:off x="0" y="0"/>
              <a:ext cx="1381426" cy="351020"/>
            </a:xfrm>
            <a:custGeom>
              <a:avLst/>
              <a:gdLst/>
              <a:ahLst/>
              <a:cxnLst/>
              <a:rect r="r" b="b" t="t" l="l"/>
              <a:pathLst>
                <a:path h="351020" w="1381426">
                  <a:moveTo>
                    <a:pt x="75277" y="0"/>
                  </a:moveTo>
                  <a:lnTo>
                    <a:pt x="1306148" y="0"/>
                  </a:lnTo>
                  <a:cubicBezTo>
                    <a:pt x="1326113" y="0"/>
                    <a:pt x="1345260" y="7931"/>
                    <a:pt x="1359377" y="22048"/>
                  </a:cubicBezTo>
                  <a:cubicBezTo>
                    <a:pt x="1373495" y="36166"/>
                    <a:pt x="1381426" y="55313"/>
                    <a:pt x="1381426" y="75277"/>
                  </a:cubicBezTo>
                  <a:lnTo>
                    <a:pt x="1381426" y="275742"/>
                  </a:lnTo>
                  <a:cubicBezTo>
                    <a:pt x="1381426" y="295707"/>
                    <a:pt x="1373495" y="314854"/>
                    <a:pt x="1359377" y="328971"/>
                  </a:cubicBezTo>
                  <a:cubicBezTo>
                    <a:pt x="1345260" y="343089"/>
                    <a:pt x="1326113" y="351020"/>
                    <a:pt x="1306148" y="351020"/>
                  </a:cubicBezTo>
                  <a:lnTo>
                    <a:pt x="75277" y="351020"/>
                  </a:lnTo>
                  <a:cubicBezTo>
                    <a:pt x="55313" y="351020"/>
                    <a:pt x="36166" y="343089"/>
                    <a:pt x="22048" y="328971"/>
                  </a:cubicBezTo>
                  <a:cubicBezTo>
                    <a:pt x="7931" y="314854"/>
                    <a:pt x="0" y="295707"/>
                    <a:pt x="0" y="275742"/>
                  </a:cubicBezTo>
                  <a:lnTo>
                    <a:pt x="0" y="75277"/>
                  </a:lnTo>
                  <a:cubicBezTo>
                    <a:pt x="0" y="55313"/>
                    <a:pt x="7931" y="36166"/>
                    <a:pt x="22048" y="22048"/>
                  </a:cubicBezTo>
                  <a:cubicBezTo>
                    <a:pt x="36166" y="7931"/>
                    <a:pt x="55313" y="0"/>
                    <a:pt x="75277" y="0"/>
                  </a:cubicBezTo>
                  <a:close/>
                </a:path>
              </a:pathLst>
            </a:custGeom>
            <a:solidFill>
              <a:srgbClr val="004AAD"/>
            </a:solidFill>
          </p:spPr>
        </p:sp>
        <p:sp>
          <p:nvSpPr>
            <p:cNvPr name="TextBox 5" id="5"/>
            <p:cNvSpPr txBox="true"/>
            <p:nvPr/>
          </p:nvSpPr>
          <p:spPr>
            <a:xfrm>
              <a:off x="0" y="-47625"/>
              <a:ext cx="1381426" cy="39864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804900" y="4477111"/>
            <a:ext cx="5118100" cy="1332778"/>
            <a:chOff x="0" y="0"/>
            <a:chExt cx="1347977" cy="351020"/>
          </a:xfrm>
        </p:grpSpPr>
        <p:sp>
          <p:nvSpPr>
            <p:cNvPr name="Freeform 7" id="7"/>
            <p:cNvSpPr/>
            <p:nvPr/>
          </p:nvSpPr>
          <p:spPr>
            <a:xfrm flipH="false" flipV="false" rot="0">
              <a:off x="0" y="0"/>
              <a:ext cx="1347977" cy="351020"/>
            </a:xfrm>
            <a:custGeom>
              <a:avLst/>
              <a:gdLst/>
              <a:ahLst/>
              <a:cxnLst/>
              <a:rect r="r" b="b" t="t" l="l"/>
              <a:pathLst>
                <a:path h="351020" w="1347977">
                  <a:moveTo>
                    <a:pt x="77145" y="0"/>
                  </a:moveTo>
                  <a:lnTo>
                    <a:pt x="1270832" y="0"/>
                  </a:lnTo>
                  <a:cubicBezTo>
                    <a:pt x="1291292" y="0"/>
                    <a:pt x="1310914" y="8128"/>
                    <a:pt x="1325382" y="22595"/>
                  </a:cubicBezTo>
                  <a:cubicBezTo>
                    <a:pt x="1339849" y="37063"/>
                    <a:pt x="1347977" y="56685"/>
                    <a:pt x="1347977" y="77145"/>
                  </a:cubicBezTo>
                  <a:lnTo>
                    <a:pt x="1347977" y="273874"/>
                  </a:lnTo>
                  <a:cubicBezTo>
                    <a:pt x="1347977" y="316480"/>
                    <a:pt x="1313438" y="351020"/>
                    <a:pt x="1270832" y="351020"/>
                  </a:cubicBezTo>
                  <a:lnTo>
                    <a:pt x="77145" y="351020"/>
                  </a:lnTo>
                  <a:cubicBezTo>
                    <a:pt x="34539" y="351020"/>
                    <a:pt x="0" y="316480"/>
                    <a:pt x="0" y="273874"/>
                  </a:cubicBezTo>
                  <a:lnTo>
                    <a:pt x="0" y="77145"/>
                  </a:lnTo>
                  <a:cubicBezTo>
                    <a:pt x="0" y="34539"/>
                    <a:pt x="34539" y="0"/>
                    <a:pt x="77145" y="0"/>
                  </a:cubicBezTo>
                  <a:close/>
                </a:path>
              </a:pathLst>
            </a:custGeom>
            <a:solidFill>
              <a:srgbClr val="004AAD"/>
            </a:solidFill>
          </p:spPr>
        </p:sp>
        <p:sp>
          <p:nvSpPr>
            <p:cNvPr name="TextBox 8" id="8"/>
            <p:cNvSpPr txBox="true"/>
            <p:nvPr/>
          </p:nvSpPr>
          <p:spPr>
            <a:xfrm>
              <a:off x="0" y="-47625"/>
              <a:ext cx="1347977" cy="39864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117556" y="4441914"/>
            <a:ext cx="10052888" cy="1260297"/>
          </a:xfrm>
          <a:prstGeom prst="rect">
            <a:avLst/>
          </a:prstGeom>
        </p:spPr>
        <p:txBody>
          <a:bodyPr anchor="t" rtlCol="false" tIns="0" lIns="0" bIns="0" rIns="0">
            <a:spAutoFit/>
          </a:bodyPr>
          <a:lstStyle/>
          <a:p>
            <a:pPr algn="ctr">
              <a:lnSpc>
                <a:spcPts val="10334"/>
              </a:lnSpc>
            </a:pPr>
            <a:r>
              <a:rPr lang="en-US" sz="7382">
                <a:solidFill>
                  <a:srgbClr val="004AAD"/>
                </a:solidFill>
                <a:latin typeface="League Spartan"/>
                <a:ea typeface="League Spartan"/>
                <a:cs typeface="League Spartan"/>
                <a:sym typeface="League Spartan"/>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0" y="0"/>
            <a:ext cx="6792707" cy="10287000"/>
            <a:chOff x="0" y="0"/>
            <a:chExt cx="1789026" cy="2709333"/>
          </a:xfrm>
        </p:grpSpPr>
        <p:sp>
          <p:nvSpPr>
            <p:cNvPr name="Freeform 4" id="4"/>
            <p:cNvSpPr/>
            <p:nvPr/>
          </p:nvSpPr>
          <p:spPr>
            <a:xfrm flipH="false" flipV="false" rot="0">
              <a:off x="0" y="0"/>
              <a:ext cx="1789026" cy="2709333"/>
            </a:xfrm>
            <a:custGeom>
              <a:avLst/>
              <a:gdLst/>
              <a:ahLst/>
              <a:cxnLst/>
              <a:rect r="r" b="b" t="t" l="l"/>
              <a:pathLst>
                <a:path h="2709333" w="1789026">
                  <a:moveTo>
                    <a:pt x="0" y="0"/>
                  </a:moveTo>
                  <a:lnTo>
                    <a:pt x="1789026" y="0"/>
                  </a:lnTo>
                  <a:lnTo>
                    <a:pt x="1789026" y="2709333"/>
                  </a:lnTo>
                  <a:lnTo>
                    <a:pt x="0" y="2709333"/>
                  </a:lnTo>
                  <a:close/>
                </a:path>
              </a:pathLst>
            </a:custGeom>
            <a:solidFill>
              <a:srgbClr val="004AAD"/>
            </a:solidFill>
          </p:spPr>
        </p:sp>
        <p:sp>
          <p:nvSpPr>
            <p:cNvPr name="TextBox 5" id="5"/>
            <p:cNvSpPr txBox="true"/>
            <p:nvPr/>
          </p:nvSpPr>
          <p:spPr>
            <a:xfrm>
              <a:off x="0" y="-47625"/>
              <a:ext cx="1789026"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551496" y="-913802"/>
            <a:ext cx="897167" cy="2183545"/>
            <a:chOff x="0" y="0"/>
            <a:chExt cx="236291" cy="575090"/>
          </a:xfrm>
        </p:grpSpPr>
        <p:sp>
          <p:nvSpPr>
            <p:cNvPr name="Freeform 7" id="7"/>
            <p:cNvSpPr/>
            <p:nvPr/>
          </p:nvSpPr>
          <p:spPr>
            <a:xfrm flipH="false" flipV="false" rot="0">
              <a:off x="0" y="0"/>
              <a:ext cx="236291" cy="575090"/>
            </a:xfrm>
            <a:custGeom>
              <a:avLst/>
              <a:gdLst/>
              <a:ahLst/>
              <a:cxnLst/>
              <a:rect r="r" b="b" t="t" l="l"/>
              <a:pathLst>
                <a:path h="575090" w="236291">
                  <a:moveTo>
                    <a:pt x="118145" y="0"/>
                  </a:moveTo>
                  <a:lnTo>
                    <a:pt x="118145" y="0"/>
                  </a:lnTo>
                  <a:cubicBezTo>
                    <a:pt x="183395" y="0"/>
                    <a:pt x="236291" y="52895"/>
                    <a:pt x="236291" y="118145"/>
                  </a:cubicBezTo>
                  <a:lnTo>
                    <a:pt x="236291" y="456945"/>
                  </a:lnTo>
                  <a:cubicBezTo>
                    <a:pt x="236291" y="488279"/>
                    <a:pt x="223843" y="518330"/>
                    <a:pt x="201687" y="540486"/>
                  </a:cubicBezTo>
                  <a:cubicBezTo>
                    <a:pt x="179530" y="562643"/>
                    <a:pt x="149480" y="575090"/>
                    <a:pt x="118145" y="575090"/>
                  </a:cubicBezTo>
                  <a:lnTo>
                    <a:pt x="118145" y="575090"/>
                  </a:lnTo>
                  <a:cubicBezTo>
                    <a:pt x="86811" y="575090"/>
                    <a:pt x="56761" y="562643"/>
                    <a:pt x="34604" y="540486"/>
                  </a:cubicBezTo>
                  <a:cubicBezTo>
                    <a:pt x="12447" y="518330"/>
                    <a:pt x="0" y="488279"/>
                    <a:pt x="0" y="456945"/>
                  </a:cubicBezTo>
                  <a:lnTo>
                    <a:pt x="0" y="118145"/>
                  </a:lnTo>
                  <a:cubicBezTo>
                    <a:pt x="0" y="86811"/>
                    <a:pt x="12447" y="56761"/>
                    <a:pt x="34604" y="34604"/>
                  </a:cubicBezTo>
                  <a:cubicBezTo>
                    <a:pt x="56761" y="12447"/>
                    <a:pt x="86811" y="0"/>
                    <a:pt x="118145" y="0"/>
                  </a:cubicBezTo>
                  <a:close/>
                </a:path>
              </a:pathLst>
            </a:custGeom>
            <a:solidFill>
              <a:srgbClr val="FFFFFF"/>
            </a:solidFill>
          </p:spPr>
        </p:sp>
        <p:sp>
          <p:nvSpPr>
            <p:cNvPr name="TextBox 8" id="8"/>
            <p:cNvSpPr txBox="true"/>
            <p:nvPr/>
          </p:nvSpPr>
          <p:spPr>
            <a:xfrm>
              <a:off x="0" y="-47625"/>
              <a:ext cx="236291" cy="62271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7365090" y="4783223"/>
            <a:ext cx="4432161" cy="3233864"/>
          </a:xfrm>
          <a:custGeom>
            <a:avLst/>
            <a:gdLst/>
            <a:ahLst/>
            <a:cxnLst/>
            <a:rect r="r" b="b" t="t" l="l"/>
            <a:pathLst>
              <a:path h="3233864" w="4432161">
                <a:moveTo>
                  <a:pt x="0" y="0"/>
                </a:moveTo>
                <a:lnTo>
                  <a:pt x="4432161" y="0"/>
                </a:lnTo>
                <a:lnTo>
                  <a:pt x="4432161" y="3233865"/>
                </a:lnTo>
                <a:lnTo>
                  <a:pt x="0" y="3233865"/>
                </a:lnTo>
                <a:lnTo>
                  <a:pt x="0" y="0"/>
                </a:lnTo>
                <a:close/>
              </a:path>
            </a:pathLst>
          </a:custGeom>
          <a:blipFill>
            <a:blip r:embed="rId3"/>
            <a:stretch>
              <a:fillRect l="0" t="0" r="0" b="0"/>
            </a:stretch>
          </a:blipFill>
        </p:spPr>
      </p:sp>
      <p:sp>
        <p:nvSpPr>
          <p:cNvPr name="Freeform 10" id="10"/>
          <p:cNvSpPr/>
          <p:nvPr/>
        </p:nvSpPr>
        <p:spPr>
          <a:xfrm flipH="false" flipV="false" rot="0">
            <a:off x="12222684" y="1245414"/>
            <a:ext cx="5826403" cy="6684684"/>
          </a:xfrm>
          <a:custGeom>
            <a:avLst/>
            <a:gdLst/>
            <a:ahLst/>
            <a:cxnLst/>
            <a:rect r="r" b="b" t="t" l="l"/>
            <a:pathLst>
              <a:path h="6684684" w="5826403">
                <a:moveTo>
                  <a:pt x="0" y="0"/>
                </a:moveTo>
                <a:lnTo>
                  <a:pt x="5826404" y="0"/>
                </a:lnTo>
                <a:lnTo>
                  <a:pt x="5826404" y="6684683"/>
                </a:lnTo>
                <a:lnTo>
                  <a:pt x="0" y="6684683"/>
                </a:lnTo>
                <a:lnTo>
                  <a:pt x="0" y="0"/>
                </a:lnTo>
                <a:close/>
              </a:path>
            </a:pathLst>
          </a:custGeom>
          <a:blipFill>
            <a:blip r:embed="rId4"/>
            <a:stretch>
              <a:fillRect l="0" t="0" r="0" b="0"/>
            </a:stretch>
          </a:blipFill>
        </p:spPr>
      </p:sp>
      <p:sp>
        <p:nvSpPr>
          <p:cNvPr name="Freeform 11" id="11"/>
          <p:cNvSpPr/>
          <p:nvPr/>
        </p:nvSpPr>
        <p:spPr>
          <a:xfrm flipH="false" flipV="false" rot="0">
            <a:off x="7365090" y="1269743"/>
            <a:ext cx="3317222" cy="3342342"/>
          </a:xfrm>
          <a:custGeom>
            <a:avLst/>
            <a:gdLst/>
            <a:ahLst/>
            <a:cxnLst/>
            <a:rect r="r" b="b" t="t" l="l"/>
            <a:pathLst>
              <a:path h="3342342" w="3317222">
                <a:moveTo>
                  <a:pt x="0" y="0"/>
                </a:moveTo>
                <a:lnTo>
                  <a:pt x="3317221" y="0"/>
                </a:lnTo>
                <a:lnTo>
                  <a:pt x="3317221" y="3342342"/>
                </a:lnTo>
                <a:lnTo>
                  <a:pt x="0" y="3342342"/>
                </a:lnTo>
                <a:lnTo>
                  <a:pt x="0" y="0"/>
                </a:lnTo>
                <a:close/>
              </a:path>
            </a:pathLst>
          </a:custGeom>
          <a:blipFill>
            <a:blip r:embed="rId5"/>
            <a:stretch>
              <a:fillRect l="0" t="-249" r="0" b="-249"/>
            </a:stretch>
          </a:blipFill>
        </p:spPr>
      </p:sp>
      <p:sp>
        <p:nvSpPr>
          <p:cNvPr name="Freeform 12" id="12"/>
          <p:cNvSpPr/>
          <p:nvPr/>
        </p:nvSpPr>
        <p:spPr>
          <a:xfrm flipH="false" flipV="false" rot="0">
            <a:off x="7365090" y="8188226"/>
            <a:ext cx="10683998" cy="1693535"/>
          </a:xfrm>
          <a:custGeom>
            <a:avLst/>
            <a:gdLst/>
            <a:ahLst/>
            <a:cxnLst/>
            <a:rect r="r" b="b" t="t" l="l"/>
            <a:pathLst>
              <a:path h="1693535" w="10683998">
                <a:moveTo>
                  <a:pt x="0" y="0"/>
                </a:moveTo>
                <a:lnTo>
                  <a:pt x="10683998" y="0"/>
                </a:lnTo>
                <a:lnTo>
                  <a:pt x="10683998" y="1693535"/>
                </a:lnTo>
                <a:lnTo>
                  <a:pt x="0" y="1693535"/>
                </a:lnTo>
                <a:lnTo>
                  <a:pt x="0" y="0"/>
                </a:lnTo>
                <a:close/>
              </a:path>
            </a:pathLst>
          </a:custGeom>
          <a:blipFill>
            <a:blip r:embed="rId6"/>
            <a:stretch>
              <a:fillRect l="0" t="0" r="0" b="0"/>
            </a:stretch>
          </a:blipFill>
        </p:spPr>
      </p:sp>
      <p:sp>
        <p:nvSpPr>
          <p:cNvPr name="TextBox 13" id="13"/>
          <p:cNvSpPr txBox="true"/>
          <p:nvPr/>
        </p:nvSpPr>
        <p:spPr>
          <a:xfrm rot="0">
            <a:off x="709411" y="432197"/>
            <a:ext cx="4842085" cy="1579842"/>
          </a:xfrm>
          <a:prstGeom prst="rect">
            <a:avLst/>
          </a:prstGeom>
        </p:spPr>
        <p:txBody>
          <a:bodyPr anchor="t" rtlCol="false" tIns="0" lIns="0" bIns="0" rIns="0">
            <a:spAutoFit/>
          </a:bodyPr>
          <a:lstStyle/>
          <a:p>
            <a:pPr algn="l">
              <a:lnSpc>
                <a:spcPts val="6372"/>
              </a:lnSpc>
            </a:pPr>
            <a:r>
              <a:rPr lang="en-US" sz="4551">
                <a:solidFill>
                  <a:srgbClr val="FFFFFF"/>
                </a:solidFill>
                <a:latin typeface="Lato Bold"/>
                <a:ea typeface="Lato Bold"/>
                <a:cs typeface="Lato Bold"/>
                <a:sym typeface="Lato Bold"/>
              </a:rPr>
              <a:t>EXPLAINING THE DATASET</a:t>
            </a:r>
          </a:p>
        </p:txBody>
      </p:sp>
      <p:sp>
        <p:nvSpPr>
          <p:cNvPr name="TextBox 14" id="14"/>
          <p:cNvSpPr txBox="true"/>
          <p:nvPr/>
        </p:nvSpPr>
        <p:spPr>
          <a:xfrm rot="0">
            <a:off x="709411" y="2259246"/>
            <a:ext cx="5634574" cy="7622516"/>
          </a:xfrm>
          <a:prstGeom prst="rect">
            <a:avLst/>
          </a:prstGeom>
        </p:spPr>
        <p:txBody>
          <a:bodyPr anchor="t" rtlCol="false" tIns="0" lIns="0" bIns="0" rIns="0">
            <a:spAutoFit/>
          </a:bodyPr>
          <a:lstStyle/>
          <a:p>
            <a:pPr algn="l">
              <a:lnSpc>
                <a:spcPts val="3536"/>
              </a:lnSpc>
            </a:pPr>
            <a:r>
              <a:rPr lang="en-US" sz="2525">
                <a:solidFill>
                  <a:srgbClr val="FFFFFF"/>
                </a:solidFill>
                <a:latin typeface="Poppins"/>
                <a:ea typeface="Poppins"/>
                <a:cs typeface="Poppins"/>
                <a:sym typeface="Poppins"/>
              </a:rPr>
              <a:t>The dataset includes 19columns there are 4 datetime column, 1 float column, 1 integer column and lastly 13 object columns.</a:t>
            </a:r>
          </a:p>
          <a:p>
            <a:pPr algn="l">
              <a:lnSpc>
                <a:spcPts val="3536"/>
              </a:lnSpc>
            </a:pPr>
          </a:p>
          <a:p>
            <a:pPr algn="l">
              <a:lnSpc>
                <a:spcPts val="3536"/>
              </a:lnSpc>
            </a:pPr>
            <a:r>
              <a:rPr lang="en-US" sz="2525">
                <a:solidFill>
                  <a:srgbClr val="FFFFFF"/>
                </a:solidFill>
                <a:latin typeface="Poppins"/>
                <a:ea typeface="Poppins"/>
                <a:cs typeface="Poppins"/>
                <a:sym typeface="Poppins"/>
              </a:rPr>
              <a:t>And looking for missing values we can see that only local and foreign columns have null values 14 &amp; 124.</a:t>
            </a:r>
          </a:p>
          <a:p>
            <a:pPr algn="l">
              <a:lnSpc>
                <a:spcPts val="3536"/>
              </a:lnSpc>
            </a:pPr>
          </a:p>
          <a:p>
            <a:pPr algn="l">
              <a:lnSpc>
                <a:spcPts val="3536"/>
              </a:lnSpc>
            </a:pPr>
            <a:r>
              <a:rPr lang="en-US" sz="2525">
                <a:solidFill>
                  <a:srgbClr val="FFFFFF"/>
                </a:solidFill>
                <a:latin typeface="Poppins"/>
                <a:ea typeface="Poppins"/>
                <a:cs typeface="Poppins"/>
                <a:sym typeface="Poppins"/>
              </a:rPr>
              <a:t>We can also see that there are 244 data entries and the distribution of the 2 numerical columns </a:t>
            </a:r>
            <a:r>
              <a:rPr lang="en-US" sz="2525">
                <a:solidFill>
                  <a:srgbClr val="FFFFFF"/>
                </a:solidFill>
                <a:latin typeface="Poppins Bold"/>
                <a:ea typeface="Poppins Bold"/>
                <a:cs typeface="Poppins Bold"/>
                <a:sym typeface="Poppins Bold"/>
              </a:rPr>
              <a:t>COURSE FEE</a:t>
            </a:r>
            <a:r>
              <a:rPr lang="en-US" sz="2525">
                <a:solidFill>
                  <a:srgbClr val="FFFFFF"/>
                </a:solidFill>
                <a:latin typeface="Poppins"/>
                <a:ea typeface="Poppins"/>
                <a:cs typeface="Poppins"/>
                <a:sym typeface="Poppins"/>
              </a:rPr>
              <a:t> and </a:t>
            </a:r>
            <a:r>
              <a:rPr lang="en-US" sz="2525">
                <a:solidFill>
                  <a:srgbClr val="FFFFFF"/>
                </a:solidFill>
                <a:latin typeface="Poppins Bold"/>
                <a:ea typeface="Poppins Bold"/>
                <a:cs typeface="Poppins Bold"/>
                <a:sym typeface="Poppins Bold"/>
              </a:rPr>
              <a:t>GPA.</a:t>
            </a:r>
          </a:p>
          <a:p>
            <a:pPr algn="l">
              <a:lnSpc>
                <a:spcPts val="3536"/>
              </a:lnSpc>
            </a:pPr>
          </a:p>
          <a:p>
            <a:pPr algn="l">
              <a:lnSpc>
                <a:spcPts val="3536"/>
              </a:lnSpc>
              <a:spcBef>
                <a:spcPct val="0"/>
              </a:spcBef>
            </a:pPr>
            <a:r>
              <a:rPr lang="en-US" sz="2525">
                <a:solidFill>
                  <a:srgbClr val="FFFFFF"/>
                </a:solidFill>
                <a:latin typeface="Poppins"/>
                <a:ea typeface="Poppins"/>
                <a:cs typeface="Poppins"/>
                <a:sym typeface="Poppins"/>
              </a:rPr>
              <a:t>Lastly got the object datatypes we can their Count, Unique Values, Top and Frequency.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970541" y="2006345"/>
            <a:ext cx="1601933" cy="6466659"/>
            <a:chOff x="0" y="0"/>
            <a:chExt cx="421908" cy="1703153"/>
          </a:xfrm>
        </p:grpSpPr>
        <p:sp>
          <p:nvSpPr>
            <p:cNvPr name="Freeform 4" id="4"/>
            <p:cNvSpPr/>
            <p:nvPr/>
          </p:nvSpPr>
          <p:spPr>
            <a:xfrm flipH="false" flipV="false" rot="0">
              <a:off x="0" y="0"/>
              <a:ext cx="421908" cy="1703153"/>
            </a:xfrm>
            <a:custGeom>
              <a:avLst/>
              <a:gdLst/>
              <a:ahLst/>
              <a:cxnLst/>
              <a:rect r="r" b="b" t="t" l="l"/>
              <a:pathLst>
                <a:path h="1703153" w="421908">
                  <a:moveTo>
                    <a:pt x="210954" y="0"/>
                  </a:moveTo>
                  <a:lnTo>
                    <a:pt x="210954" y="0"/>
                  </a:lnTo>
                  <a:cubicBezTo>
                    <a:pt x="266903" y="0"/>
                    <a:pt x="320560" y="22225"/>
                    <a:pt x="360121" y="61787"/>
                  </a:cubicBezTo>
                  <a:cubicBezTo>
                    <a:pt x="399683" y="101349"/>
                    <a:pt x="421908" y="155006"/>
                    <a:pt x="421908" y="210954"/>
                  </a:cubicBezTo>
                  <a:lnTo>
                    <a:pt x="421908" y="1492199"/>
                  </a:lnTo>
                  <a:cubicBezTo>
                    <a:pt x="421908" y="1548147"/>
                    <a:pt x="399683" y="1601804"/>
                    <a:pt x="360121" y="1641366"/>
                  </a:cubicBezTo>
                  <a:cubicBezTo>
                    <a:pt x="320560" y="1680928"/>
                    <a:pt x="266903" y="1703153"/>
                    <a:pt x="210954" y="1703153"/>
                  </a:cubicBezTo>
                  <a:lnTo>
                    <a:pt x="210954" y="1703153"/>
                  </a:lnTo>
                  <a:cubicBezTo>
                    <a:pt x="155006" y="1703153"/>
                    <a:pt x="101349" y="1680928"/>
                    <a:pt x="61787" y="1641366"/>
                  </a:cubicBezTo>
                  <a:cubicBezTo>
                    <a:pt x="22225" y="1601804"/>
                    <a:pt x="0" y="1548147"/>
                    <a:pt x="0" y="1492199"/>
                  </a:cubicBezTo>
                  <a:lnTo>
                    <a:pt x="0" y="210954"/>
                  </a:lnTo>
                  <a:cubicBezTo>
                    <a:pt x="0" y="155006"/>
                    <a:pt x="22225" y="101349"/>
                    <a:pt x="61787" y="61787"/>
                  </a:cubicBezTo>
                  <a:cubicBezTo>
                    <a:pt x="101349" y="22225"/>
                    <a:pt x="155006" y="0"/>
                    <a:pt x="210954" y="0"/>
                  </a:cubicBezTo>
                  <a:close/>
                </a:path>
              </a:pathLst>
            </a:custGeom>
            <a:solidFill>
              <a:srgbClr val="004AAD"/>
            </a:solidFill>
          </p:spPr>
        </p:sp>
        <p:sp>
          <p:nvSpPr>
            <p:cNvPr name="TextBox 5" id="5"/>
            <p:cNvSpPr txBox="true"/>
            <p:nvPr/>
          </p:nvSpPr>
          <p:spPr>
            <a:xfrm>
              <a:off x="0" y="-47625"/>
              <a:ext cx="421908" cy="175077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933450"/>
            <a:ext cx="5508835" cy="779742"/>
          </a:xfrm>
          <a:prstGeom prst="rect">
            <a:avLst/>
          </a:prstGeom>
        </p:spPr>
        <p:txBody>
          <a:bodyPr anchor="t" rtlCol="false" tIns="0" lIns="0" bIns="0" rIns="0">
            <a:spAutoFit/>
          </a:bodyPr>
          <a:lstStyle/>
          <a:p>
            <a:pPr algn="l">
              <a:lnSpc>
                <a:spcPts val="6372"/>
              </a:lnSpc>
            </a:pPr>
            <a:r>
              <a:rPr lang="en-US" sz="4551">
                <a:solidFill>
                  <a:srgbClr val="004AAD"/>
                </a:solidFill>
                <a:latin typeface="Lato Bold"/>
                <a:ea typeface="Lato Bold"/>
                <a:cs typeface="Lato Bold"/>
                <a:sym typeface="Lato Bold"/>
              </a:rPr>
              <a:t>DATA WRANGLING</a:t>
            </a:r>
          </a:p>
        </p:txBody>
      </p:sp>
      <p:sp>
        <p:nvSpPr>
          <p:cNvPr name="TextBox 7" id="7"/>
          <p:cNvSpPr txBox="true"/>
          <p:nvPr/>
        </p:nvSpPr>
        <p:spPr>
          <a:xfrm rot="0">
            <a:off x="991797" y="1771947"/>
            <a:ext cx="16267503" cy="7486353"/>
          </a:xfrm>
          <a:prstGeom prst="rect">
            <a:avLst/>
          </a:prstGeom>
        </p:spPr>
        <p:txBody>
          <a:bodyPr anchor="t" rtlCol="false" tIns="0" lIns="0" bIns="0" rIns="0">
            <a:spAutoFit/>
          </a:bodyPr>
          <a:lstStyle/>
          <a:p>
            <a:pPr algn="l" marL="650224" indent="-325112" lvl="1">
              <a:lnSpc>
                <a:spcPts val="4216"/>
              </a:lnSpc>
              <a:buFont typeface="Arial"/>
              <a:buChar char="•"/>
            </a:pPr>
            <a:r>
              <a:rPr lang="en-US" sz="3011">
                <a:solidFill>
                  <a:srgbClr val="004AAD"/>
                </a:solidFill>
                <a:latin typeface="Poppins"/>
                <a:ea typeface="Poppins"/>
                <a:cs typeface="Poppins"/>
                <a:sym typeface="Poppins"/>
              </a:rPr>
              <a:t>Firstly i did some EDA to find out the properties of the dataset, and also going through the meta data to see if the data match up with the meta data.</a:t>
            </a:r>
          </a:p>
          <a:p>
            <a:pPr algn="l" marL="650224" indent="-325112" lvl="1">
              <a:lnSpc>
                <a:spcPts val="4216"/>
              </a:lnSpc>
              <a:buFont typeface="Arial"/>
              <a:buChar char="•"/>
            </a:pPr>
            <a:r>
              <a:rPr lang="en-US" sz="3011">
                <a:solidFill>
                  <a:srgbClr val="004AAD"/>
                </a:solidFill>
                <a:latin typeface="Poppins"/>
                <a:ea typeface="Poppins"/>
                <a:cs typeface="Poppins"/>
                <a:sym typeface="Poppins"/>
              </a:rPr>
              <a:t>After that i combines the Foreign and Local column into Citizenship_Status where L is Local and F is Foreign.</a:t>
            </a:r>
          </a:p>
          <a:p>
            <a:pPr algn="l" marL="650224" indent="-325112" lvl="1">
              <a:lnSpc>
                <a:spcPts val="4216"/>
              </a:lnSpc>
              <a:buFont typeface="Arial"/>
              <a:buChar char="•"/>
            </a:pPr>
            <a:r>
              <a:rPr lang="en-US" sz="3011">
                <a:solidFill>
                  <a:srgbClr val="004AAD"/>
                </a:solidFill>
                <a:latin typeface="Poppins"/>
                <a:ea typeface="Poppins"/>
                <a:cs typeface="Poppins"/>
                <a:sym typeface="Poppins"/>
              </a:rPr>
              <a:t>After that i combined Highest Qualification similar  Qualifications Together and changed the empty strings to No Qualification</a:t>
            </a:r>
          </a:p>
          <a:p>
            <a:pPr algn="l" marL="650224" indent="-325112" lvl="1">
              <a:lnSpc>
                <a:spcPts val="4216"/>
              </a:lnSpc>
              <a:buFont typeface="Arial"/>
              <a:buChar char="•"/>
            </a:pPr>
            <a:r>
              <a:rPr lang="en-US" sz="3011">
                <a:solidFill>
                  <a:srgbClr val="004AAD"/>
                </a:solidFill>
                <a:latin typeface="Poppins"/>
                <a:ea typeface="Poppins"/>
                <a:cs typeface="Poppins"/>
                <a:sym typeface="Poppins"/>
              </a:rPr>
              <a:t>Then i made Payment mode to NETS, Giro, Cr Card and Bank Transfer</a:t>
            </a:r>
          </a:p>
          <a:p>
            <a:pPr algn="l" marL="650224" indent="-325112" lvl="1">
              <a:lnSpc>
                <a:spcPts val="4216"/>
              </a:lnSpc>
              <a:buFont typeface="Arial"/>
              <a:buChar char="•"/>
            </a:pPr>
            <a:r>
              <a:rPr lang="en-US" sz="3011">
                <a:solidFill>
                  <a:srgbClr val="004AAD"/>
                </a:solidFill>
                <a:latin typeface="Poppins"/>
                <a:ea typeface="Poppins"/>
                <a:cs typeface="Poppins"/>
                <a:sym typeface="Poppins"/>
              </a:rPr>
              <a:t>I made removed the wrongly spelled Mr in Salutation</a:t>
            </a:r>
          </a:p>
          <a:p>
            <a:pPr algn="l" marL="650224" indent="-325112" lvl="1">
              <a:lnSpc>
                <a:spcPts val="4216"/>
              </a:lnSpc>
              <a:buFont typeface="Arial"/>
              <a:buChar char="•"/>
            </a:pPr>
            <a:r>
              <a:rPr lang="en-US" sz="3011">
                <a:solidFill>
                  <a:srgbClr val="004AAD"/>
                </a:solidFill>
                <a:latin typeface="Poppins"/>
                <a:ea typeface="Poppins"/>
                <a:cs typeface="Poppins"/>
                <a:sym typeface="Poppins"/>
              </a:rPr>
              <a:t>Converted all time series column to pandas datetime with the same format yyyy-mm-dd</a:t>
            </a:r>
          </a:p>
          <a:p>
            <a:pPr algn="l" marL="650224" indent="-325112" lvl="1">
              <a:lnSpc>
                <a:spcPts val="4216"/>
              </a:lnSpc>
              <a:buFont typeface="Arial"/>
              <a:buChar char="•"/>
            </a:pPr>
            <a:r>
              <a:rPr lang="en-US" sz="3011">
                <a:solidFill>
                  <a:srgbClr val="004AAD"/>
                </a:solidFill>
                <a:latin typeface="Poppins"/>
                <a:ea typeface="Poppins"/>
                <a:cs typeface="Poppins"/>
                <a:sym typeface="Poppins"/>
              </a:rPr>
              <a:t>Made waived in registration fee to 0 to make column integer.</a:t>
            </a:r>
          </a:p>
          <a:p>
            <a:pPr algn="l" marL="650224" indent="-325112" lvl="1">
              <a:lnSpc>
                <a:spcPts val="4216"/>
              </a:lnSpc>
              <a:buFont typeface="Arial"/>
              <a:buChar char="•"/>
            </a:pPr>
            <a:r>
              <a:rPr lang="en-US" sz="3011">
                <a:solidFill>
                  <a:srgbClr val="004AAD"/>
                </a:solidFill>
                <a:latin typeface="Poppins"/>
                <a:ea typeface="Poppins"/>
                <a:cs typeface="Poppins"/>
                <a:sym typeface="Poppins"/>
              </a:rPr>
              <a:t>and for COURSE FUNDING i convert it into 3 categories Subsidiesed, Sponsorship and Individual</a:t>
            </a:r>
          </a:p>
          <a:p>
            <a:pPr algn="l" marL="650224" indent="-325112" lvl="1">
              <a:lnSpc>
                <a:spcPts val="4216"/>
              </a:lnSpc>
              <a:buFont typeface="Arial"/>
              <a:buChar char="•"/>
            </a:pPr>
            <a:r>
              <a:rPr lang="en-US" sz="3011">
                <a:solidFill>
                  <a:srgbClr val="004AAD"/>
                </a:solidFill>
                <a:latin typeface="Poppins"/>
                <a:ea typeface="Poppins"/>
                <a:cs typeface="Poppins"/>
                <a:sym typeface="Poppins"/>
              </a:rPr>
              <a:t>for Intake no i replaced the rd with th to keep it consistent with the dataset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970541" y="2006345"/>
            <a:ext cx="1601933" cy="6466659"/>
            <a:chOff x="0" y="0"/>
            <a:chExt cx="421908" cy="1703153"/>
          </a:xfrm>
        </p:grpSpPr>
        <p:sp>
          <p:nvSpPr>
            <p:cNvPr name="Freeform 4" id="4"/>
            <p:cNvSpPr/>
            <p:nvPr/>
          </p:nvSpPr>
          <p:spPr>
            <a:xfrm flipH="false" flipV="false" rot="0">
              <a:off x="0" y="0"/>
              <a:ext cx="421908" cy="1703153"/>
            </a:xfrm>
            <a:custGeom>
              <a:avLst/>
              <a:gdLst/>
              <a:ahLst/>
              <a:cxnLst/>
              <a:rect r="r" b="b" t="t" l="l"/>
              <a:pathLst>
                <a:path h="1703153" w="421908">
                  <a:moveTo>
                    <a:pt x="210954" y="0"/>
                  </a:moveTo>
                  <a:lnTo>
                    <a:pt x="210954" y="0"/>
                  </a:lnTo>
                  <a:cubicBezTo>
                    <a:pt x="266903" y="0"/>
                    <a:pt x="320560" y="22225"/>
                    <a:pt x="360121" y="61787"/>
                  </a:cubicBezTo>
                  <a:cubicBezTo>
                    <a:pt x="399683" y="101349"/>
                    <a:pt x="421908" y="155006"/>
                    <a:pt x="421908" y="210954"/>
                  </a:cubicBezTo>
                  <a:lnTo>
                    <a:pt x="421908" y="1492199"/>
                  </a:lnTo>
                  <a:cubicBezTo>
                    <a:pt x="421908" y="1548147"/>
                    <a:pt x="399683" y="1601804"/>
                    <a:pt x="360121" y="1641366"/>
                  </a:cubicBezTo>
                  <a:cubicBezTo>
                    <a:pt x="320560" y="1680928"/>
                    <a:pt x="266903" y="1703153"/>
                    <a:pt x="210954" y="1703153"/>
                  </a:cubicBezTo>
                  <a:lnTo>
                    <a:pt x="210954" y="1703153"/>
                  </a:lnTo>
                  <a:cubicBezTo>
                    <a:pt x="155006" y="1703153"/>
                    <a:pt x="101349" y="1680928"/>
                    <a:pt x="61787" y="1641366"/>
                  </a:cubicBezTo>
                  <a:cubicBezTo>
                    <a:pt x="22225" y="1601804"/>
                    <a:pt x="0" y="1548147"/>
                    <a:pt x="0" y="1492199"/>
                  </a:cubicBezTo>
                  <a:lnTo>
                    <a:pt x="0" y="210954"/>
                  </a:lnTo>
                  <a:cubicBezTo>
                    <a:pt x="0" y="155006"/>
                    <a:pt x="22225" y="101349"/>
                    <a:pt x="61787" y="61787"/>
                  </a:cubicBezTo>
                  <a:cubicBezTo>
                    <a:pt x="101349" y="22225"/>
                    <a:pt x="155006" y="0"/>
                    <a:pt x="210954" y="0"/>
                  </a:cubicBezTo>
                  <a:close/>
                </a:path>
              </a:pathLst>
            </a:custGeom>
            <a:solidFill>
              <a:srgbClr val="004AAD"/>
            </a:solidFill>
          </p:spPr>
        </p:sp>
        <p:sp>
          <p:nvSpPr>
            <p:cNvPr name="TextBox 5" id="5"/>
            <p:cNvSpPr txBox="true"/>
            <p:nvPr/>
          </p:nvSpPr>
          <p:spPr>
            <a:xfrm>
              <a:off x="0" y="-47625"/>
              <a:ext cx="421908" cy="175077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933450"/>
            <a:ext cx="5508835" cy="779742"/>
          </a:xfrm>
          <a:prstGeom prst="rect">
            <a:avLst/>
          </a:prstGeom>
        </p:spPr>
        <p:txBody>
          <a:bodyPr anchor="t" rtlCol="false" tIns="0" lIns="0" bIns="0" rIns="0">
            <a:spAutoFit/>
          </a:bodyPr>
          <a:lstStyle/>
          <a:p>
            <a:pPr algn="l">
              <a:lnSpc>
                <a:spcPts val="6372"/>
              </a:lnSpc>
            </a:pPr>
            <a:r>
              <a:rPr lang="en-US" sz="4551">
                <a:solidFill>
                  <a:srgbClr val="004AAD"/>
                </a:solidFill>
                <a:latin typeface="Lato Bold"/>
                <a:ea typeface="Lato Bold"/>
                <a:cs typeface="Lato Bold"/>
                <a:sym typeface="Lato Bold"/>
              </a:rPr>
              <a:t>DATA WRANGLING</a:t>
            </a:r>
          </a:p>
        </p:txBody>
      </p:sp>
      <p:sp>
        <p:nvSpPr>
          <p:cNvPr name="TextBox 7" id="7"/>
          <p:cNvSpPr txBox="true"/>
          <p:nvPr/>
        </p:nvSpPr>
        <p:spPr>
          <a:xfrm rot="0">
            <a:off x="991797" y="1771947"/>
            <a:ext cx="16267503" cy="6952953"/>
          </a:xfrm>
          <a:prstGeom prst="rect">
            <a:avLst/>
          </a:prstGeom>
        </p:spPr>
        <p:txBody>
          <a:bodyPr anchor="t" rtlCol="false" tIns="0" lIns="0" bIns="0" rIns="0">
            <a:spAutoFit/>
          </a:bodyPr>
          <a:lstStyle/>
          <a:p>
            <a:pPr algn="l" marL="650224" indent="-325112" lvl="1">
              <a:lnSpc>
                <a:spcPts val="4216"/>
              </a:lnSpc>
              <a:buFont typeface="Arial"/>
              <a:buChar char="•"/>
            </a:pPr>
            <a:r>
              <a:rPr lang="en-US" sz="3011">
                <a:solidFill>
                  <a:srgbClr val="004AAD"/>
                </a:solidFill>
                <a:latin typeface="Poppins"/>
                <a:ea typeface="Poppins"/>
                <a:cs typeface="Poppins"/>
                <a:sym typeface="Poppins"/>
              </a:rPr>
              <a:t>Changed empty strings and ‘-’ to no Qualification in the NAME OF QUALIFICATION AND INSTITUTION column.</a:t>
            </a:r>
          </a:p>
          <a:p>
            <a:pPr algn="l" marL="650224" indent="-325112" lvl="1">
              <a:lnSpc>
                <a:spcPts val="4216"/>
              </a:lnSpc>
              <a:buFont typeface="Arial"/>
              <a:buChar char="•"/>
            </a:pPr>
            <a:r>
              <a:rPr lang="en-US" sz="3011">
                <a:solidFill>
                  <a:srgbClr val="004AAD"/>
                </a:solidFill>
                <a:latin typeface="Poppins"/>
                <a:ea typeface="Poppins"/>
                <a:cs typeface="Poppins"/>
                <a:sym typeface="Poppins"/>
              </a:rPr>
              <a:t>Changed ‘-’ to No Designation in the NAME OF QUALIFICATION AND INSTITUTION column.</a:t>
            </a:r>
          </a:p>
          <a:p>
            <a:pPr algn="l" marL="650224" indent="-325112" lvl="1">
              <a:lnSpc>
                <a:spcPts val="4216"/>
              </a:lnSpc>
              <a:buFont typeface="Arial"/>
              <a:buChar char="•"/>
            </a:pPr>
            <a:r>
              <a:rPr lang="en-US" sz="3011">
                <a:solidFill>
                  <a:srgbClr val="004AAD"/>
                </a:solidFill>
                <a:latin typeface="Poppins"/>
                <a:ea typeface="Poppins"/>
                <a:cs typeface="Poppins"/>
                <a:sym typeface="Poppins"/>
              </a:rPr>
              <a:t>Made Nationality into 3 Categories Singaporean, Permanent Resident and Foreigner.</a:t>
            </a:r>
          </a:p>
          <a:p>
            <a:pPr algn="l" marL="650224" indent="-325112" lvl="1">
              <a:lnSpc>
                <a:spcPts val="4216"/>
              </a:lnSpc>
              <a:buFont typeface="Arial"/>
              <a:buChar char="•"/>
            </a:pPr>
            <a:r>
              <a:rPr lang="en-US" sz="3011">
                <a:solidFill>
                  <a:srgbClr val="004AAD"/>
                </a:solidFill>
                <a:latin typeface="Poppins"/>
                <a:ea typeface="Poppins"/>
                <a:cs typeface="Poppins"/>
                <a:sym typeface="Poppins"/>
              </a:rPr>
              <a:t>Reversed the Completion date and Commencement date as the dates are reversed and is giving negative values when differenced.</a:t>
            </a:r>
          </a:p>
          <a:p>
            <a:pPr algn="l" marL="650224" indent="-325112" lvl="1">
              <a:lnSpc>
                <a:spcPts val="4216"/>
              </a:lnSpc>
              <a:buFont typeface="Arial"/>
              <a:buChar char="•"/>
            </a:pPr>
            <a:r>
              <a:rPr lang="en-US" sz="3011">
                <a:solidFill>
                  <a:srgbClr val="004AAD"/>
                </a:solidFill>
                <a:latin typeface="Poppins"/>
                <a:ea typeface="Poppins"/>
                <a:cs typeface="Poppins"/>
                <a:sym typeface="Poppins"/>
              </a:rPr>
              <a:t>created a new column date_diff which is the difference in commencement and completion dates.</a:t>
            </a:r>
          </a:p>
          <a:p>
            <a:pPr algn="l" marL="650224" indent="-325112" lvl="1">
              <a:lnSpc>
                <a:spcPts val="4216"/>
              </a:lnSpc>
              <a:buFont typeface="Arial"/>
              <a:buChar char="•"/>
            </a:pPr>
            <a:r>
              <a:rPr lang="en-US" sz="3011">
                <a:solidFill>
                  <a:srgbClr val="004AAD"/>
                </a:solidFill>
                <a:latin typeface="Poppins"/>
                <a:ea typeface="Poppins"/>
                <a:cs typeface="Poppins"/>
                <a:sym typeface="Poppins"/>
              </a:rPr>
              <a:t>Created a new column COURSE from extracting the students course from their Student ID.</a:t>
            </a:r>
          </a:p>
          <a:p>
            <a:pPr algn="l" marL="650224" indent="-325112" lvl="1">
              <a:lnSpc>
                <a:spcPts val="4216"/>
              </a:lnSpc>
              <a:buFont typeface="Arial"/>
              <a:buChar char="•"/>
            </a:pPr>
            <a:r>
              <a:rPr lang="en-US" sz="3011">
                <a:solidFill>
                  <a:srgbClr val="004AAD"/>
                </a:solidFill>
                <a:latin typeface="Poppins"/>
                <a:ea typeface="Poppins"/>
                <a:cs typeface="Poppins"/>
                <a:sym typeface="Poppins"/>
              </a:rPr>
              <a:t>Created Age column deriving from DOB column.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635000" y="4477111"/>
            <a:ext cx="5245100" cy="1332778"/>
            <a:chOff x="0" y="0"/>
            <a:chExt cx="1381426" cy="351020"/>
          </a:xfrm>
        </p:grpSpPr>
        <p:sp>
          <p:nvSpPr>
            <p:cNvPr name="Freeform 4" id="4"/>
            <p:cNvSpPr/>
            <p:nvPr/>
          </p:nvSpPr>
          <p:spPr>
            <a:xfrm flipH="false" flipV="false" rot="0">
              <a:off x="0" y="0"/>
              <a:ext cx="1381426" cy="351020"/>
            </a:xfrm>
            <a:custGeom>
              <a:avLst/>
              <a:gdLst/>
              <a:ahLst/>
              <a:cxnLst/>
              <a:rect r="r" b="b" t="t" l="l"/>
              <a:pathLst>
                <a:path h="351020" w="1381426">
                  <a:moveTo>
                    <a:pt x="75277" y="0"/>
                  </a:moveTo>
                  <a:lnTo>
                    <a:pt x="1306148" y="0"/>
                  </a:lnTo>
                  <a:cubicBezTo>
                    <a:pt x="1326113" y="0"/>
                    <a:pt x="1345260" y="7931"/>
                    <a:pt x="1359377" y="22048"/>
                  </a:cubicBezTo>
                  <a:cubicBezTo>
                    <a:pt x="1373495" y="36166"/>
                    <a:pt x="1381426" y="55313"/>
                    <a:pt x="1381426" y="75277"/>
                  </a:cubicBezTo>
                  <a:lnTo>
                    <a:pt x="1381426" y="275742"/>
                  </a:lnTo>
                  <a:cubicBezTo>
                    <a:pt x="1381426" y="295707"/>
                    <a:pt x="1373495" y="314854"/>
                    <a:pt x="1359377" y="328971"/>
                  </a:cubicBezTo>
                  <a:cubicBezTo>
                    <a:pt x="1345260" y="343089"/>
                    <a:pt x="1326113" y="351020"/>
                    <a:pt x="1306148" y="351020"/>
                  </a:cubicBezTo>
                  <a:lnTo>
                    <a:pt x="75277" y="351020"/>
                  </a:lnTo>
                  <a:cubicBezTo>
                    <a:pt x="55313" y="351020"/>
                    <a:pt x="36166" y="343089"/>
                    <a:pt x="22048" y="328971"/>
                  </a:cubicBezTo>
                  <a:cubicBezTo>
                    <a:pt x="7931" y="314854"/>
                    <a:pt x="0" y="295707"/>
                    <a:pt x="0" y="275742"/>
                  </a:cubicBezTo>
                  <a:lnTo>
                    <a:pt x="0" y="75277"/>
                  </a:lnTo>
                  <a:cubicBezTo>
                    <a:pt x="0" y="55313"/>
                    <a:pt x="7931" y="36166"/>
                    <a:pt x="22048" y="22048"/>
                  </a:cubicBezTo>
                  <a:cubicBezTo>
                    <a:pt x="36166" y="7931"/>
                    <a:pt x="55313" y="0"/>
                    <a:pt x="75277" y="0"/>
                  </a:cubicBezTo>
                  <a:close/>
                </a:path>
              </a:pathLst>
            </a:custGeom>
            <a:solidFill>
              <a:srgbClr val="004AAD"/>
            </a:solidFill>
          </p:spPr>
        </p:sp>
        <p:sp>
          <p:nvSpPr>
            <p:cNvPr name="TextBox 5" id="5"/>
            <p:cNvSpPr txBox="true"/>
            <p:nvPr/>
          </p:nvSpPr>
          <p:spPr>
            <a:xfrm>
              <a:off x="0" y="-47625"/>
              <a:ext cx="1381426" cy="39864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804900" y="4477111"/>
            <a:ext cx="5118100" cy="1332778"/>
            <a:chOff x="0" y="0"/>
            <a:chExt cx="1347977" cy="351020"/>
          </a:xfrm>
        </p:grpSpPr>
        <p:sp>
          <p:nvSpPr>
            <p:cNvPr name="Freeform 7" id="7"/>
            <p:cNvSpPr/>
            <p:nvPr/>
          </p:nvSpPr>
          <p:spPr>
            <a:xfrm flipH="false" flipV="false" rot="0">
              <a:off x="0" y="0"/>
              <a:ext cx="1347977" cy="351020"/>
            </a:xfrm>
            <a:custGeom>
              <a:avLst/>
              <a:gdLst/>
              <a:ahLst/>
              <a:cxnLst/>
              <a:rect r="r" b="b" t="t" l="l"/>
              <a:pathLst>
                <a:path h="351020" w="1347977">
                  <a:moveTo>
                    <a:pt x="77145" y="0"/>
                  </a:moveTo>
                  <a:lnTo>
                    <a:pt x="1270832" y="0"/>
                  </a:lnTo>
                  <a:cubicBezTo>
                    <a:pt x="1291292" y="0"/>
                    <a:pt x="1310914" y="8128"/>
                    <a:pt x="1325382" y="22595"/>
                  </a:cubicBezTo>
                  <a:cubicBezTo>
                    <a:pt x="1339849" y="37063"/>
                    <a:pt x="1347977" y="56685"/>
                    <a:pt x="1347977" y="77145"/>
                  </a:cubicBezTo>
                  <a:lnTo>
                    <a:pt x="1347977" y="273874"/>
                  </a:lnTo>
                  <a:cubicBezTo>
                    <a:pt x="1347977" y="316480"/>
                    <a:pt x="1313438" y="351020"/>
                    <a:pt x="1270832" y="351020"/>
                  </a:cubicBezTo>
                  <a:lnTo>
                    <a:pt x="77145" y="351020"/>
                  </a:lnTo>
                  <a:cubicBezTo>
                    <a:pt x="34539" y="351020"/>
                    <a:pt x="0" y="316480"/>
                    <a:pt x="0" y="273874"/>
                  </a:cubicBezTo>
                  <a:lnTo>
                    <a:pt x="0" y="77145"/>
                  </a:lnTo>
                  <a:cubicBezTo>
                    <a:pt x="0" y="34539"/>
                    <a:pt x="34539" y="0"/>
                    <a:pt x="77145" y="0"/>
                  </a:cubicBezTo>
                  <a:close/>
                </a:path>
              </a:pathLst>
            </a:custGeom>
            <a:solidFill>
              <a:srgbClr val="004AAD"/>
            </a:solidFill>
          </p:spPr>
        </p:sp>
        <p:sp>
          <p:nvSpPr>
            <p:cNvPr name="TextBox 8" id="8"/>
            <p:cNvSpPr txBox="true"/>
            <p:nvPr/>
          </p:nvSpPr>
          <p:spPr>
            <a:xfrm>
              <a:off x="0" y="-47625"/>
              <a:ext cx="1347977" cy="39864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6507677" y="2611823"/>
            <a:ext cx="5272645" cy="1260297"/>
          </a:xfrm>
          <a:prstGeom prst="rect">
            <a:avLst/>
          </a:prstGeom>
        </p:spPr>
        <p:txBody>
          <a:bodyPr anchor="t" rtlCol="false" tIns="0" lIns="0" bIns="0" rIns="0">
            <a:spAutoFit/>
          </a:bodyPr>
          <a:lstStyle/>
          <a:p>
            <a:pPr algn="ctr">
              <a:lnSpc>
                <a:spcPts val="10334"/>
              </a:lnSpc>
            </a:pPr>
            <a:r>
              <a:rPr lang="en-US" sz="7382">
                <a:solidFill>
                  <a:srgbClr val="004AAD"/>
                </a:solidFill>
                <a:latin typeface="League Spartan"/>
                <a:ea typeface="League Spartan"/>
                <a:cs typeface="League Spartan"/>
                <a:sym typeface="League Spartan"/>
              </a:rPr>
              <a:t>OBJECTIVE</a:t>
            </a:r>
          </a:p>
        </p:txBody>
      </p:sp>
      <p:sp>
        <p:nvSpPr>
          <p:cNvPr name="TextBox 10" id="10"/>
          <p:cNvSpPr txBox="true"/>
          <p:nvPr/>
        </p:nvSpPr>
        <p:spPr>
          <a:xfrm rot="0">
            <a:off x="5501760" y="4019698"/>
            <a:ext cx="7284480" cy="2152353"/>
          </a:xfrm>
          <a:prstGeom prst="rect">
            <a:avLst/>
          </a:prstGeom>
        </p:spPr>
        <p:txBody>
          <a:bodyPr anchor="t" rtlCol="false" tIns="0" lIns="0" bIns="0" rIns="0">
            <a:spAutoFit/>
          </a:bodyPr>
          <a:lstStyle/>
          <a:p>
            <a:pPr algn="ctr">
              <a:lnSpc>
                <a:spcPts val="4216"/>
              </a:lnSpc>
              <a:spcBef>
                <a:spcPct val="0"/>
              </a:spcBef>
            </a:pPr>
            <a:r>
              <a:rPr lang="en-US" sz="3011">
                <a:solidFill>
                  <a:srgbClr val="004AAD"/>
                </a:solidFill>
                <a:latin typeface="Poppins"/>
                <a:ea typeface="Poppins"/>
                <a:cs typeface="Poppins"/>
                <a:sym typeface="Poppins"/>
              </a:rPr>
              <a:t>"How can we reduce the performance gap between Singaporean and foreign students while raising overall academic standards?"</a:t>
            </a:r>
          </a:p>
        </p:txBody>
      </p:sp>
      <p:sp>
        <p:nvSpPr>
          <p:cNvPr name="TextBox 11" id="11"/>
          <p:cNvSpPr txBox="true"/>
          <p:nvPr/>
        </p:nvSpPr>
        <p:spPr>
          <a:xfrm rot="0">
            <a:off x="313808" y="7116260"/>
            <a:ext cx="17660384" cy="2685753"/>
          </a:xfrm>
          <a:prstGeom prst="rect">
            <a:avLst/>
          </a:prstGeom>
        </p:spPr>
        <p:txBody>
          <a:bodyPr anchor="t" rtlCol="false" tIns="0" lIns="0" bIns="0" rIns="0">
            <a:spAutoFit/>
          </a:bodyPr>
          <a:lstStyle/>
          <a:p>
            <a:pPr algn="ctr">
              <a:lnSpc>
                <a:spcPts val="4216"/>
              </a:lnSpc>
              <a:spcBef>
                <a:spcPct val="0"/>
              </a:spcBef>
            </a:pPr>
            <a:r>
              <a:rPr lang="en-US" sz="3011">
                <a:solidFill>
                  <a:srgbClr val="004AAD"/>
                </a:solidFill>
                <a:latin typeface="Poppins"/>
                <a:ea typeface="Poppins"/>
                <a:cs typeface="Poppins"/>
                <a:sym typeface="Poppins"/>
              </a:rPr>
              <a:t>At Singapore's OX International School, Dean Mikey sat in her office, poring over the latest academic performance data. Data given by the school shoed that while foreign students consistently clustered in the higher GPA ranges, Singaporean students showed a wider, more scattered distribution, </a:t>
            </a:r>
            <a:r>
              <a:rPr lang="en-US" sz="3011">
                <a:solidFill>
                  <a:srgbClr val="004AAD"/>
                </a:solidFill>
                <a:latin typeface="Poppins"/>
                <a:ea typeface="Poppins"/>
                <a:cs typeface="Poppins"/>
                <a:sym typeface="Poppins"/>
              </a:rPr>
              <a:t>"Our goal isn't just to close the gap, but to elevate everyone's performance."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768230" y="9019319"/>
            <a:ext cx="20549829" cy="2006600"/>
            <a:chOff x="0" y="0"/>
            <a:chExt cx="5412301" cy="528487"/>
          </a:xfrm>
        </p:grpSpPr>
        <p:sp>
          <p:nvSpPr>
            <p:cNvPr name="Freeform 4" id="4"/>
            <p:cNvSpPr/>
            <p:nvPr/>
          </p:nvSpPr>
          <p:spPr>
            <a:xfrm flipH="false" flipV="false" rot="0">
              <a:off x="0" y="0"/>
              <a:ext cx="5412301" cy="528487"/>
            </a:xfrm>
            <a:custGeom>
              <a:avLst/>
              <a:gdLst/>
              <a:ahLst/>
              <a:cxnLst/>
              <a:rect r="r" b="b" t="t" l="l"/>
              <a:pathLst>
                <a:path h="528487" w="5412301">
                  <a:moveTo>
                    <a:pt x="19214" y="0"/>
                  </a:moveTo>
                  <a:lnTo>
                    <a:pt x="5393087" y="0"/>
                  </a:lnTo>
                  <a:cubicBezTo>
                    <a:pt x="5403698" y="0"/>
                    <a:pt x="5412301" y="8602"/>
                    <a:pt x="5412301" y="19214"/>
                  </a:cubicBezTo>
                  <a:lnTo>
                    <a:pt x="5412301" y="509274"/>
                  </a:lnTo>
                  <a:cubicBezTo>
                    <a:pt x="5412301" y="519885"/>
                    <a:pt x="5403698" y="528487"/>
                    <a:pt x="5393087" y="528487"/>
                  </a:cubicBezTo>
                  <a:lnTo>
                    <a:pt x="19214" y="528487"/>
                  </a:lnTo>
                  <a:cubicBezTo>
                    <a:pt x="8602" y="528487"/>
                    <a:pt x="0" y="519885"/>
                    <a:pt x="0" y="509274"/>
                  </a:cubicBezTo>
                  <a:lnTo>
                    <a:pt x="0" y="19214"/>
                  </a:lnTo>
                  <a:cubicBezTo>
                    <a:pt x="0" y="8602"/>
                    <a:pt x="8602" y="0"/>
                    <a:pt x="19214" y="0"/>
                  </a:cubicBezTo>
                  <a:close/>
                </a:path>
              </a:pathLst>
            </a:custGeom>
            <a:solidFill>
              <a:srgbClr val="004AAD"/>
            </a:solidFill>
          </p:spPr>
        </p:sp>
        <p:sp>
          <p:nvSpPr>
            <p:cNvPr name="TextBox 5" id="5"/>
            <p:cNvSpPr txBox="true"/>
            <p:nvPr/>
          </p:nvSpPr>
          <p:spPr>
            <a:xfrm>
              <a:off x="0" y="-47625"/>
              <a:ext cx="5412301" cy="576112"/>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9075605" y="2409154"/>
            <a:ext cx="9212395" cy="6610165"/>
          </a:xfrm>
          <a:custGeom>
            <a:avLst/>
            <a:gdLst/>
            <a:ahLst/>
            <a:cxnLst/>
            <a:rect r="r" b="b" t="t" l="l"/>
            <a:pathLst>
              <a:path h="6610165" w="9212395">
                <a:moveTo>
                  <a:pt x="0" y="0"/>
                </a:moveTo>
                <a:lnTo>
                  <a:pt x="9212395" y="0"/>
                </a:lnTo>
                <a:lnTo>
                  <a:pt x="9212395" y="6610165"/>
                </a:lnTo>
                <a:lnTo>
                  <a:pt x="0" y="6610165"/>
                </a:lnTo>
                <a:lnTo>
                  <a:pt x="0" y="0"/>
                </a:lnTo>
                <a:close/>
              </a:path>
            </a:pathLst>
          </a:custGeom>
          <a:blipFill>
            <a:blip r:embed="rId3"/>
            <a:stretch>
              <a:fillRect l="0" t="0" r="0" b="0"/>
            </a:stretch>
          </a:blipFill>
        </p:spPr>
      </p:sp>
      <p:sp>
        <p:nvSpPr>
          <p:cNvPr name="TextBox 7" id="7"/>
          <p:cNvSpPr txBox="true"/>
          <p:nvPr/>
        </p:nvSpPr>
        <p:spPr>
          <a:xfrm rot="0">
            <a:off x="5765807" y="796331"/>
            <a:ext cx="6756386" cy="967259"/>
          </a:xfrm>
          <a:prstGeom prst="rect">
            <a:avLst/>
          </a:prstGeom>
        </p:spPr>
        <p:txBody>
          <a:bodyPr anchor="t" rtlCol="false" tIns="0" lIns="0" bIns="0" rIns="0">
            <a:spAutoFit/>
          </a:bodyPr>
          <a:lstStyle/>
          <a:p>
            <a:pPr algn="ctr">
              <a:lnSpc>
                <a:spcPts val="7940"/>
              </a:lnSpc>
            </a:pPr>
            <a:r>
              <a:rPr lang="en-US" sz="5672">
                <a:solidFill>
                  <a:srgbClr val="FFFFFF"/>
                </a:solidFill>
                <a:latin typeface="League Spartan"/>
                <a:ea typeface="League Spartan"/>
                <a:cs typeface="League Spartan"/>
                <a:sym typeface="League Spartan"/>
              </a:rPr>
              <a:t>1ST PLOT</a:t>
            </a:r>
          </a:p>
        </p:txBody>
      </p:sp>
      <p:sp>
        <p:nvSpPr>
          <p:cNvPr name="TextBox 8" id="8"/>
          <p:cNvSpPr txBox="true"/>
          <p:nvPr/>
        </p:nvSpPr>
        <p:spPr>
          <a:xfrm rot="0">
            <a:off x="6208107" y="121622"/>
            <a:ext cx="5871786" cy="621940"/>
          </a:xfrm>
          <a:prstGeom prst="rect">
            <a:avLst/>
          </a:prstGeom>
        </p:spPr>
        <p:txBody>
          <a:bodyPr anchor="t" rtlCol="false" tIns="0" lIns="0" bIns="0" rIns="0">
            <a:spAutoFit/>
          </a:bodyPr>
          <a:lstStyle/>
          <a:p>
            <a:pPr algn="ctr">
              <a:lnSpc>
                <a:spcPts val="5094"/>
              </a:lnSpc>
            </a:pPr>
            <a:r>
              <a:rPr lang="en-US" sz="3639">
                <a:solidFill>
                  <a:srgbClr val="C8C3E7"/>
                </a:solidFill>
                <a:latin typeface="Lato Bold"/>
                <a:ea typeface="Lato Bold"/>
                <a:cs typeface="Lato Bold"/>
                <a:sym typeface="Lato Bold"/>
              </a:rPr>
              <a:t>BIVARIATE PLOT</a:t>
            </a:r>
          </a:p>
        </p:txBody>
      </p:sp>
      <p:sp>
        <p:nvSpPr>
          <p:cNvPr name="TextBox 9" id="9"/>
          <p:cNvSpPr txBox="true"/>
          <p:nvPr/>
        </p:nvSpPr>
        <p:spPr>
          <a:xfrm rot="0">
            <a:off x="5071087" y="1706440"/>
            <a:ext cx="8145827" cy="400870"/>
          </a:xfrm>
          <a:prstGeom prst="rect">
            <a:avLst/>
          </a:prstGeom>
        </p:spPr>
        <p:txBody>
          <a:bodyPr anchor="t" rtlCol="false" tIns="0" lIns="0" bIns="0" rIns="0">
            <a:spAutoFit/>
          </a:bodyPr>
          <a:lstStyle/>
          <a:p>
            <a:pPr algn="ctr">
              <a:lnSpc>
                <a:spcPts val="3107"/>
              </a:lnSpc>
              <a:spcBef>
                <a:spcPct val="0"/>
              </a:spcBef>
            </a:pPr>
            <a:r>
              <a:rPr lang="en-US" sz="2219">
                <a:solidFill>
                  <a:srgbClr val="C8C3E7"/>
                </a:solidFill>
                <a:latin typeface="Poppins"/>
                <a:ea typeface="Poppins"/>
                <a:cs typeface="Poppins"/>
                <a:sym typeface="Poppins"/>
              </a:rPr>
              <a:t>Heatmap</a:t>
            </a:r>
          </a:p>
        </p:txBody>
      </p:sp>
      <p:sp>
        <p:nvSpPr>
          <p:cNvPr name="TextBox 10" id="10"/>
          <p:cNvSpPr txBox="true"/>
          <p:nvPr/>
        </p:nvSpPr>
        <p:spPr>
          <a:xfrm rot="0">
            <a:off x="173773" y="2637944"/>
            <a:ext cx="8683286" cy="6076386"/>
          </a:xfrm>
          <a:prstGeom prst="rect">
            <a:avLst/>
          </a:prstGeom>
        </p:spPr>
        <p:txBody>
          <a:bodyPr anchor="t" rtlCol="false" tIns="0" lIns="0" bIns="0" rIns="0">
            <a:spAutoFit/>
          </a:bodyPr>
          <a:lstStyle/>
          <a:p>
            <a:pPr algn="l">
              <a:lnSpc>
                <a:spcPts val="3706"/>
              </a:lnSpc>
            </a:pPr>
            <a:r>
              <a:rPr lang="en-US" sz="2647">
                <a:solidFill>
                  <a:srgbClr val="FFFFFF"/>
                </a:solidFill>
                <a:latin typeface="Poppins"/>
                <a:ea typeface="Poppins"/>
                <a:cs typeface="Poppins"/>
                <a:sym typeface="Poppins"/>
              </a:rPr>
              <a:t>This plot is a  Distribution of GPA against Nationality.</a:t>
            </a:r>
          </a:p>
          <a:p>
            <a:pPr algn="l" marL="571530" indent="-285765" lvl="1">
              <a:lnSpc>
                <a:spcPts val="3706"/>
              </a:lnSpc>
              <a:buFont typeface="Arial"/>
              <a:buChar char="•"/>
            </a:pPr>
            <a:r>
              <a:rPr lang="en-US" sz="2647">
                <a:solidFill>
                  <a:srgbClr val="FFFFFF"/>
                </a:solidFill>
                <a:latin typeface="Poppins"/>
                <a:ea typeface="Poppins"/>
                <a:cs typeface="Poppins"/>
                <a:sym typeface="Poppins"/>
              </a:rPr>
              <a:t>Each cell contains a number representing the count of students in that Nationality and GPA range.</a:t>
            </a:r>
          </a:p>
          <a:p>
            <a:pPr algn="l" marL="571530" indent="-285765" lvl="1">
              <a:lnSpc>
                <a:spcPts val="3706"/>
              </a:lnSpc>
              <a:buFont typeface="Arial"/>
              <a:buChar char="•"/>
            </a:pPr>
            <a:r>
              <a:rPr lang="en-US" sz="2647">
                <a:solidFill>
                  <a:srgbClr val="FFFFFF"/>
                </a:solidFill>
                <a:latin typeface="Poppins"/>
                <a:ea typeface="Poppins"/>
                <a:cs typeface="Poppins"/>
                <a:sym typeface="Poppins"/>
              </a:rPr>
              <a:t>Singaporeans have the highest overall number of students across all GPA ranges.</a:t>
            </a:r>
          </a:p>
          <a:p>
            <a:pPr algn="l" marL="571530" indent="-285765" lvl="1">
              <a:lnSpc>
                <a:spcPts val="3706"/>
              </a:lnSpc>
              <a:buFont typeface="Arial"/>
              <a:buChar char="•"/>
            </a:pPr>
            <a:r>
              <a:rPr lang="en-US" sz="2647">
                <a:solidFill>
                  <a:srgbClr val="FFFFFF"/>
                </a:solidFill>
                <a:latin typeface="Poppins"/>
                <a:ea typeface="Poppins"/>
                <a:cs typeface="Poppins"/>
                <a:sym typeface="Poppins"/>
              </a:rPr>
              <a:t>Foreigners tend to perform better on average, with most clustered in the higher GPA ranges.</a:t>
            </a:r>
          </a:p>
          <a:p>
            <a:pPr algn="l" marL="571530" indent="-285765" lvl="1">
              <a:lnSpc>
                <a:spcPts val="3706"/>
              </a:lnSpc>
              <a:buFont typeface="Arial"/>
              <a:buChar char="•"/>
            </a:pPr>
            <a:r>
              <a:rPr lang="en-US" sz="2647">
                <a:solidFill>
                  <a:srgbClr val="FFFFFF"/>
                </a:solidFill>
                <a:latin typeface="Poppins"/>
                <a:ea typeface="Poppins"/>
                <a:cs typeface="Poppins"/>
                <a:sym typeface="Poppins"/>
              </a:rPr>
              <a:t>Permanent Residents show a more even distribution across GPA ranges compared to the other two groups.</a:t>
            </a:r>
          </a:p>
          <a:p>
            <a:pPr algn="l" marL="571530" indent="-285765" lvl="1">
              <a:lnSpc>
                <a:spcPts val="3706"/>
              </a:lnSpc>
              <a:spcBef>
                <a:spcPct val="0"/>
              </a:spcBef>
              <a:buFont typeface="Arial"/>
              <a:buChar char="•"/>
            </a:pPr>
            <a:r>
              <a:rPr lang="en-US" sz="2647">
                <a:solidFill>
                  <a:srgbClr val="FFFFFF"/>
                </a:solidFill>
                <a:latin typeface="Poppins"/>
                <a:ea typeface="Poppins"/>
                <a:cs typeface="Poppins"/>
                <a:sym typeface="Poppins"/>
              </a:rPr>
              <a:t>The 3-3.5 GPA range has the highest total number of students across all nationalities.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787280" y="9019319"/>
            <a:ext cx="20549829" cy="2006600"/>
            <a:chOff x="0" y="0"/>
            <a:chExt cx="5412301" cy="528487"/>
          </a:xfrm>
        </p:grpSpPr>
        <p:sp>
          <p:nvSpPr>
            <p:cNvPr name="Freeform 4" id="4"/>
            <p:cNvSpPr/>
            <p:nvPr/>
          </p:nvSpPr>
          <p:spPr>
            <a:xfrm flipH="false" flipV="false" rot="0">
              <a:off x="0" y="0"/>
              <a:ext cx="5412301" cy="528487"/>
            </a:xfrm>
            <a:custGeom>
              <a:avLst/>
              <a:gdLst/>
              <a:ahLst/>
              <a:cxnLst/>
              <a:rect r="r" b="b" t="t" l="l"/>
              <a:pathLst>
                <a:path h="528487" w="5412301">
                  <a:moveTo>
                    <a:pt x="19214" y="0"/>
                  </a:moveTo>
                  <a:lnTo>
                    <a:pt x="5393087" y="0"/>
                  </a:lnTo>
                  <a:cubicBezTo>
                    <a:pt x="5403698" y="0"/>
                    <a:pt x="5412301" y="8602"/>
                    <a:pt x="5412301" y="19214"/>
                  </a:cubicBezTo>
                  <a:lnTo>
                    <a:pt x="5412301" y="509274"/>
                  </a:lnTo>
                  <a:cubicBezTo>
                    <a:pt x="5412301" y="519885"/>
                    <a:pt x="5403698" y="528487"/>
                    <a:pt x="5393087" y="528487"/>
                  </a:cubicBezTo>
                  <a:lnTo>
                    <a:pt x="19214" y="528487"/>
                  </a:lnTo>
                  <a:cubicBezTo>
                    <a:pt x="8602" y="528487"/>
                    <a:pt x="0" y="519885"/>
                    <a:pt x="0" y="509274"/>
                  </a:cubicBezTo>
                  <a:lnTo>
                    <a:pt x="0" y="19214"/>
                  </a:lnTo>
                  <a:cubicBezTo>
                    <a:pt x="0" y="8602"/>
                    <a:pt x="8602" y="0"/>
                    <a:pt x="19214" y="0"/>
                  </a:cubicBezTo>
                  <a:close/>
                </a:path>
              </a:pathLst>
            </a:custGeom>
            <a:solidFill>
              <a:srgbClr val="004AAD"/>
            </a:solidFill>
          </p:spPr>
        </p:sp>
        <p:sp>
          <p:nvSpPr>
            <p:cNvPr name="TextBox 5" id="5"/>
            <p:cNvSpPr txBox="true"/>
            <p:nvPr/>
          </p:nvSpPr>
          <p:spPr>
            <a:xfrm>
              <a:off x="0" y="-47625"/>
              <a:ext cx="5412301" cy="576112"/>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9144000" y="2409154"/>
            <a:ext cx="9144000" cy="6610165"/>
          </a:xfrm>
          <a:custGeom>
            <a:avLst/>
            <a:gdLst/>
            <a:ahLst/>
            <a:cxnLst/>
            <a:rect r="r" b="b" t="t" l="l"/>
            <a:pathLst>
              <a:path h="6610165" w="9144000">
                <a:moveTo>
                  <a:pt x="0" y="0"/>
                </a:moveTo>
                <a:lnTo>
                  <a:pt x="9144000" y="0"/>
                </a:lnTo>
                <a:lnTo>
                  <a:pt x="9144000" y="6610165"/>
                </a:lnTo>
                <a:lnTo>
                  <a:pt x="0" y="6610165"/>
                </a:lnTo>
                <a:lnTo>
                  <a:pt x="0" y="0"/>
                </a:lnTo>
                <a:close/>
              </a:path>
            </a:pathLst>
          </a:custGeom>
          <a:blipFill>
            <a:blip r:embed="rId3"/>
            <a:stretch>
              <a:fillRect l="-1849" t="0" r="0" b="0"/>
            </a:stretch>
          </a:blipFill>
        </p:spPr>
      </p:sp>
      <p:sp>
        <p:nvSpPr>
          <p:cNvPr name="TextBox 7" id="7"/>
          <p:cNvSpPr txBox="true"/>
          <p:nvPr/>
        </p:nvSpPr>
        <p:spPr>
          <a:xfrm rot="0">
            <a:off x="5765807" y="796331"/>
            <a:ext cx="6756386" cy="967259"/>
          </a:xfrm>
          <a:prstGeom prst="rect">
            <a:avLst/>
          </a:prstGeom>
        </p:spPr>
        <p:txBody>
          <a:bodyPr anchor="t" rtlCol="false" tIns="0" lIns="0" bIns="0" rIns="0">
            <a:spAutoFit/>
          </a:bodyPr>
          <a:lstStyle/>
          <a:p>
            <a:pPr algn="ctr">
              <a:lnSpc>
                <a:spcPts val="7940"/>
              </a:lnSpc>
            </a:pPr>
            <a:r>
              <a:rPr lang="en-US" sz="5672">
                <a:solidFill>
                  <a:srgbClr val="FFFFFF"/>
                </a:solidFill>
                <a:latin typeface="League Spartan"/>
                <a:ea typeface="League Spartan"/>
                <a:cs typeface="League Spartan"/>
                <a:sym typeface="League Spartan"/>
              </a:rPr>
              <a:t>2ND PLOT</a:t>
            </a:r>
          </a:p>
        </p:txBody>
      </p:sp>
      <p:sp>
        <p:nvSpPr>
          <p:cNvPr name="TextBox 8" id="8"/>
          <p:cNvSpPr txBox="true"/>
          <p:nvPr/>
        </p:nvSpPr>
        <p:spPr>
          <a:xfrm rot="0">
            <a:off x="6208107" y="121622"/>
            <a:ext cx="5871786" cy="621940"/>
          </a:xfrm>
          <a:prstGeom prst="rect">
            <a:avLst/>
          </a:prstGeom>
        </p:spPr>
        <p:txBody>
          <a:bodyPr anchor="t" rtlCol="false" tIns="0" lIns="0" bIns="0" rIns="0">
            <a:spAutoFit/>
          </a:bodyPr>
          <a:lstStyle/>
          <a:p>
            <a:pPr algn="ctr">
              <a:lnSpc>
                <a:spcPts val="5094"/>
              </a:lnSpc>
            </a:pPr>
            <a:r>
              <a:rPr lang="en-US" sz="3639">
                <a:solidFill>
                  <a:srgbClr val="C8C3E7"/>
                </a:solidFill>
                <a:latin typeface="Lato Bold"/>
                <a:ea typeface="Lato Bold"/>
                <a:cs typeface="Lato Bold"/>
                <a:sym typeface="Lato Bold"/>
              </a:rPr>
              <a:t>MULTI VARIABLE PLOT</a:t>
            </a:r>
          </a:p>
        </p:txBody>
      </p:sp>
      <p:sp>
        <p:nvSpPr>
          <p:cNvPr name="TextBox 9" id="9"/>
          <p:cNvSpPr txBox="true"/>
          <p:nvPr/>
        </p:nvSpPr>
        <p:spPr>
          <a:xfrm rot="0">
            <a:off x="5071087" y="1706440"/>
            <a:ext cx="8145827" cy="400870"/>
          </a:xfrm>
          <a:prstGeom prst="rect">
            <a:avLst/>
          </a:prstGeom>
        </p:spPr>
        <p:txBody>
          <a:bodyPr anchor="t" rtlCol="false" tIns="0" lIns="0" bIns="0" rIns="0">
            <a:spAutoFit/>
          </a:bodyPr>
          <a:lstStyle/>
          <a:p>
            <a:pPr algn="ctr">
              <a:lnSpc>
                <a:spcPts val="3107"/>
              </a:lnSpc>
              <a:spcBef>
                <a:spcPct val="0"/>
              </a:spcBef>
            </a:pPr>
            <a:r>
              <a:rPr lang="en-US" sz="2219">
                <a:solidFill>
                  <a:srgbClr val="C8C3E7"/>
                </a:solidFill>
                <a:latin typeface="Poppins"/>
                <a:ea typeface="Poppins"/>
                <a:cs typeface="Poppins"/>
                <a:sym typeface="Poppins"/>
              </a:rPr>
              <a:t>Box Plot</a:t>
            </a:r>
          </a:p>
        </p:txBody>
      </p:sp>
      <p:sp>
        <p:nvSpPr>
          <p:cNvPr name="TextBox 10" id="10"/>
          <p:cNvSpPr txBox="true"/>
          <p:nvPr/>
        </p:nvSpPr>
        <p:spPr>
          <a:xfrm rot="0">
            <a:off x="291394" y="2382180"/>
            <a:ext cx="8852606" cy="6637139"/>
          </a:xfrm>
          <a:prstGeom prst="rect">
            <a:avLst/>
          </a:prstGeom>
        </p:spPr>
        <p:txBody>
          <a:bodyPr anchor="t" rtlCol="false" tIns="0" lIns="0" bIns="0" rIns="0">
            <a:spAutoFit/>
          </a:bodyPr>
          <a:lstStyle/>
          <a:p>
            <a:pPr algn="l">
              <a:lnSpc>
                <a:spcPts val="3763"/>
              </a:lnSpc>
            </a:pPr>
            <a:r>
              <a:rPr lang="en-US" sz="2688">
                <a:solidFill>
                  <a:srgbClr val="FFFFFF"/>
                </a:solidFill>
                <a:latin typeface="Poppins"/>
                <a:ea typeface="Poppins"/>
                <a:cs typeface="Poppins"/>
                <a:sym typeface="Poppins"/>
              </a:rPr>
              <a:t>This graph shows the distribution of GPA across different courses and nationalities</a:t>
            </a:r>
          </a:p>
          <a:p>
            <a:pPr algn="l" marL="580346" indent="-290173" lvl="1">
              <a:lnSpc>
                <a:spcPts val="3763"/>
              </a:lnSpc>
              <a:buFont typeface="Arial"/>
              <a:buChar char="•"/>
            </a:pPr>
            <a:r>
              <a:rPr lang="en-US" sz="2688">
                <a:solidFill>
                  <a:srgbClr val="FFFFFF"/>
                </a:solidFill>
                <a:latin typeface="Poppins"/>
                <a:ea typeface="Poppins"/>
                <a:cs typeface="Poppins"/>
                <a:sym typeface="Poppins"/>
              </a:rPr>
              <a:t>Foreigners tend to have higher median GPAs or similar median GPAs compared to Singaporeans.</a:t>
            </a:r>
          </a:p>
          <a:p>
            <a:pPr algn="l" marL="580346" indent="-290173" lvl="1">
              <a:lnSpc>
                <a:spcPts val="3763"/>
              </a:lnSpc>
              <a:buFont typeface="Arial"/>
              <a:buChar char="•"/>
            </a:pPr>
            <a:r>
              <a:rPr lang="en-US" sz="2688">
                <a:solidFill>
                  <a:srgbClr val="FFFFFF"/>
                </a:solidFill>
                <a:latin typeface="Poppins"/>
                <a:ea typeface="Poppins"/>
                <a:cs typeface="Poppins"/>
                <a:sym typeface="Poppins"/>
              </a:rPr>
              <a:t>Singaporeans consistently show wider GPA distributions across all courses.</a:t>
            </a:r>
          </a:p>
          <a:p>
            <a:pPr algn="l" marL="580346" indent="-290173" lvl="1">
              <a:lnSpc>
                <a:spcPts val="3763"/>
              </a:lnSpc>
              <a:buFont typeface="Arial"/>
              <a:buChar char="•"/>
            </a:pPr>
            <a:r>
              <a:rPr lang="en-US" sz="2688">
                <a:solidFill>
                  <a:srgbClr val="FFFFFF"/>
                </a:solidFill>
                <a:latin typeface="Poppins"/>
                <a:ea typeface="Poppins"/>
                <a:cs typeface="Poppins"/>
                <a:sym typeface="Poppins"/>
              </a:rPr>
              <a:t>Both groups have outliers, but Singaporeans tend to have more low outliers.</a:t>
            </a:r>
          </a:p>
          <a:p>
            <a:pPr algn="l" marL="580346" indent="-290173" lvl="1">
              <a:lnSpc>
                <a:spcPts val="3763"/>
              </a:lnSpc>
              <a:buFont typeface="Arial"/>
              <a:buChar char="•"/>
            </a:pPr>
            <a:r>
              <a:rPr lang="en-US" sz="2688">
                <a:solidFill>
                  <a:srgbClr val="FFFFFF"/>
                </a:solidFill>
                <a:latin typeface="Poppins"/>
                <a:ea typeface="Poppins"/>
                <a:cs typeface="Poppins"/>
                <a:sym typeface="Poppins"/>
              </a:rPr>
              <a:t>The Certificate in HR Management shows the highest median GPAs for both groups.</a:t>
            </a:r>
          </a:p>
          <a:p>
            <a:pPr algn="l" marL="580346" indent="-290173" lvl="1">
              <a:lnSpc>
                <a:spcPts val="3763"/>
              </a:lnSpc>
              <a:spcBef>
                <a:spcPct val="0"/>
              </a:spcBef>
              <a:buFont typeface="Arial"/>
              <a:buChar char="•"/>
            </a:pPr>
            <a:r>
              <a:rPr lang="en-US" sz="2688">
                <a:solidFill>
                  <a:srgbClr val="FFFFFF"/>
                </a:solidFill>
                <a:latin typeface="Poppins"/>
                <a:ea typeface="Poppins"/>
                <a:cs typeface="Poppins"/>
                <a:sym typeface="Poppins"/>
              </a:rPr>
              <a:t>The Master of Business Administration shows the largest difference in median GPAs between the two groups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768230" y="9019319"/>
            <a:ext cx="20549829" cy="2006600"/>
            <a:chOff x="0" y="0"/>
            <a:chExt cx="5412301" cy="528487"/>
          </a:xfrm>
        </p:grpSpPr>
        <p:sp>
          <p:nvSpPr>
            <p:cNvPr name="Freeform 4" id="4"/>
            <p:cNvSpPr/>
            <p:nvPr/>
          </p:nvSpPr>
          <p:spPr>
            <a:xfrm flipH="false" flipV="false" rot="0">
              <a:off x="0" y="0"/>
              <a:ext cx="5412301" cy="528487"/>
            </a:xfrm>
            <a:custGeom>
              <a:avLst/>
              <a:gdLst/>
              <a:ahLst/>
              <a:cxnLst/>
              <a:rect r="r" b="b" t="t" l="l"/>
              <a:pathLst>
                <a:path h="528487" w="5412301">
                  <a:moveTo>
                    <a:pt x="19214" y="0"/>
                  </a:moveTo>
                  <a:lnTo>
                    <a:pt x="5393087" y="0"/>
                  </a:lnTo>
                  <a:cubicBezTo>
                    <a:pt x="5403698" y="0"/>
                    <a:pt x="5412301" y="8602"/>
                    <a:pt x="5412301" y="19214"/>
                  </a:cubicBezTo>
                  <a:lnTo>
                    <a:pt x="5412301" y="509274"/>
                  </a:lnTo>
                  <a:cubicBezTo>
                    <a:pt x="5412301" y="519885"/>
                    <a:pt x="5403698" y="528487"/>
                    <a:pt x="5393087" y="528487"/>
                  </a:cubicBezTo>
                  <a:lnTo>
                    <a:pt x="19214" y="528487"/>
                  </a:lnTo>
                  <a:cubicBezTo>
                    <a:pt x="8602" y="528487"/>
                    <a:pt x="0" y="519885"/>
                    <a:pt x="0" y="509274"/>
                  </a:cubicBezTo>
                  <a:lnTo>
                    <a:pt x="0" y="19214"/>
                  </a:lnTo>
                  <a:cubicBezTo>
                    <a:pt x="0" y="8602"/>
                    <a:pt x="8602" y="0"/>
                    <a:pt x="19214" y="0"/>
                  </a:cubicBezTo>
                  <a:close/>
                </a:path>
              </a:pathLst>
            </a:custGeom>
            <a:solidFill>
              <a:srgbClr val="004AAD"/>
            </a:solidFill>
          </p:spPr>
        </p:sp>
        <p:sp>
          <p:nvSpPr>
            <p:cNvPr name="TextBox 5" id="5"/>
            <p:cNvSpPr txBox="true"/>
            <p:nvPr/>
          </p:nvSpPr>
          <p:spPr>
            <a:xfrm>
              <a:off x="0" y="-47625"/>
              <a:ext cx="5412301" cy="576112"/>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4778619" y="5976371"/>
            <a:ext cx="8730762" cy="4046248"/>
          </a:xfrm>
          <a:custGeom>
            <a:avLst/>
            <a:gdLst/>
            <a:ahLst/>
            <a:cxnLst/>
            <a:rect r="r" b="b" t="t" l="l"/>
            <a:pathLst>
              <a:path h="4046248" w="8730762">
                <a:moveTo>
                  <a:pt x="0" y="0"/>
                </a:moveTo>
                <a:lnTo>
                  <a:pt x="8730762" y="0"/>
                </a:lnTo>
                <a:lnTo>
                  <a:pt x="8730762" y="4046248"/>
                </a:lnTo>
                <a:lnTo>
                  <a:pt x="0" y="4046248"/>
                </a:lnTo>
                <a:lnTo>
                  <a:pt x="0" y="0"/>
                </a:lnTo>
                <a:close/>
              </a:path>
            </a:pathLst>
          </a:custGeom>
          <a:blipFill>
            <a:blip r:embed="rId3"/>
            <a:stretch>
              <a:fillRect l="0" t="0" r="0" b="0"/>
            </a:stretch>
          </a:blipFill>
        </p:spPr>
      </p:sp>
      <p:sp>
        <p:nvSpPr>
          <p:cNvPr name="Freeform 7" id="7"/>
          <p:cNvSpPr/>
          <p:nvPr/>
        </p:nvSpPr>
        <p:spPr>
          <a:xfrm flipH="false" flipV="false" rot="0">
            <a:off x="4778619" y="5976371"/>
            <a:ext cx="8742729" cy="4051795"/>
          </a:xfrm>
          <a:custGeom>
            <a:avLst/>
            <a:gdLst/>
            <a:ahLst/>
            <a:cxnLst/>
            <a:rect r="r" b="b" t="t" l="l"/>
            <a:pathLst>
              <a:path h="4051795" w="8742729">
                <a:moveTo>
                  <a:pt x="0" y="0"/>
                </a:moveTo>
                <a:lnTo>
                  <a:pt x="8742729" y="0"/>
                </a:lnTo>
                <a:lnTo>
                  <a:pt x="8742729" y="4051795"/>
                </a:lnTo>
                <a:lnTo>
                  <a:pt x="0" y="4051795"/>
                </a:lnTo>
                <a:lnTo>
                  <a:pt x="0" y="0"/>
                </a:lnTo>
                <a:close/>
              </a:path>
            </a:pathLst>
          </a:custGeom>
          <a:blipFill>
            <a:blip r:embed="rId4"/>
            <a:stretch>
              <a:fillRect l="0" t="0" r="0" b="0"/>
            </a:stretch>
          </a:blipFill>
        </p:spPr>
      </p:sp>
      <p:sp>
        <p:nvSpPr>
          <p:cNvPr name="TextBox 8" id="8"/>
          <p:cNvSpPr txBox="true"/>
          <p:nvPr/>
        </p:nvSpPr>
        <p:spPr>
          <a:xfrm rot="0">
            <a:off x="5765807" y="796331"/>
            <a:ext cx="6756386" cy="967259"/>
          </a:xfrm>
          <a:prstGeom prst="rect">
            <a:avLst/>
          </a:prstGeom>
        </p:spPr>
        <p:txBody>
          <a:bodyPr anchor="t" rtlCol="false" tIns="0" lIns="0" bIns="0" rIns="0">
            <a:spAutoFit/>
          </a:bodyPr>
          <a:lstStyle/>
          <a:p>
            <a:pPr algn="ctr">
              <a:lnSpc>
                <a:spcPts val="7940"/>
              </a:lnSpc>
            </a:pPr>
            <a:r>
              <a:rPr lang="en-US" sz="5672">
                <a:solidFill>
                  <a:srgbClr val="FFFFFF"/>
                </a:solidFill>
                <a:latin typeface="League Spartan"/>
                <a:ea typeface="League Spartan"/>
                <a:cs typeface="League Spartan"/>
                <a:sym typeface="League Spartan"/>
              </a:rPr>
              <a:t>3RD PLOT</a:t>
            </a:r>
          </a:p>
        </p:txBody>
      </p:sp>
      <p:sp>
        <p:nvSpPr>
          <p:cNvPr name="TextBox 9" id="9"/>
          <p:cNvSpPr txBox="true"/>
          <p:nvPr/>
        </p:nvSpPr>
        <p:spPr>
          <a:xfrm rot="0">
            <a:off x="6208107" y="121622"/>
            <a:ext cx="5871786" cy="621940"/>
          </a:xfrm>
          <a:prstGeom prst="rect">
            <a:avLst/>
          </a:prstGeom>
        </p:spPr>
        <p:txBody>
          <a:bodyPr anchor="t" rtlCol="false" tIns="0" lIns="0" bIns="0" rIns="0">
            <a:spAutoFit/>
          </a:bodyPr>
          <a:lstStyle/>
          <a:p>
            <a:pPr algn="ctr">
              <a:lnSpc>
                <a:spcPts val="5094"/>
              </a:lnSpc>
            </a:pPr>
            <a:r>
              <a:rPr lang="en-US" sz="3639">
                <a:solidFill>
                  <a:srgbClr val="C8C3E7"/>
                </a:solidFill>
                <a:latin typeface="Lato Bold"/>
                <a:ea typeface="Lato Bold"/>
                <a:cs typeface="Lato Bold"/>
                <a:sym typeface="Lato Bold"/>
              </a:rPr>
              <a:t>MULTI VARIABLE PLOT</a:t>
            </a:r>
          </a:p>
        </p:txBody>
      </p:sp>
      <p:sp>
        <p:nvSpPr>
          <p:cNvPr name="TextBox 10" id="10"/>
          <p:cNvSpPr txBox="true"/>
          <p:nvPr/>
        </p:nvSpPr>
        <p:spPr>
          <a:xfrm rot="0">
            <a:off x="5071087" y="1706440"/>
            <a:ext cx="8145827" cy="400870"/>
          </a:xfrm>
          <a:prstGeom prst="rect">
            <a:avLst/>
          </a:prstGeom>
        </p:spPr>
        <p:txBody>
          <a:bodyPr anchor="t" rtlCol="false" tIns="0" lIns="0" bIns="0" rIns="0">
            <a:spAutoFit/>
          </a:bodyPr>
          <a:lstStyle/>
          <a:p>
            <a:pPr algn="ctr">
              <a:lnSpc>
                <a:spcPts val="3107"/>
              </a:lnSpc>
              <a:spcBef>
                <a:spcPct val="0"/>
              </a:spcBef>
            </a:pPr>
            <a:r>
              <a:rPr lang="en-US" sz="2219">
                <a:solidFill>
                  <a:srgbClr val="C8C3E7"/>
                </a:solidFill>
                <a:latin typeface="Poppins"/>
                <a:ea typeface="Poppins"/>
                <a:cs typeface="Poppins"/>
                <a:sym typeface="Poppins"/>
              </a:rPr>
              <a:t>Scatter</a:t>
            </a:r>
          </a:p>
        </p:txBody>
      </p:sp>
      <p:sp>
        <p:nvSpPr>
          <p:cNvPr name="TextBox 11" id="11"/>
          <p:cNvSpPr txBox="true"/>
          <p:nvPr/>
        </p:nvSpPr>
        <p:spPr>
          <a:xfrm rot="0">
            <a:off x="371164" y="2095079"/>
            <a:ext cx="17545673" cy="3817323"/>
          </a:xfrm>
          <a:prstGeom prst="rect">
            <a:avLst/>
          </a:prstGeom>
        </p:spPr>
        <p:txBody>
          <a:bodyPr anchor="t" rtlCol="false" tIns="0" lIns="0" bIns="0" rIns="0">
            <a:spAutoFit/>
          </a:bodyPr>
          <a:lstStyle/>
          <a:p>
            <a:pPr algn="ctr">
              <a:lnSpc>
                <a:spcPts val="3796"/>
              </a:lnSpc>
            </a:pPr>
            <a:r>
              <a:rPr lang="en-US" sz="2711">
                <a:solidFill>
                  <a:srgbClr val="FFFFFF"/>
                </a:solidFill>
                <a:latin typeface="Poppins"/>
                <a:ea typeface="Poppins"/>
                <a:cs typeface="Poppins"/>
                <a:sym typeface="Poppins"/>
              </a:rPr>
              <a:t>Relationship between age and course fees over Nationality</a:t>
            </a:r>
          </a:p>
          <a:p>
            <a:pPr algn="ctr" marL="585456" indent="-292728" lvl="1">
              <a:lnSpc>
                <a:spcPts val="3796"/>
              </a:lnSpc>
              <a:buFont typeface="Arial"/>
              <a:buChar char="•"/>
            </a:pPr>
            <a:r>
              <a:rPr lang="en-US" sz="2711">
                <a:solidFill>
                  <a:srgbClr val="FFFFFF"/>
                </a:solidFill>
                <a:latin typeface="Poppins"/>
                <a:ea typeface="Poppins"/>
                <a:cs typeface="Poppins"/>
                <a:sym typeface="Poppins"/>
              </a:rPr>
              <a:t>There's a slight downward trend in course fees as age increases for both groups</a:t>
            </a:r>
          </a:p>
          <a:p>
            <a:pPr algn="ctr" marL="585456" indent="-292728" lvl="1">
              <a:lnSpc>
                <a:spcPts val="3796"/>
              </a:lnSpc>
              <a:buFont typeface="Arial"/>
              <a:buChar char="•"/>
            </a:pPr>
            <a:r>
              <a:rPr lang="en-US" sz="2711">
                <a:solidFill>
                  <a:srgbClr val="FFFFFF"/>
                </a:solidFill>
                <a:latin typeface="Poppins"/>
                <a:ea typeface="Poppins"/>
                <a:cs typeface="Poppins"/>
                <a:sym typeface="Poppins"/>
              </a:rPr>
              <a:t>Singaporeans (orange) generally seem to pay higher fees than non-Singaporeans (blue) as they receive lesser sponsorship and relief.</a:t>
            </a:r>
          </a:p>
          <a:p>
            <a:pPr algn="ctr" marL="585456" indent="-292728" lvl="1">
              <a:lnSpc>
                <a:spcPts val="3796"/>
              </a:lnSpc>
              <a:buFont typeface="Arial"/>
              <a:buChar char="•"/>
            </a:pPr>
            <a:r>
              <a:rPr lang="en-US" sz="2711">
                <a:solidFill>
                  <a:srgbClr val="FFFFFF"/>
                </a:solidFill>
                <a:latin typeface="Poppins"/>
                <a:ea typeface="Poppins"/>
                <a:cs typeface="Poppins"/>
                <a:sym typeface="Poppins"/>
              </a:rPr>
              <a:t>There's significant scatter in the data, with fees varying widely at all ages</a:t>
            </a:r>
          </a:p>
          <a:p>
            <a:pPr algn="ctr" marL="585456" indent="-292728" lvl="1">
              <a:lnSpc>
                <a:spcPts val="3796"/>
              </a:lnSpc>
              <a:buFont typeface="Arial"/>
              <a:buChar char="•"/>
            </a:pPr>
            <a:r>
              <a:rPr lang="en-US" sz="2711">
                <a:solidFill>
                  <a:srgbClr val="FFFFFF"/>
                </a:solidFill>
                <a:latin typeface="Poppins"/>
                <a:ea typeface="Poppins"/>
                <a:cs typeface="Poppins"/>
                <a:sym typeface="Poppins"/>
              </a:rPr>
              <a:t>Some very high fees (around $5000-$6000) are present for both groups, mostly in the 25-45 age range</a:t>
            </a:r>
          </a:p>
          <a:p>
            <a:pPr algn="ctr" marL="585456" indent="-292728" lvl="1">
              <a:lnSpc>
                <a:spcPts val="3796"/>
              </a:lnSpc>
              <a:buFont typeface="Arial"/>
              <a:buChar char="•"/>
            </a:pPr>
            <a:r>
              <a:rPr lang="en-US" sz="2711">
                <a:solidFill>
                  <a:srgbClr val="FFFFFF"/>
                </a:solidFill>
                <a:latin typeface="Poppins"/>
                <a:ea typeface="Poppins"/>
                <a:cs typeface="Poppins"/>
                <a:sym typeface="Poppins"/>
              </a:rPr>
              <a:t>The majority of fees cluster between $1000-$3000</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635000" y="4477111"/>
            <a:ext cx="5245100" cy="1332778"/>
            <a:chOff x="0" y="0"/>
            <a:chExt cx="1381426" cy="351020"/>
          </a:xfrm>
        </p:grpSpPr>
        <p:sp>
          <p:nvSpPr>
            <p:cNvPr name="Freeform 4" id="4"/>
            <p:cNvSpPr/>
            <p:nvPr/>
          </p:nvSpPr>
          <p:spPr>
            <a:xfrm flipH="false" flipV="false" rot="0">
              <a:off x="0" y="0"/>
              <a:ext cx="1381426" cy="351020"/>
            </a:xfrm>
            <a:custGeom>
              <a:avLst/>
              <a:gdLst/>
              <a:ahLst/>
              <a:cxnLst/>
              <a:rect r="r" b="b" t="t" l="l"/>
              <a:pathLst>
                <a:path h="351020" w="1381426">
                  <a:moveTo>
                    <a:pt x="75277" y="0"/>
                  </a:moveTo>
                  <a:lnTo>
                    <a:pt x="1306148" y="0"/>
                  </a:lnTo>
                  <a:cubicBezTo>
                    <a:pt x="1326113" y="0"/>
                    <a:pt x="1345260" y="7931"/>
                    <a:pt x="1359377" y="22048"/>
                  </a:cubicBezTo>
                  <a:cubicBezTo>
                    <a:pt x="1373495" y="36166"/>
                    <a:pt x="1381426" y="55313"/>
                    <a:pt x="1381426" y="75277"/>
                  </a:cubicBezTo>
                  <a:lnTo>
                    <a:pt x="1381426" y="275742"/>
                  </a:lnTo>
                  <a:cubicBezTo>
                    <a:pt x="1381426" y="295707"/>
                    <a:pt x="1373495" y="314854"/>
                    <a:pt x="1359377" y="328971"/>
                  </a:cubicBezTo>
                  <a:cubicBezTo>
                    <a:pt x="1345260" y="343089"/>
                    <a:pt x="1326113" y="351020"/>
                    <a:pt x="1306148" y="351020"/>
                  </a:cubicBezTo>
                  <a:lnTo>
                    <a:pt x="75277" y="351020"/>
                  </a:lnTo>
                  <a:cubicBezTo>
                    <a:pt x="55313" y="351020"/>
                    <a:pt x="36166" y="343089"/>
                    <a:pt x="22048" y="328971"/>
                  </a:cubicBezTo>
                  <a:cubicBezTo>
                    <a:pt x="7931" y="314854"/>
                    <a:pt x="0" y="295707"/>
                    <a:pt x="0" y="275742"/>
                  </a:cubicBezTo>
                  <a:lnTo>
                    <a:pt x="0" y="75277"/>
                  </a:lnTo>
                  <a:cubicBezTo>
                    <a:pt x="0" y="55313"/>
                    <a:pt x="7931" y="36166"/>
                    <a:pt x="22048" y="22048"/>
                  </a:cubicBezTo>
                  <a:cubicBezTo>
                    <a:pt x="36166" y="7931"/>
                    <a:pt x="55313" y="0"/>
                    <a:pt x="75277" y="0"/>
                  </a:cubicBezTo>
                  <a:close/>
                </a:path>
              </a:pathLst>
            </a:custGeom>
            <a:solidFill>
              <a:srgbClr val="004AAD"/>
            </a:solidFill>
          </p:spPr>
        </p:sp>
        <p:sp>
          <p:nvSpPr>
            <p:cNvPr name="TextBox 5" id="5"/>
            <p:cNvSpPr txBox="true"/>
            <p:nvPr/>
          </p:nvSpPr>
          <p:spPr>
            <a:xfrm>
              <a:off x="0" y="-47625"/>
              <a:ext cx="1381426" cy="39864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804900" y="4477111"/>
            <a:ext cx="5118100" cy="1332778"/>
            <a:chOff x="0" y="0"/>
            <a:chExt cx="1347977" cy="351020"/>
          </a:xfrm>
        </p:grpSpPr>
        <p:sp>
          <p:nvSpPr>
            <p:cNvPr name="Freeform 7" id="7"/>
            <p:cNvSpPr/>
            <p:nvPr/>
          </p:nvSpPr>
          <p:spPr>
            <a:xfrm flipH="false" flipV="false" rot="0">
              <a:off x="0" y="0"/>
              <a:ext cx="1347977" cy="351020"/>
            </a:xfrm>
            <a:custGeom>
              <a:avLst/>
              <a:gdLst/>
              <a:ahLst/>
              <a:cxnLst/>
              <a:rect r="r" b="b" t="t" l="l"/>
              <a:pathLst>
                <a:path h="351020" w="1347977">
                  <a:moveTo>
                    <a:pt x="77145" y="0"/>
                  </a:moveTo>
                  <a:lnTo>
                    <a:pt x="1270832" y="0"/>
                  </a:lnTo>
                  <a:cubicBezTo>
                    <a:pt x="1291292" y="0"/>
                    <a:pt x="1310914" y="8128"/>
                    <a:pt x="1325382" y="22595"/>
                  </a:cubicBezTo>
                  <a:cubicBezTo>
                    <a:pt x="1339849" y="37063"/>
                    <a:pt x="1347977" y="56685"/>
                    <a:pt x="1347977" y="77145"/>
                  </a:cubicBezTo>
                  <a:lnTo>
                    <a:pt x="1347977" y="273874"/>
                  </a:lnTo>
                  <a:cubicBezTo>
                    <a:pt x="1347977" y="316480"/>
                    <a:pt x="1313438" y="351020"/>
                    <a:pt x="1270832" y="351020"/>
                  </a:cubicBezTo>
                  <a:lnTo>
                    <a:pt x="77145" y="351020"/>
                  </a:lnTo>
                  <a:cubicBezTo>
                    <a:pt x="34539" y="351020"/>
                    <a:pt x="0" y="316480"/>
                    <a:pt x="0" y="273874"/>
                  </a:cubicBezTo>
                  <a:lnTo>
                    <a:pt x="0" y="77145"/>
                  </a:lnTo>
                  <a:cubicBezTo>
                    <a:pt x="0" y="34539"/>
                    <a:pt x="34539" y="0"/>
                    <a:pt x="77145" y="0"/>
                  </a:cubicBezTo>
                  <a:close/>
                </a:path>
              </a:pathLst>
            </a:custGeom>
            <a:solidFill>
              <a:srgbClr val="004AAD"/>
            </a:solidFill>
          </p:spPr>
        </p:sp>
        <p:sp>
          <p:nvSpPr>
            <p:cNvPr name="TextBox 8" id="8"/>
            <p:cNvSpPr txBox="true"/>
            <p:nvPr/>
          </p:nvSpPr>
          <p:spPr>
            <a:xfrm>
              <a:off x="0" y="-47625"/>
              <a:ext cx="1347977" cy="39864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117556" y="1249025"/>
            <a:ext cx="10052888" cy="1260297"/>
          </a:xfrm>
          <a:prstGeom prst="rect">
            <a:avLst/>
          </a:prstGeom>
        </p:spPr>
        <p:txBody>
          <a:bodyPr anchor="t" rtlCol="false" tIns="0" lIns="0" bIns="0" rIns="0">
            <a:spAutoFit/>
          </a:bodyPr>
          <a:lstStyle/>
          <a:p>
            <a:pPr algn="ctr">
              <a:lnSpc>
                <a:spcPts val="10334"/>
              </a:lnSpc>
            </a:pPr>
            <a:r>
              <a:rPr lang="en-US" sz="7382">
                <a:solidFill>
                  <a:srgbClr val="004AAD"/>
                </a:solidFill>
                <a:latin typeface="League Spartan"/>
                <a:ea typeface="League Spartan"/>
                <a:cs typeface="League Spartan"/>
                <a:sym typeface="League Spartan"/>
              </a:rPr>
              <a:t>RECOMMENDATION</a:t>
            </a:r>
          </a:p>
        </p:txBody>
      </p:sp>
      <p:sp>
        <p:nvSpPr>
          <p:cNvPr name="TextBox 10" id="10"/>
          <p:cNvSpPr txBox="true"/>
          <p:nvPr/>
        </p:nvSpPr>
        <p:spPr>
          <a:xfrm rot="0">
            <a:off x="4665388" y="2686198"/>
            <a:ext cx="8957225" cy="5886153"/>
          </a:xfrm>
          <a:prstGeom prst="rect">
            <a:avLst/>
          </a:prstGeom>
        </p:spPr>
        <p:txBody>
          <a:bodyPr anchor="t" rtlCol="false" tIns="0" lIns="0" bIns="0" rIns="0">
            <a:spAutoFit/>
          </a:bodyPr>
          <a:lstStyle/>
          <a:p>
            <a:pPr algn="ctr">
              <a:lnSpc>
                <a:spcPts val="4216"/>
              </a:lnSpc>
              <a:spcBef>
                <a:spcPct val="0"/>
              </a:spcBef>
            </a:pPr>
            <a:r>
              <a:rPr lang="en-US" sz="3011">
                <a:solidFill>
                  <a:srgbClr val="004AAD"/>
                </a:solidFill>
                <a:latin typeface="Poppins"/>
                <a:ea typeface="Poppins"/>
                <a:cs typeface="Poppins"/>
                <a:sym typeface="Poppins"/>
              </a:rPr>
              <a:t> I recommend Dean Mkey to implement targeted academic support programs for Singaporean students to help improve their overall GPA distribution. This could help close the slight performance gap with foreign students and potentially justify the higher fees they're paying. Allowing them to improve overall grades and Singaporeans Grades over the spectrum too.  Secondly to launch a peer mentoring program, pairing high-performing students with those who were struggling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DAGKh3JNx30</dc:identifier>
  <dcterms:modified xsi:type="dcterms:W3CDTF">2011-08-01T06:04:30Z</dcterms:modified>
  <cp:revision>1</cp:revision>
  <dc:title>DAVI</dc:title>
</cp:coreProperties>
</file>