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徐彭梅" initials="徐彭梅" lastIdx="2" clrIdx="0"/>
  <p:cmAuthor id="1" name="admin" initials="a" lastIdx="4" clrIdx="0"/>
  <p:cmAuthor id="2" name="think" initials="t" lastIdx="1" clrIdx="1"/>
  <p:cmAuthor id="3" name="Microsoft Office 用户" initials="Microsof" lastIdx="3" clrIdx="2"/>
  <p:cmAuthor id="4" name="lbt" initials="l" lastIdx="1" clrIdx="4"/>
  <p:cmAuthor id="5" name="apple" initials="a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0" y="5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2024/5/24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50515" y="1527175"/>
            <a:ext cx="2032000" cy="58356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r>
              <a:rPr lang="zh-CN" altLang="en-US"/>
              <a:t>、定位系统</a:t>
            </a:r>
          </a:p>
        </p:txBody>
      </p:sp>
      <p:sp>
        <p:nvSpPr>
          <p:cNvPr id="3" name="圆角矩形 2"/>
          <p:cNvSpPr/>
          <p:nvPr>
            <p:custDataLst>
              <p:tags r:id="rId1"/>
            </p:custDataLst>
          </p:nvPr>
        </p:nvSpPr>
        <p:spPr>
          <a:xfrm>
            <a:off x="2850515" y="3137535"/>
            <a:ext cx="2032000" cy="58356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r>
              <a:rPr lang="zh-CN" altLang="en-US"/>
              <a:t>、灯塔系统</a:t>
            </a: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5877560" y="2490470"/>
            <a:ext cx="2032000" cy="583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r>
              <a:rPr lang="zh-CN" altLang="en-US"/>
              <a:t>、车辆系统</a:t>
            </a: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5877560" y="4012565"/>
            <a:ext cx="2032000" cy="583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、导航系统</a:t>
            </a: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2850515" y="4951730"/>
            <a:ext cx="2032000" cy="58356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r>
              <a:rPr lang="zh-CN" altLang="en-US"/>
              <a:t>、道路监管系统</a:t>
            </a:r>
          </a:p>
        </p:txBody>
      </p:sp>
      <p:cxnSp>
        <p:nvCxnSpPr>
          <p:cNvPr id="7" name="肘形连接符 6"/>
          <p:cNvCxnSpPr>
            <a:stCxn id="2" idx="3"/>
            <a:endCxn id="4" idx="0"/>
          </p:cNvCxnSpPr>
          <p:nvPr/>
        </p:nvCxnSpPr>
        <p:spPr>
          <a:xfrm>
            <a:off x="4882515" y="1819275"/>
            <a:ext cx="2011045" cy="67119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3"/>
            <a:endCxn id="12" idx="2"/>
          </p:cNvCxnSpPr>
          <p:nvPr/>
        </p:nvCxnSpPr>
        <p:spPr>
          <a:xfrm flipV="1">
            <a:off x="7909560" y="2426970"/>
            <a:ext cx="1604010" cy="1877695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1"/>
            <a:endCxn id="3" idx="1"/>
          </p:cNvCxnSpPr>
          <p:nvPr/>
        </p:nvCxnSpPr>
        <p:spPr>
          <a:xfrm rot="10800000" flipH="1">
            <a:off x="2850515" y="3429635"/>
            <a:ext cx="3175" cy="1814195"/>
          </a:xfrm>
          <a:prstGeom prst="bentConnector3">
            <a:avLst>
              <a:gd name="adj1" fmla="val -750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957945" y="1517650"/>
            <a:ext cx="1111250" cy="454660"/>
          </a:xfrm>
          <a:prstGeom prst="round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小车</a:t>
            </a:r>
          </a:p>
        </p:txBody>
      </p:sp>
      <p:sp>
        <p:nvSpPr>
          <p:cNvPr id="12" name="圆角矩形 11"/>
          <p:cNvSpPr/>
          <p:nvPr>
            <p:custDataLst>
              <p:tags r:id="rId5"/>
            </p:custDataLst>
          </p:nvPr>
        </p:nvSpPr>
        <p:spPr>
          <a:xfrm>
            <a:off x="8957945" y="1972310"/>
            <a:ext cx="1111250" cy="454660"/>
          </a:xfrm>
          <a:prstGeom prst="round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控制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989570" y="2019935"/>
            <a:ext cx="88900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37200" y="243840"/>
            <a:ext cx="4868545" cy="48247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4" idx="1"/>
            <a:endCxn id="3" idx="0"/>
          </p:cNvCxnSpPr>
          <p:nvPr/>
        </p:nvCxnSpPr>
        <p:spPr>
          <a:xfrm rot="10800000" flipV="1">
            <a:off x="3865880" y="2781935"/>
            <a:ext cx="2011045" cy="354965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157595" y="4608195"/>
            <a:ext cx="1681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备注：任务实时更新</a:t>
            </a:r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6158230" y="3074035"/>
            <a:ext cx="1680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备注：路径实时更新</a:t>
            </a:r>
          </a:p>
        </p:txBody>
      </p:sp>
      <p:cxnSp>
        <p:nvCxnSpPr>
          <p:cNvPr id="8" name="肘形连接符 7"/>
          <p:cNvCxnSpPr>
            <a:stCxn id="5" idx="1"/>
            <a:endCxn id="3" idx="2"/>
          </p:cNvCxnSpPr>
          <p:nvPr/>
        </p:nvCxnSpPr>
        <p:spPr>
          <a:xfrm rot="10800000">
            <a:off x="3865880" y="3720465"/>
            <a:ext cx="2011045" cy="5835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2976880" y="5604510"/>
            <a:ext cx="2171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备注：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道路交通管制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交通流量管理</a:t>
            </a: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5534025" y="5259070"/>
            <a:ext cx="2454910" cy="9480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zh-CN" altLang="en-US">
                <a:solidFill>
                  <a:srgbClr val="FF0000"/>
                </a:solidFill>
              </a:rPr>
              <a:t>、效果可视化系统</a:t>
            </a:r>
          </a:p>
        </p:txBody>
      </p:sp>
      <p:sp>
        <p:nvSpPr>
          <p:cNvPr id="17" name="矩形 16"/>
          <p:cNvSpPr/>
          <p:nvPr>
            <p:custDataLst>
              <p:tags r:id="rId9"/>
            </p:custDataLst>
          </p:nvPr>
        </p:nvSpPr>
        <p:spPr>
          <a:xfrm>
            <a:off x="351790" y="1209675"/>
            <a:ext cx="1998980" cy="49974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、城市系统</a:t>
            </a:r>
          </a:p>
          <a:p>
            <a:pPr algn="ctr"/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道路</a:t>
            </a:r>
          </a:p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建筑</a:t>
            </a:r>
          </a:p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植被</a:t>
            </a:r>
          </a:p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灯光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--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7988936" y="5259070"/>
            <a:ext cx="2416810" cy="9480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>
                <a:solidFill>
                  <a:srgbClr val="FF0000"/>
                </a:solidFill>
              </a:rPr>
              <a:t>全局理想模型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16E4527-7F01-6667-6965-AAB1C98EE9E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875845" y="412179"/>
            <a:ext cx="2032000" cy="583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、任务生成系统</a:t>
            </a:r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86F55558-6D17-E853-D4C0-FEC9C3196F4B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16200000" flipH="1">
            <a:off x="6145339" y="1742249"/>
            <a:ext cx="1494726" cy="1715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5214E445-1717-B1FA-F85B-7592600CA9EF}"/>
              </a:ext>
            </a:extLst>
          </p:cNvPr>
          <p:cNvCxnSpPr>
            <a:cxnSpLocks/>
            <a:stCxn id="15" idx="1"/>
            <a:endCxn id="3" idx="1"/>
          </p:cNvCxnSpPr>
          <p:nvPr/>
        </p:nvCxnSpPr>
        <p:spPr>
          <a:xfrm rot="10800000" flipV="1">
            <a:off x="2850515" y="703962"/>
            <a:ext cx="3025330" cy="2725356"/>
          </a:xfrm>
          <a:prstGeom prst="bentConnector3">
            <a:avLst>
              <a:gd name="adj1" fmla="val 10755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7885" y="728345"/>
            <a:ext cx="1054227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、城市系统（七星路厂区）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虚拟设施，虚拟生成的城市建筑物、障碍物或标识等，可以叠加到城市系统；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这个需求是需要有一个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界面的城市系统，然后将建筑物叠加进去吗？如果是，有以下问题需要解决：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这个城市系统是要新开发吗？还是湘家荡或嘉兴已经有类似系统？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城市建筑物、障碍物和标识应该和真实物理环境尽量一致，那么像建筑物这样的测绘数据是否能拿到？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新开发系统需要用到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Unity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这样的软件，对于建筑物复杂外立面的表述，可否简化处理成长方体？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厂房内部的复杂结构是否需要建模？如果是室内小车场景，感觉不需要；但是如果考虑到无人机室内外飞行，则需要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物理设施，在工厂展示厅搭建可见可触摸的实体城市建筑物和设施模型；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这部分和上面问题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和问题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类似，物理设施的保真度要求是否很高？感觉不需要很高，因为不是重点</a:t>
            </a:r>
          </a:p>
          <a:p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、全局理想模型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根据演示场景态势，分析某个时段城市交通的理想效能结果，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目前演示场景是在模拟场地上，设置一些障碍物，在地图中进行初始化设定可行区域，小车进行网格分区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然后放小车进去，由任务生成系统不断地发送目的地给小车，当小车行驶到目的地后，任务生成系统会再次发送新的目的地，目的地位置随机产生。此过程不断周而复始，直至任务系统下达指令停止。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这里的任务生成系统特指实现上述逻辑的系统，不是前一页图中任务系统，前一页图中的任务系统是导航之类的业务系统。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多辆小车都按照这个逻辑在场地内一起行驶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道路监管系统可以通过程序设定哪些地方暂时不能行驶，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哪些地点是小车必须依次经过的，这些设置通过程序修改了灯塔系统底层存储的态势数据，任务系统会读取到这些态势数据，完成导航任务。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、效果可视化系统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全局效能比值（实际情况与理想模型的比较）；同步显示系统间的控制与交换信息；历史信息；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这部分没有想好怎样做安全的比较。因为我们设定的场景中，有些场景没有灯塔系统就会发生危险，小车会互相碰撞。当然这可以是比较项之一。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除了超越传感器感知距离的安全避障，还可以比较空间利用率。例如，任务生成系统用相同的任务集发送给有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无灯塔系统的两种场景，看一看所有任务完成的时间，完成时间越短，说明空间利用率越高。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务生成系统目前可视化是这样设计的：在场地上画出所有小车及其当前任务的轨迹，走过的历史轨迹用绿色表示，规划的尚未行走到的轨迹为红色，任务完成后，轨迹消失，以免太多轨迹显得很乱。然后可以显示执行过的总路径数和时间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865" y="579120"/>
            <a:ext cx="1054227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蓝色为交大方开发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红色为鸿然开发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、灯塔系统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为参与任务的各机器人系统提供协同连接的工具，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在灯塔系统中存储了地图数据，包括静态的可行区域以及不可行区域，以及动态的被机器人占用的区域信息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灯塔系统提供界面对地图态势数据进行编辑，包括标记新的障碍物和其他不可行区域等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、车辆系统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小车，外协采购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驾驶控制软件，接受任务系统工作指令，控制小车按计划行驶的软件系统，自动驾驶算法；每辆小车独立配置一套驾驶控制软件，并接受任务系统的监管；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要开发三部分通信接口：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与灯塔系统通信上报数据，数据包协议已确定；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与导航系统通信，接受建议的导航路径；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与定位系统的接口，接收位置数据，形成完整的与灯塔系统聚合的数据包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自动驾驶算法要根据导航建议，自行决策如何行使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、任务系统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任务设置分为手动和自动生成两类。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目的是与参观者互动，</a:t>
            </a:r>
            <a:r>
              <a:rPr lang="zh-CN" altLang="en-US" sz="14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内容包括：调取并配置虚拟设施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14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下达或改变小车的行驶目的地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任务（导航）系统会不断地从灯塔系统获取数据，根据任务执行状态，去生成导航路径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、定位系统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为参与演示的各项系统提供空间定位服务；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使用光学定位或小车自带的系统对小车进行定位，并将定位数据发送给小车，由小车聚合后发送给灯塔系统。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、道路监管系统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目的是与参观者互动，内容包括：禁止进入，分类控制等 </a:t>
            </a:r>
            <a:r>
              <a:rPr lang="zh-CN" altLang="en-US" sz="14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这部分似乎与灯塔系统第二条类似</a:t>
            </a:r>
            <a:endParaRPr lang="en-US" altLang="zh-CN" sz="1400" dirty="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、任务生成系统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不断地生成小车行驶任务，并可视化展示任务执行状态和场地空间利用率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生成行驶任务，并不断地从灯塔系统抓去数据判断小车是否完成任务，并可视化任务执行状态。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49B4EF4-2FAF-A434-B436-6FBC37E6EA97}"/>
              </a:ext>
            </a:extLst>
          </p:cNvPr>
          <p:cNvCxnSpPr/>
          <p:nvPr/>
        </p:nvCxnSpPr>
        <p:spPr>
          <a:xfrm flipV="1">
            <a:off x="6791218" y="1623317"/>
            <a:ext cx="0" cy="2085654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C74272F-B32D-C70C-3138-D3E00E8A46D4}"/>
              </a:ext>
            </a:extLst>
          </p:cNvPr>
          <p:cNvCxnSpPr>
            <a:cxnSpLocks/>
          </p:cNvCxnSpPr>
          <p:nvPr/>
        </p:nvCxnSpPr>
        <p:spPr>
          <a:xfrm flipH="1">
            <a:off x="7266432" y="4032059"/>
            <a:ext cx="2018050" cy="2246821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66A6E67-3931-7F3F-26ED-E9D0989EBB95}"/>
              </a:ext>
            </a:extLst>
          </p:cNvPr>
          <p:cNvCxnSpPr>
            <a:cxnSpLocks/>
          </p:cNvCxnSpPr>
          <p:nvPr/>
        </p:nvCxnSpPr>
        <p:spPr>
          <a:xfrm flipV="1">
            <a:off x="7266432" y="1623317"/>
            <a:ext cx="0" cy="389133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8250" y="495300"/>
            <a:ext cx="1537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原理演示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8250" y="1047115"/>
            <a:ext cx="279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演示沙盘长</a:t>
            </a:r>
            <a:r>
              <a:rPr lang="en-US" altLang="zh-CN"/>
              <a:t>4</a:t>
            </a:r>
            <a:r>
              <a:rPr lang="zh-CN" altLang="en-US"/>
              <a:t>米，宽</a:t>
            </a:r>
            <a:r>
              <a:rPr lang="en-US" altLang="zh-CN"/>
              <a:t>6</a:t>
            </a:r>
            <a:r>
              <a:rPr lang="zh-CN" altLang="en-US"/>
              <a:t>米</a:t>
            </a:r>
          </a:p>
          <a:p>
            <a:r>
              <a:rPr lang="zh-CN" altLang="en-US"/>
              <a:t>方格长宽</a:t>
            </a:r>
            <a:r>
              <a:rPr lang="en-US" altLang="zh-CN"/>
              <a:t>40cm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861820" y="1692275"/>
            <a:ext cx="8341360" cy="4496435"/>
            <a:chOff x="2932" y="2665"/>
            <a:chExt cx="13136" cy="7081"/>
          </a:xfrm>
        </p:grpSpPr>
        <p:pic>
          <p:nvPicPr>
            <p:cNvPr id="114" name="图片 113"/>
            <p:cNvPicPr/>
            <p:nvPr>
              <p:custDataLst>
                <p:tags r:id="rId1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5400000">
              <a:off x="6262" y="860"/>
              <a:ext cx="6076" cy="10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" name="矩形 4"/>
            <p:cNvSpPr/>
            <p:nvPr/>
          </p:nvSpPr>
          <p:spPr>
            <a:xfrm flipH="1">
              <a:off x="14430" y="3160"/>
              <a:ext cx="1100" cy="6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 flipH="1">
              <a:off x="3510" y="9020"/>
              <a:ext cx="12559" cy="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 flipH="1">
              <a:off x="3510" y="2665"/>
              <a:ext cx="12558" cy="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 flipH="1">
              <a:off x="2932" y="3360"/>
              <a:ext cx="1100" cy="6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3720465" y="3012440"/>
            <a:ext cx="5029200" cy="140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L 形 4"/>
          <p:cNvSpPr/>
          <p:nvPr/>
        </p:nvSpPr>
        <p:spPr>
          <a:xfrm flipH="1">
            <a:off x="3594100" y="2096135"/>
            <a:ext cx="6755765" cy="4634865"/>
          </a:xfrm>
          <a:prstGeom prst="corner">
            <a:avLst>
              <a:gd name="adj1" fmla="val 50000"/>
              <a:gd name="adj2" fmla="val 3522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45965" y="5143500"/>
            <a:ext cx="4204335" cy="100393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建筑物</a:t>
            </a: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545965" y="3413125"/>
            <a:ext cx="4204335" cy="100393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建筑物</a:t>
            </a:r>
          </a:p>
        </p:txBody>
      </p:sp>
      <p:sp>
        <p:nvSpPr>
          <p:cNvPr id="8" name="矩形 7"/>
          <p:cNvSpPr/>
          <p:nvPr/>
        </p:nvSpPr>
        <p:spPr>
          <a:xfrm>
            <a:off x="2273300" y="4407535"/>
            <a:ext cx="1320165" cy="2322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92450" y="5143500"/>
            <a:ext cx="680720" cy="10033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建筑物</a:t>
            </a: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8714740" y="1028700"/>
            <a:ext cx="1635125" cy="1067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08650" y="3098800"/>
            <a:ext cx="18796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FFC000"/>
                </a:solidFill>
              </a:rPr>
              <a:t>方向可变单行道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541520" y="4807585"/>
            <a:ext cx="4166235" cy="952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227820" y="1028700"/>
            <a:ext cx="8255" cy="51485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570095" y="6435725"/>
            <a:ext cx="420497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129405" y="3591560"/>
            <a:ext cx="0" cy="28924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712085" y="5114290"/>
            <a:ext cx="0" cy="10534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02800" y="2164080"/>
            <a:ext cx="932815" cy="2529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停车场</a:t>
            </a:r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9713595" y="1028700"/>
            <a:ext cx="661670" cy="4673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建筑物</a:t>
            </a:r>
          </a:p>
        </p:txBody>
      </p:sp>
      <p:sp>
        <p:nvSpPr>
          <p:cNvPr id="18" name="矩形 17"/>
          <p:cNvSpPr/>
          <p:nvPr/>
        </p:nvSpPr>
        <p:spPr>
          <a:xfrm>
            <a:off x="9711055" y="1483995"/>
            <a:ext cx="653415" cy="6705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草坪</a:t>
            </a: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9713595" y="4693285"/>
            <a:ext cx="918845" cy="20402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草坪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85520" y="411480"/>
            <a:ext cx="2283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模拟七星路厂房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双向道路宽</a:t>
            </a:r>
            <a:r>
              <a:rPr lang="en-US" altLang="zh-CN">
                <a:sym typeface="+mn-ea"/>
              </a:rPr>
              <a:t>80cm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长度不短于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米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2YTRkMmNhODgwNWQ2ZGRmZDU3OTE2NTBhMmRjY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1078</Words>
  <Application>Microsoft Macintosh PowerPoint</Application>
  <PresentationFormat>宽屏</PresentationFormat>
  <Paragraphs>86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haopeng chen</cp:lastModifiedBy>
  <cp:revision>176</cp:revision>
  <dcterms:created xsi:type="dcterms:W3CDTF">2019-06-19T02:08:00Z</dcterms:created>
  <dcterms:modified xsi:type="dcterms:W3CDTF">2024-05-25T05:30:49Z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3A797D0B992A456AABEB4650AB6547B4_11</vt:lpwstr>
  </property>
</Properties>
</file>