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F2"/>
    <a:srgbClr val="EA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69F81-CB11-4F04-8D87-EF5DBD7B78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2E3CA-B16A-47C1-B4C2-3BA84B801CC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Tenemos que </a:t>
          </a:r>
          <a:r>
            <a:rPr lang="es-ES" b="1" dirty="0"/>
            <a:t>gestionar un directorio de archivos en una computadora</a:t>
          </a:r>
          <a:endParaRPr lang="en-US" dirty="0"/>
        </a:p>
      </dgm:t>
    </dgm:pt>
    <dgm:pt modelId="{BCC533FC-02BB-40BD-83E8-39901DF84C7E}" type="parTrans" cxnId="{FBAC08D2-7C27-44DD-AB82-59F392EDE5EA}">
      <dgm:prSet/>
      <dgm:spPr/>
      <dgm:t>
        <a:bodyPr/>
        <a:lstStyle/>
        <a:p>
          <a:endParaRPr lang="en-US"/>
        </a:p>
      </dgm:t>
    </dgm:pt>
    <dgm:pt modelId="{E23C5D22-85BF-4000-85DB-29F8BB8E2CE6}" type="sibTrans" cxnId="{FBAC08D2-7C27-44DD-AB82-59F392EDE5EA}">
      <dgm:prSet/>
      <dgm:spPr/>
      <dgm:t>
        <a:bodyPr/>
        <a:lstStyle/>
        <a:p>
          <a:endParaRPr lang="en-US"/>
        </a:p>
      </dgm:t>
    </dgm:pt>
    <dgm:pt modelId="{5656DA9E-A5F2-445C-8650-9591B34D16A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Un archivo individual se puede </a:t>
          </a:r>
          <a:r>
            <a:rPr lang="es-ES" u="sng"/>
            <a:t>abrir, renombrar o borrar.</a:t>
          </a:r>
          <a:endParaRPr lang="en-US"/>
        </a:p>
      </dgm:t>
    </dgm:pt>
    <dgm:pt modelId="{07475FE9-A868-4221-A827-CB5E3C01FC76}" type="parTrans" cxnId="{E7165BFE-2BC8-4900-A946-62667575BBC4}">
      <dgm:prSet/>
      <dgm:spPr/>
      <dgm:t>
        <a:bodyPr/>
        <a:lstStyle/>
        <a:p>
          <a:endParaRPr lang="en-US"/>
        </a:p>
      </dgm:t>
    </dgm:pt>
    <dgm:pt modelId="{AEFC2E04-1786-477C-A3BC-9C8A07211C19}" type="sibTrans" cxnId="{E7165BFE-2BC8-4900-A946-62667575BBC4}">
      <dgm:prSet/>
      <dgm:spPr/>
      <dgm:t>
        <a:bodyPr/>
        <a:lstStyle/>
        <a:p>
          <a:endParaRPr lang="en-US"/>
        </a:p>
      </dgm:t>
    </dgm:pt>
    <dgm:pt modelId="{B2E2FA9C-77B6-43E5-97C2-94C8A0E52DE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Una carpeta también puede </a:t>
          </a:r>
          <a:r>
            <a:rPr lang="es-ES" u="sng"/>
            <a:t>abrirse</a:t>
          </a:r>
          <a:r>
            <a:rPr lang="es-ES"/>
            <a:t>, pero dentro puede contener </a:t>
          </a:r>
          <a:r>
            <a:rPr lang="es-ES" u="sng"/>
            <a:t>muchos archivos y más carpetas.</a:t>
          </a:r>
          <a:endParaRPr lang="en-US"/>
        </a:p>
      </dgm:t>
    </dgm:pt>
    <dgm:pt modelId="{7ABFF332-1F44-441B-8D3F-37108C512270}" type="parTrans" cxnId="{E7BD2A6B-F446-4943-B5A5-C93ADCB318CE}">
      <dgm:prSet/>
      <dgm:spPr/>
      <dgm:t>
        <a:bodyPr/>
        <a:lstStyle/>
        <a:p>
          <a:endParaRPr lang="en-US"/>
        </a:p>
      </dgm:t>
    </dgm:pt>
    <dgm:pt modelId="{807D5433-43AE-456C-8BCB-2F0AB3E75096}" type="sibTrans" cxnId="{E7BD2A6B-F446-4943-B5A5-C93ADCB318CE}">
      <dgm:prSet/>
      <dgm:spPr/>
      <dgm:t>
        <a:bodyPr/>
        <a:lstStyle/>
        <a:p>
          <a:endParaRPr lang="en-US"/>
        </a:p>
      </dgm:t>
    </dgm:pt>
    <dgm:pt modelId="{2BB770FF-034D-4DB4-9360-2421C76AC46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</a:t>
          </a:r>
          <a:r>
            <a:rPr lang="es-ES" b="1"/>
            <a:t>problema</a:t>
          </a:r>
          <a:r>
            <a:rPr lang="es-ES"/>
            <a:t> aparece cuando queremos que el usuario (o el sistema) </a:t>
          </a:r>
          <a:r>
            <a:rPr lang="es-ES" b="1"/>
            <a:t>trate de la misma forma a un archivo y a una carpeta</a:t>
          </a:r>
          <a:r>
            <a:rPr lang="es-ES"/>
            <a:t>. Sin un patrón, el código tendría que hacer múltiples verificaciones: </a:t>
          </a:r>
          <a:r>
            <a:rPr lang="es-ES" i="1"/>
            <a:t>“si es archivo, haz x; si es carpeta, haz y”</a:t>
          </a:r>
          <a:r>
            <a:rPr lang="es-ES"/>
            <a:t>.</a:t>
          </a:r>
          <a:endParaRPr lang="en-US"/>
        </a:p>
      </dgm:t>
    </dgm:pt>
    <dgm:pt modelId="{12EEA4BD-BE67-44D1-B8E2-6069BC5A58CC}" type="parTrans" cxnId="{A2190E89-89F1-4898-99D6-DCBA581A19D8}">
      <dgm:prSet/>
      <dgm:spPr/>
      <dgm:t>
        <a:bodyPr/>
        <a:lstStyle/>
        <a:p>
          <a:endParaRPr lang="en-US"/>
        </a:p>
      </dgm:t>
    </dgm:pt>
    <dgm:pt modelId="{595A34B1-2933-4802-A295-A2E69DA3DDF3}" type="sibTrans" cxnId="{A2190E89-89F1-4898-99D6-DCBA581A19D8}">
      <dgm:prSet/>
      <dgm:spPr/>
      <dgm:t>
        <a:bodyPr/>
        <a:lstStyle/>
        <a:p>
          <a:endParaRPr lang="en-US"/>
        </a:p>
      </dgm:t>
    </dgm:pt>
    <dgm:pt modelId="{74EBFF7F-3C95-440E-8806-5327494735C8}" type="pres">
      <dgm:prSet presAssocID="{4F269F81-CB11-4F04-8D87-EF5DBD7B7829}" presName="root" presStyleCnt="0">
        <dgm:presLayoutVars>
          <dgm:dir/>
          <dgm:resizeHandles val="exact"/>
        </dgm:presLayoutVars>
      </dgm:prSet>
      <dgm:spPr/>
    </dgm:pt>
    <dgm:pt modelId="{4E049494-9CB6-48F9-8A0A-72DE73E53B5A}" type="pres">
      <dgm:prSet presAssocID="{BF52E3CA-B16A-47C1-B4C2-3BA84B801CC7}" presName="compNode" presStyleCnt="0"/>
      <dgm:spPr/>
    </dgm:pt>
    <dgm:pt modelId="{54D2B7B0-21B9-41AF-BCAE-1BC0DD9215B5}" type="pres">
      <dgm:prSet presAssocID="{BF52E3CA-B16A-47C1-B4C2-3BA84B801CC7}" presName="bgRect" presStyleLbl="bgShp" presStyleIdx="0" presStyleCnt="2"/>
      <dgm:spPr/>
    </dgm:pt>
    <dgm:pt modelId="{B249734B-5CB2-46A3-88C3-FE7D0EAD1CFF}" type="pres">
      <dgm:prSet presAssocID="{BF52E3CA-B16A-47C1-B4C2-3BA84B801C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AB124D4-1625-417C-ACD0-A0C1136BA58D}" type="pres">
      <dgm:prSet presAssocID="{BF52E3CA-B16A-47C1-B4C2-3BA84B801CC7}" presName="spaceRect" presStyleCnt="0"/>
      <dgm:spPr/>
    </dgm:pt>
    <dgm:pt modelId="{5735F356-4AF4-4956-BC29-BE92A774B00A}" type="pres">
      <dgm:prSet presAssocID="{BF52E3CA-B16A-47C1-B4C2-3BA84B801CC7}" presName="parTx" presStyleLbl="revTx" presStyleIdx="0" presStyleCnt="3">
        <dgm:presLayoutVars>
          <dgm:chMax val="0"/>
          <dgm:chPref val="0"/>
        </dgm:presLayoutVars>
      </dgm:prSet>
      <dgm:spPr/>
    </dgm:pt>
    <dgm:pt modelId="{FB04D565-2890-4A9C-A28F-E62986080D1E}" type="pres">
      <dgm:prSet presAssocID="{BF52E3CA-B16A-47C1-B4C2-3BA84B801CC7}" presName="desTx" presStyleLbl="revTx" presStyleIdx="1" presStyleCnt="3">
        <dgm:presLayoutVars/>
      </dgm:prSet>
      <dgm:spPr/>
    </dgm:pt>
    <dgm:pt modelId="{C8914276-8368-4743-B6FD-92EE29E2169F}" type="pres">
      <dgm:prSet presAssocID="{E23C5D22-85BF-4000-85DB-29F8BB8E2CE6}" presName="sibTrans" presStyleCnt="0"/>
      <dgm:spPr/>
    </dgm:pt>
    <dgm:pt modelId="{F314129F-85E6-4C4D-98AB-57476AE7C413}" type="pres">
      <dgm:prSet presAssocID="{2BB770FF-034D-4DB4-9360-2421C76AC46C}" presName="compNode" presStyleCnt="0"/>
      <dgm:spPr/>
    </dgm:pt>
    <dgm:pt modelId="{1A1427AB-EB4D-4D1A-A299-F7AFE2422DE2}" type="pres">
      <dgm:prSet presAssocID="{2BB770FF-034D-4DB4-9360-2421C76AC46C}" presName="bgRect" presStyleLbl="bgShp" presStyleIdx="1" presStyleCnt="2"/>
      <dgm:spPr/>
    </dgm:pt>
    <dgm:pt modelId="{13EE4F37-944D-431B-8D4F-DD5BF5B655DF}" type="pres">
      <dgm:prSet presAssocID="{2BB770FF-034D-4DB4-9360-2421C76AC4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8408B2D-F555-457D-85C4-C375C8D2ED8F}" type="pres">
      <dgm:prSet presAssocID="{2BB770FF-034D-4DB4-9360-2421C76AC46C}" presName="spaceRect" presStyleCnt="0"/>
      <dgm:spPr/>
    </dgm:pt>
    <dgm:pt modelId="{5DC06248-73FA-4CCD-8282-EBFF23F34DDC}" type="pres">
      <dgm:prSet presAssocID="{2BB770FF-034D-4DB4-9360-2421C76AC4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4DE20A-0ED0-4FF0-AEB4-87659857FD00}" type="presOf" srcId="{B2E2FA9C-77B6-43E5-97C2-94C8A0E52DE2}" destId="{FB04D565-2890-4A9C-A28F-E62986080D1E}" srcOrd="0" destOrd="1" presId="urn:microsoft.com/office/officeart/2018/2/layout/IconVerticalSolidList"/>
    <dgm:cxn modelId="{0782ED1A-31A1-48BE-A3ED-7F9F06236FD0}" type="presOf" srcId="{4F269F81-CB11-4F04-8D87-EF5DBD7B7829}" destId="{74EBFF7F-3C95-440E-8806-5327494735C8}" srcOrd="0" destOrd="0" presId="urn:microsoft.com/office/officeart/2018/2/layout/IconVerticalSolidList"/>
    <dgm:cxn modelId="{E7BD2A6B-F446-4943-B5A5-C93ADCB318CE}" srcId="{BF52E3CA-B16A-47C1-B4C2-3BA84B801CC7}" destId="{B2E2FA9C-77B6-43E5-97C2-94C8A0E52DE2}" srcOrd="1" destOrd="0" parTransId="{7ABFF332-1F44-441B-8D3F-37108C512270}" sibTransId="{807D5433-43AE-456C-8BCB-2F0AB3E75096}"/>
    <dgm:cxn modelId="{9371176D-378A-482A-8CD5-C7C2ACC961C9}" type="presOf" srcId="{BF52E3CA-B16A-47C1-B4C2-3BA84B801CC7}" destId="{5735F356-4AF4-4956-BC29-BE92A774B00A}" srcOrd="0" destOrd="0" presId="urn:microsoft.com/office/officeart/2018/2/layout/IconVerticalSolidList"/>
    <dgm:cxn modelId="{A2190E89-89F1-4898-99D6-DCBA581A19D8}" srcId="{4F269F81-CB11-4F04-8D87-EF5DBD7B7829}" destId="{2BB770FF-034D-4DB4-9360-2421C76AC46C}" srcOrd="1" destOrd="0" parTransId="{12EEA4BD-BE67-44D1-B8E2-6069BC5A58CC}" sibTransId="{595A34B1-2933-4802-A295-A2E69DA3DDF3}"/>
    <dgm:cxn modelId="{FBAC08D2-7C27-44DD-AB82-59F392EDE5EA}" srcId="{4F269F81-CB11-4F04-8D87-EF5DBD7B7829}" destId="{BF52E3CA-B16A-47C1-B4C2-3BA84B801CC7}" srcOrd="0" destOrd="0" parTransId="{BCC533FC-02BB-40BD-83E8-39901DF84C7E}" sibTransId="{E23C5D22-85BF-4000-85DB-29F8BB8E2CE6}"/>
    <dgm:cxn modelId="{A25165DA-FED8-41F7-9891-AEC192348EF3}" type="presOf" srcId="{5656DA9E-A5F2-445C-8650-9591B34D16A5}" destId="{FB04D565-2890-4A9C-A28F-E62986080D1E}" srcOrd="0" destOrd="0" presId="urn:microsoft.com/office/officeart/2018/2/layout/IconVerticalSolidList"/>
    <dgm:cxn modelId="{D68A8AE9-B076-491E-ACA2-FC832D73C5FA}" type="presOf" srcId="{2BB770FF-034D-4DB4-9360-2421C76AC46C}" destId="{5DC06248-73FA-4CCD-8282-EBFF23F34DDC}" srcOrd="0" destOrd="0" presId="urn:microsoft.com/office/officeart/2018/2/layout/IconVerticalSolidList"/>
    <dgm:cxn modelId="{E7165BFE-2BC8-4900-A946-62667575BBC4}" srcId="{BF52E3CA-B16A-47C1-B4C2-3BA84B801CC7}" destId="{5656DA9E-A5F2-445C-8650-9591B34D16A5}" srcOrd="0" destOrd="0" parTransId="{07475FE9-A868-4221-A827-CB5E3C01FC76}" sibTransId="{AEFC2E04-1786-477C-A3BC-9C8A07211C19}"/>
    <dgm:cxn modelId="{4A6858E7-A8B2-41BE-ACD0-80522A16FD89}" type="presParOf" srcId="{74EBFF7F-3C95-440E-8806-5327494735C8}" destId="{4E049494-9CB6-48F9-8A0A-72DE73E53B5A}" srcOrd="0" destOrd="0" presId="urn:microsoft.com/office/officeart/2018/2/layout/IconVerticalSolidList"/>
    <dgm:cxn modelId="{2E2A705B-59EA-4D6A-A107-AC9270C9AD70}" type="presParOf" srcId="{4E049494-9CB6-48F9-8A0A-72DE73E53B5A}" destId="{54D2B7B0-21B9-41AF-BCAE-1BC0DD9215B5}" srcOrd="0" destOrd="0" presId="urn:microsoft.com/office/officeart/2018/2/layout/IconVerticalSolidList"/>
    <dgm:cxn modelId="{127CE6CA-1C21-48D2-8C06-5C618A41BCA2}" type="presParOf" srcId="{4E049494-9CB6-48F9-8A0A-72DE73E53B5A}" destId="{B249734B-5CB2-46A3-88C3-FE7D0EAD1CFF}" srcOrd="1" destOrd="0" presId="urn:microsoft.com/office/officeart/2018/2/layout/IconVerticalSolidList"/>
    <dgm:cxn modelId="{15802E0E-DE6B-4F0E-9A1B-F2DD11C83032}" type="presParOf" srcId="{4E049494-9CB6-48F9-8A0A-72DE73E53B5A}" destId="{1AB124D4-1625-417C-ACD0-A0C1136BA58D}" srcOrd="2" destOrd="0" presId="urn:microsoft.com/office/officeart/2018/2/layout/IconVerticalSolidList"/>
    <dgm:cxn modelId="{B8235FDE-0F40-4C95-8831-C05C9CE7F41D}" type="presParOf" srcId="{4E049494-9CB6-48F9-8A0A-72DE73E53B5A}" destId="{5735F356-4AF4-4956-BC29-BE92A774B00A}" srcOrd="3" destOrd="0" presId="urn:microsoft.com/office/officeart/2018/2/layout/IconVerticalSolidList"/>
    <dgm:cxn modelId="{167FB362-2926-449F-B2EC-083B3747C46C}" type="presParOf" srcId="{4E049494-9CB6-48F9-8A0A-72DE73E53B5A}" destId="{FB04D565-2890-4A9C-A28F-E62986080D1E}" srcOrd="4" destOrd="0" presId="urn:microsoft.com/office/officeart/2018/2/layout/IconVerticalSolidList"/>
    <dgm:cxn modelId="{25B4622F-2654-469A-A723-98385A351BFA}" type="presParOf" srcId="{74EBFF7F-3C95-440E-8806-5327494735C8}" destId="{C8914276-8368-4743-B6FD-92EE29E2169F}" srcOrd="1" destOrd="0" presId="urn:microsoft.com/office/officeart/2018/2/layout/IconVerticalSolidList"/>
    <dgm:cxn modelId="{E114BEAC-4F5F-4BAA-93B6-45353BF73658}" type="presParOf" srcId="{74EBFF7F-3C95-440E-8806-5327494735C8}" destId="{F314129F-85E6-4C4D-98AB-57476AE7C413}" srcOrd="2" destOrd="0" presId="urn:microsoft.com/office/officeart/2018/2/layout/IconVerticalSolidList"/>
    <dgm:cxn modelId="{FABF5F97-FD0C-41B6-8EB2-4ADEE1E44DD7}" type="presParOf" srcId="{F314129F-85E6-4C4D-98AB-57476AE7C413}" destId="{1A1427AB-EB4D-4D1A-A299-F7AFE2422DE2}" srcOrd="0" destOrd="0" presId="urn:microsoft.com/office/officeart/2018/2/layout/IconVerticalSolidList"/>
    <dgm:cxn modelId="{E146C5DE-1D15-45CE-A7BF-0F16BF4778B6}" type="presParOf" srcId="{F314129F-85E6-4C4D-98AB-57476AE7C413}" destId="{13EE4F37-944D-431B-8D4F-DD5BF5B655DF}" srcOrd="1" destOrd="0" presId="urn:microsoft.com/office/officeart/2018/2/layout/IconVerticalSolidList"/>
    <dgm:cxn modelId="{04002618-F1CE-4D64-A246-49F6C8EC3DA3}" type="presParOf" srcId="{F314129F-85E6-4C4D-98AB-57476AE7C413}" destId="{98408B2D-F555-457D-85C4-C375C8D2ED8F}" srcOrd="2" destOrd="0" presId="urn:microsoft.com/office/officeart/2018/2/layout/IconVerticalSolidList"/>
    <dgm:cxn modelId="{606746D3-B268-4705-B9C5-9B962047D5DE}" type="presParOf" srcId="{F314129F-85E6-4C4D-98AB-57476AE7C413}" destId="{5DC06248-73FA-4CCD-8282-EBFF23F34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0D0F2-74E6-4412-85B7-26786A21F1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35C7B-538B-497E-ADB2-221DFC15C8F9}">
      <dgm:prSet/>
      <dgm:spPr/>
      <dgm:t>
        <a:bodyPr/>
        <a:lstStyle/>
        <a:p>
          <a:r>
            <a:rPr lang="es-AR" dirty="0"/>
            <a:t>¿Qué otro ejemplo se te ocurre?</a:t>
          </a:r>
          <a:endParaRPr lang="en-US" dirty="0"/>
        </a:p>
      </dgm:t>
    </dgm:pt>
    <dgm:pt modelId="{ED109E11-BBEE-4161-9FE0-1A9C50634C77}" type="parTrans" cxnId="{DDB79A29-7DD0-48DB-A2EB-99F9DAAF00C2}">
      <dgm:prSet/>
      <dgm:spPr/>
      <dgm:t>
        <a:bodyPr/>
        <a:lstStyle/>
        <a:p>
          <a:endParaRPr lang="en-US"/>
        </a:p>
      </dgm:t>
    </dgm:pt>
    <dgm:pt modelId="{C788C72E-6A35-4193-80AD-4961DA76017C}" type="sibTrans" cxnId="{DDB79A29-7DD0-48DB-A2EB-99F9DAAF00C2}">
      <dgm:prSet/>
      <dgm:spPr/>
      <dgm:t>
        <a:bodyPr/>
        <a:lstStyle/>
        <a:p>
          <a:endParaRPr lang="en-US"/>
        </a:p>
      </dgm:t>
    </dgm:pt>
    <dgm:pt modelId="{42493245-F479-4517-8854-97E3DC97D42F}">
      <dgm:prSet/>
      <dgm:spPr/>
      <dgm:t>
        <a:bodyPr/>
        <a:lstStyle/>
        <a:p>
          <a:r>
            <a:rPr lang="es-ES" dirty="0"/>
            <a:t>Diagramar la solución.</a:t>
          </a:r>
          <a:endParaRPr lang="en-US" dirty="0"/>
        </a:p>
      </dgm:t>
    </dgm:pt>
    <dgm:pt modelId="{0F5B4211-23B2-45A8-945E-42BB855BAE39}" type="parTrans" cxnId="{D7441039-01C9-4C05-8DD4-C0DA510110A7}">
      <dgm:prSet/>
      <dgm:spPr/>
      <dgm:t>
        <a:bodyPr/>
        <a:lstStyle/>
        <a:p>
          <a:endParaRPr lang="en-US"/>
        </a:p>
      </dgm:t>
    </dgm:pt>
    <dgm:pt modelId="{F68EAC4F-1979-47DB-82BE-8EF89D56934F}" type="sibTrans" cxnId="{D7441039-01C9-4C05-8DD4-C0DA510110A7}">
      <dgm:prSet/>
      <dgm:spPr/>
      <dgm:t>
        <a:bodyPr/>
        <a:lstStyle/>
        <a:p>
          <a:endParaRPr lang="en-US"/>
        </a:p>
      </dgm:t>
    </dgm:pt>
    <dgm:pt modelId="{C2608E44-D84D-42A4-9B2F-4BA8FC7E8900}" type="pres">
      <dgm:prSet presAssocID="{10F0D0F2-74E6-4412-85B7-26786A21F1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52CC9D-ABDD-41A6-BDFA-6A0EB4F2A8BB}" type="pres">
      <dgm:prSet presAssocID="{73F35C7B-538B-497E-ADB2-221DFC15C8F9}" presName="hierRoot1" presStyleCnt="0"/>
      <dgm:spPr/>
    </dgm:pt>
    <dgm:pt modelId="{9358C71D-0CD6-4A98-8B49-55DB1CC0AFA7}" type="pres">
      <dgm:prSet presAssocID="{73F35C7B-538B-497E-ADB2-221DFC15C8F9}" presName="composite" presStyleCnt="0"/>
      <dgm:spPr/>
    </dgm:pt>
    <dgm:pt modelId="{6C3167FE-5893-4C11-A266-E299FC35E71E}" type="pres">
      <dgm:prSet presAssocID="{73F35C7B-538B-497E-ADB2-221DFC15C8F9}" presName="background" presStyleLbl="node0" presStyleIdx="0" presStyleCnt="2"/>
      <dgm:spPr/>
    </dgm:pt>
    <dgm:pt modelId="{715F01BA-2169-4D19-8451-BCCB15383011}" type="pres">
      <dgm:prSet presAssocID="{73F35C7B-538B-497E-ADB2-221DFC15C8F9}" presName="text" presStyleLbl="fgAcc0" presStyleIdx="0" presStyleCnt="2">
        <dgm:presLayoutVars>
          <dgm:chPref val="3"/>
        </dgm:presLayoutVars>
      </dgm:prSet>
      <dgm:spPr/>
    </dgm:pt>
    <dgm:pt modelId="{0AB209B9-DF51-4475-AD1D-45ACE4EB2A7B}" type="pres">
      <dgm:prSet presAssocID="{73F35C7B-538B-497E-ADB2-221DFC15C8F9}" presName="hierChild2" presStyleCnt="0"/>
      <dgm:spPr/>
    </dgm:pt>
    <dgm:pt modelId="{231E62D0-8434-4AEE-ADE1-4548E39B47DF}" type="pres">
      <dgm:prSet presAssocID="{42493245-F479-4517-8854-97E3DC97D42F}" presName="hierRoot1" presStyleCnt="0"/>
      <dgm:spPr/>
    </dgm:pt>
    <dgm:pt modelId="{B2A60234-0271-406B-A6A7-A669060B52D8}" type="pres">
      <dgm:prSet presAssocID="{42493245-F479-4517-8854-97E3DC97D42F}" presName="composite" presStyleCnt="0"/>
      <dgm:spPr/>
    </dgm:pt>
    <dgm:pt modelId="{AD115AAF-3837-47F6-BB5B-140B119BE5D1}" type="pres">
      <dgm:prSet presAssocID="{42493245-F479-4517-8854-97E3DC97D42F}" presName="background" presStyleLbl="node0" presStyleIdx="1" presStyleCnt="2"/>
      <dgm:spPr/>
    </dgm:pt>
    <dgm:pt modelId="{038EAA5C-FDA2-46D2-A8A8-E7C876D017F3}" type="pres">
      <dgm:prSet presAssocID="{42493245-F479-4517-8854-97E3DC97D42F}" presName="text" presStyleLbl="fgAcc0" presStyleIdx="1" presStyleCnt="2">
        <dgm:presLayoutVars>
          <dgm:chPref val="3"/>
        </dgm:presLayoutVars>
      </dgm:prSet>
      <dgm:spPr/>
    </dgm:pt>
    <dgm:pt modelId="{235B46FE-6B31-48BE-99E7-4B34F9E31677}" type="pres">
      <dgm:prSet presAssocID="{42493245-F479-4517-8854-97E3DC97D42F}" presName="hierChild2" presStyleCnt="0"/>
      <dgm:spPr/>
    </dgm:pt>
  </dgm:ptLst>
  <dgm:cxnLst>
    <dgm:cxn modelId="{DDB79A29-7DD0-48DB-A2EB-99F9DAAF00C2}" srcId="{10F0D0F2-74E6-4412-85B7-26786A21F15A}" destId="{73F35C7B-538B-497E-ADB2-221DFC15C8F9}" srcOrd="0" destOrd="0" parTransId="{ED109E11-BBEE-4161-9FE0-1A9C50634C77}" sibTransId="{C788C72E-6A35-4193-80AD-4961DA76017C}"/>
    <dgm:cxn modelId="{D7441039-01C9-4C05-8DD4-C0DA510110A7}" srcId="{10F0D0F2-74E6-4412-85B7-26786A21F15A}" destId="{42493245-F479-4517-8854-97E3DC97D42F}" srcOrd="1" destOrd="0" parTransId="{0F5B4211-23B2-45A8-945E-42BB855BAE39}" sibTransId="{F68EAC4F-1979-47DB-82BE-8EF89D56934F}"/>
    <dgm:cxn modelId="{D6BCAA71-0FA1-4F70-9260-E856B0F323EA}" type="presOf" srcId="{10F0D0F2-74E6-4412-85B7-26786A21F15A}" destId="{C2608E44-D84D-42A4-9B2F-4BA8FC7E8900}" srcOrd="0" destOrd="0" presId="urn:microsoft.com/office/officeart/2005/8/layout/hierarchy1"/>
    <dgm:cxn modelId="{4BF2B8E2-A578-4F81-965C-72065BB5E3BD}" type="presOf" srcId="{73F35C7B-538B-497E-ADB2-221DFC15C8F9}" destId="{715F01BA-2169-4D19-8451-BCCB15383011}" srcOrd="0" destOrd="0" presId="urn:microsoft.com/office/officeart/2005/8/layout/hierarchy1"/>
    <dgm:cxn modelId="{91011CE7-AA84-4609-A339-2929133257E6}" type="presOf" srcId="{42493245-F479-4517-8854-97E3DC97D42F}" destId="{038EAA5C-FDA2-46D2-A8A8-E7C876D017F3}" srcOrd="0" destOrd="0" presId="urn:microsoft.com/office/officeart/2005/8/layout/hierarchy1"/>
    <dgm:cxn modelId="{F84F3EFE-745B-4DEB-9523-9BCF8CCB8B43}" type="presParOf" srcId="{C2608E44-D84D-42A4-9B2F-4BA8FC7E8900}" destId="{A852CC9D-ABDD-41A6-BDFA-6A0EB4F2A8BB}" srcOrd="0" destOrd="0" presId="urn:microsoft.com/office/officeart/2005/8/layout/hierarchy1"/>
    <dgm:cxn modelId="{426F4AF3-1622-4247-9CC3-DC72AD3DCF3F}" type="presParOf" srcId="{A852CC9D-ABDD-41A6-BDFA-6A0EB4F2A8BB}" destId="{9358C71D-0CD6-4A98-8B49-55DB1CC0AFA7}" srcOrd="0" destOrd="0" presId="urn:microsoft.com/office/officeart/2005/8/layout/hierarchy1"/>
    <dgm:cxn modelId="{CA5C82B9-A3E9-488C-B374-39C7798BFA9D}" type="presParOf" srcId="{9358C71D-0CD6-4A98-8B49-55DB1CC0AFA7}" destId="{6C3167FE-5893-4C11-A266-E299FC35E71E}" srcOrd="0" destOrd="0" presId="urn:microsoft.com/office/officeart/2005/8/layout/hierarchy1"/>
    <dgm:cxn modelId="{5E24BE1E-C4C4-4C4B-9ECF-D5D36729EA3F}" type="presParOf" srcId="{9358C71D-0CD6-4A98-8B49-55DB1CC0AFA7}" destId="{715F01BA-2169-4D19-8451-BCCB15383011}" srcOrd="1" destOrd="0" presId="urn:microsoft.com/office/officeart/2005/8/layout/hierarchy1"/>
    <dgm:cxn modelId="{EB5B60D0-9C0A-4E13-A535-7598AE839A43}" type="presParOf" srcId="{A852CC9D-ABDD-41A6-BDFA-6A0EB4F2A8BB}" destId="{0AB209B9-DF51-4475-AD1D-45ACE4EB2A7B}" srcOrd="1" destOrd="0" presId="urn:microsoft.com/office/officeart/2005/8/layout/hierarchy1"/>
    <dgm:cxn modelId="{A8CB1E58-8446-4212-97E9-3CB61717A5CA}" type="presParOf" srcId="{C2608E44-D84D-42A4-9B2F-4BA8FC7E8900}" destId="{231E62D0-8434-4AEE-ADE1-4548E39B47DF}" srcOrd="1" destOrd="0" presId="urn:microsoft.com/office/officeart/2005/8/layout/hierarchy1"/>
    <dgm:cxn modelId="{BDD29EFC-D131-4C47-A8B3-B4EAE1F5ADCC}" type="presParOf" srcId="{231E62D0-8434-4AEE-ADE1-4548E39B47DF}" destId="{B2A60234-0271-406B-A6A7-A669060B52D8}" srcOrd="0" destOrd="0" presId="urn:microsoft.com/office/officeart/2005/8/layout/hierarchy1"/>
    <dgm:cxn modelId="{0532329F-2F48-4948-876C-4EA28933AE5E}" type="presParOf" srcId="{B2A60234-0271-406B-A6A7-A669060B52D8}" destId="{AD115AAF-3837-47F6-BB5B-140B119BE5D1}" srcOrd="0" destOrd="0" presId="urn:microsoft.com/office/officeart/2005/8/layout/hierarchy1"/>
    <dgm:cxn modelId="{D1B31B6A-E086-4DA4-82E8-E73A7B322950}" type="presParOf" srcId="{B2A60234-0271-406B-A6A7-A669060B52D8}" destId="{038EAA5C-FDA2-46D2-A8A8-E7C876D017F3}" srcOrd="1" destOrd="0" presId="urn:microsoft.com/office/officeart/2005/8/layout/hierarchy1"/>
    <dgm:cxn modelId="{1EBFA5A2-93C7-4AFB-AB81-121200ECD452}" type="presParOf" srcId="{231E62D0-8434-4AEE-ADE1-4548E39B47DF}" destId="{235B46FE-6B31-48BE-99E7-4B34F9E316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2B7B0-21B9-41AF-BCAE-1BC0DD9215B5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9734B-5CB2-46A3-88C3-FE7D0EAD1CFF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F356-4AF4-4956-BC29-BE92A774B00A}">
      <dsp:nvSpPr>
        <dsp:cNvPr id="0" name=""/>
        <dsp:cNvSpPr/>
      </dsp:nvSpPr>
      <dsp:spPr>
        <a:xfrm>
          <a:off x="1591761" y="746497"/>
          <a:ext cx="4794110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Tenemos que </a:t>
          </a:r>
          <a:r>
            <a:rPr lang="es-ES" sz="1900" b="1" kern="1200" dirty="0"/>
            <a:t>gestionar un directorio de archivos en una computadora</a:t>
          </a:r>
          <a:endParaRPr lang="en-US" sz="1900" kern="1200" dirty="0"/>
        </a:p>
      </dsp:txBody>
      <dsp:txXfrm>
        <a:off x="1591761" y="746497"/>
        <a:ext cx="4794110" cy="1378148"/>
      </dsp:txXfrm>
    </dsp:sp>
    <dsp:sp modelId="{FB04D565-2890-4A9C-A28F-E62986080D1E}">
      <dsp:nvSpPr>
        <dsp:cNvPr id="0" name=""/>
        <dsp:cNvSpPr/>
      </dsp:nvSpPr>
      <dsp:spPr>
        <a:xfrm>
          <a:off x="6385871" y="746497"/>
          <a:ext cx="426770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Un archivo individual se puede </a:t>
          </a:r>
          <a:r>
            <a:rPr lang="es-ES" sz="1300" u="sng" kern="1200"/>
            <a:t>abrir, renombrar o borrar.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Una carpeta también puede </a:t>
          </a:r>
          <a:r>
            <a:rPr lang="es-ES" sz="1300" u="sng" kern="1200"/>
            <a:t>abrirse</a:t>
          </a:r>
          <a:r>
            <a:rPr lang="es-ES" sz="1300" kern="1200"/>
            <a:t>, pero dentro puede contener </a:t>
          </a:r>
          <a:r>
            <a:rPr lang="es-ES" sz="1300" u="sng" kern="1200"/>
            <a:t>muchos archivos y más carpetas.</a:t>
          </a:r>
          <a:endParaRPr lang="en-US" sz="1300" kern="1200"/>
        </a:p>
      </dsp:txBody>
      <dsp:txXfrm>
        <a:off x="6385871" y="746497"/>
        <a:ext cx="4267707" cy="1378148"/>
      </dsp:txXfrm>
    </dsp:sp>
    <dsp:sp modelId="{1A1427AB-EB4D-4D1A-A299-F7AFE2422DE2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E4F37-944D-431B-8D4F-DD5BF5B655DF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06248-73FA-4CCD-8282-EBFF23F34DDC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El </a:t>
          </a:r>
          <a:r>
            <a:rPr lang="es-ES" sz="1900" b="1" kern="1200"/>
            <a:t>problema</a:t>
          </a:r>
          <a:r>
            <a:rPr lang="es-ES" sz="1900" kern="1200"/>
            <a:t> aparece cuando queremos que el usuario (o el sistema) </a:t>
          </a:r>
          <a:r>
            <a:rPr lang="es-ES" sz="1900" b="1" kern="1200"/>
            <a:t>trate de la misma forma a un archivo y a una carpeta</a:t>
          </a:r>
          <a:r>
            <a:rPr lang="es-ES" sz="1900" kern="1200"/>
            <a:t>. Sin un patrón, el código tendría que hacer múltiples verificaciones: </a:t>
          </a:r>
          <a:r>
            <a:rPr lang="es-ES" sz="1900" i="1" kern="1200"/>
            <a:t>“si es archivo, haz x; si es carpeta, haz y”</a:t>
          </a:r>
          <a:r>
            <a:rPr lang="es-ES" sz="1900" kern="1200"/>
            <a:t>.</a:t>
          </a:r>
          <a:endParaRPr lang="en-US" sz="1900" kern="1200"/>
        </a:p>
      </dsp:txBody>
      <dsp:txXfrm>
        <a:off x="1591761" y="2469182"/>
        <a:ext cx="9061817" cy="1378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167FE-5893-4C11-A266-E299FC35E71E}">
      <dsp:nvSpPr>
        <dsp:cNvPr id="0" name=""/>
        <dsp:cNvSpPr/>
      </dsp:nvSpPr>
      <dsp:spPr>
        <a:xfrm>
          <a:off x="1261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F01BA-2169-4D19-8451-BCCB15383011}">
      <dsp:nvSpPr>
        <dsp:cNvPr id="0" name=""/>
        <dsp:cNvSpPr/>
      </dsp:nvSpPr>
      <dsp:spPr>
        <a:xfrm>
          <a:off x="493301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5300" kern="1200" dirty="0"/>
            <a:t>¿Qué otro ejemplo se te ocurre?</a:t>
          </a:r>
          <a:endParaRPr lang="en-US" sz="5300" kern="1200" dirty="0"/>
        </a:p>
      </dsp:txBody>
      <dsp:txXfrm>
        <a:off x="575662" y="943292"/>
        <a:ext cx="4263632" cy="2647282"/>
      </dsp:txXfrm>
    </dsp:sp>
    <dsp:sp modelId="{AD115AAF-3837-47F6-BB5B-140B119BE5D1}">
      <dsp:nvSpPr>
        <dsp:cNvPr id="0" name=""/>
        <dsp:cNvSpPr/>
      </dsp:nvSpPr>
      <dsp:spPr>
        <a:xfrm>
          <a:off x="5413694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EAA5C-FDA2-46D2-A8A8-E7C876D017F3}">
      <dsp:nvSpPr>
        <dsp:cNvPr id="0" name=""/>
        <dsp:cNvSpPr/>
      </dsp:nvSpPr>
      <dsp:spPr>
        <a:xfrm>
          <a:off x="5905734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Diagramar la solución.</a:t>
          </a:r>
          <a:endParaRPr lang="en-US" sz="5300" kern="1200" dirty="0"/>
        </a:p>
      </dsp:txBody>
      <dsp:txXfrm>
        <a:off x="5988095" y="943292"/>
        <a:ext cx="4263632" cy="2647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14CEB-2C57-4D1B-94B4-84F25FCC814A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FA802-05CA-49FB-861A-E5E52D8C0F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54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FA802-05CA-49FB-861A-E5E52D8C0FE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8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entime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B4FC5-18BA-5DEF-24E1-D4C66C2E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05" b="1429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EAC2B6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AEFDAF-F4E8-FE31-1DA6-407A961A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s-AR" sz="6600"/>
              <a:t>COMPOSITE</a:t>
            </a:r>
            <a:endParaRPr lang="es-ES" sz="6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130A3-165B-EDA6-CD2F-3CAEAA16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5556287" cy="1290807"/>
          </a:xfrm>
        </p:spPr>
        <p:txBody>
          <a:bodyPr anchor="ctr">
            <a:normAutofit/>
          </a:bodyPr>
          <a:lstStyle/>
          <a:p>
            <a:pPr algn="l"/>
            <a:r>
              <a:rPr lang="es-ES" sz="2200" dirty="0"/>
              <a:t>Una solución para representar una estructura compleja como un único elemento simple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E884C3C1-2394-3DA7-EF4F-9F86F097F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88" y="0"/>
            <a:ext cx="6349206" cy="4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4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46DF8-7867-BAA0-9B0C-5F489DB9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FBDB677-7D1E-5798-1E6C-2CC0A662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87" y="657225"/>
            <a:ext cx="6657975" cy="57340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C767C1-7E4E-B284-22DE-6B6860D0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PROYECTO</a:t>
            </a:r>
          </a:p>
          <a:p>
            <a:pPr lvl="1"/>
            <a:r>
              <a:rPr lang="es-AR" dirty="0"/>
              <a:t>SRC</a:t>
            </a:r>
          </a:p>
          <a:p>
            <a:pPr lvl="2"/>
            <a:r>
              <a:rPr lang="es-AR" dirty="0" err="1"/>
              <a:t>Program.cs</a:t>
            </a:r>
            <a:endParaRPr lang="es-AR" dirty="0"/>
          </a:p>
          <a:p>
            <a:pPr lvl="2"/>
            <a:r>
              <a:rPr lang="es-AR" dirty="0" err="1"/>
              <a:t>Utils.cs</a:t>
            </a:r>
            <a:endParaRPr lang="es-AR" dirty="0"/>
          </a:p>
          <a:p>
            <a:pPr lvl="1"/>
            <a:r>
              <a:rPr lang="es-AR" dirty="0"/>
              <a:t>IMÁGENES</a:t>
            </a:r>
          </a:p>
          <a:p>
            <a:pPr lvl="2"/>
            <a:r>
              <a:rPr lang="es-AR" dirty="0"/>
              <a:t>Logo.png</a:t>
            </a:r>
          </a:p>
          <a:p>
            <a:pPr lvl="2"/>
            <a:r>
              <a:rPr lang="es-AR" dirty="0"/>
              <a:t>Banner.jpg</a:t>
            </a:r>
          </a:p>
          <a:p>
            <a:pPr lvl="2"/>
            <a:r>
              <a:rPr lang="es-AR" dirty="0"/>
              <a:t>Readme.md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316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7D3A1-8C36-60CE-2A19-68B1173F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  <a:endParaRPr lang="es-ES" dirty="0"/>
          </a:p>
        </p:txBody>
      </p:sp>
      <p:pic>
        <p:nvPicPr>
          <p:cNvPr id="5" name="Picture 4" descr="Mano sosteniendo un bolígrafo sombreando un número en una hoja">
            <a:extLst>
              <a:ext uri="{FF2B5EF4-FFF2-40B4-BE49-F238E27FC236}">
                <a16:creationId xmlns:a16="http://schemas.microsoft.com/office/drawing/2014/main" id="{C7847E53-6C50-7063-4EDB-24CBE64F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18" r="2789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5A35F-CA62-0029-1C6C-6C84AF72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s-AR" sz="1800"/>
              <a:t>EJECUCIÓN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06681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1B54B-995C-4606-D518-FCE0BD99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OTROS EJEMPLOS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5EFDE-51AD-14B9-ED12-43DC2CF1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inventario/ventas debe manejar </a:t>
            </a:r>
            <a:r>
              <a:rPr lang="es-ES" b="1" dirty="0"/>
              <a:t>productos</a:t>
            </a:r>
            <a:r>
              <a:rPr lang="es-ES" dirty="0"/>
              <a:t> que pueden ser </a:t>
            </a:r>
            <a:r>
              <a:rPr lang="es-ES" b="1" dirty="0"/>
              <a:t>simples</a:t>
            </a:r>
            <a:r>
              <a:rPr lang="es-ES" dirty="0"/>
              <a:t> (una pieza vendible) o </a:t>
            </a:r>
            <a:r>
              <a:rPr lang="es-ES" b="1" dirty="0"/>
              <a:t>compuestos</a:t>
            </a:r>
            <a:r>
              <a:rPr lang="es-ES" dirty="0"/>
              <a:t> (kits/ensamblados formados por otras piezas y productos).</a:t>
            </a:r>
          </a:p>
          <a:p>
            <a:pPr lvl="1"/>
            <a:r>
              <a:rPr lang="es-ES" dirty="0"/>
              <a:t>Ej.: Pegamento y </a:t>
            </a:r>
            <a:r>
              <a:rPr lang="es-ES" dirty="0" err="1"/>
              <a:t>glitter</a:t>
            </a:r>
            <a:r>
              <a:rPr lang="es-ES" dirty="0"/>
              <a:t> son dos productos y otro producto es pegamento con </a:t>
            </a:r>
            <a:r>
              <a:rPr lang="es-ES" dirty="0" err="1"/>
              <a:t>glitter</a:t>
            </a:r>
            <a:r>
              <a:rPr lang="es-ES" dirty="0"/>
              <a:t>.</a:t>
            </a:r>
          </a:p>
          <a:p>
            <a:pPr marL="228600" lvl="1" indent="0">
              <a:buNone/>
            </a:pPr>
            <a:endParaRPr lang="es-ES" dirty="0"/>
          </a:p>
          <a:p>
            <a:r>
              <a:rPr lang="es-ES" dirty="0"/>
              <a:t>RR.HH. necesita gestionar una </a:t>
            </a:r>
            <a:r>
              <a:rPr lang="es-ES" b="1" dirty="0"/>
              <a:t>estructura jerárquica</a:t>
            </a:r>
            <a:r>
              <a:rPr lang="es-ES" dirty="0"/>
              <a:t> donde </a:t>
            </a:r>
            <a:r>
              <a:rPr lang="es-ES" b="1" dirty="0"/>
              <a:t>se tienen empleados</a:t>
            </a:r>
            <a:r>
              <a:rPr lang="es-ES" dirty="0"/>
              <a:t> a cargo de un </a:t>
            </a:r>
            <a:r>
              <a:rPr lang="es-ES" b="1" dirty="0"/>
              <a:t>jefe</a:t>
            </a:r>
            <a:r>
              <a:rPr lang="es-ES" dirty="0"/>
              <a:t> que también es un empleado. </a:t>
            </a:r>
          </a:p>
          <a:p>
            <a:endParaRPr lang="es-ES" dirty="0"/>
          </a:p>
          <a:p>
            <a:r>
              <a:rPr lang="es-ES" dirty="0"/>
              <a:t>Un gestor de proyectos debe manejar </a:t>
            </a:r>
            <a:r>
              <a:rPr lang="es-ES" b="1" dirty="0"/>
              <a:t>tareas</a:t>
            </a:r>
            <a:r>
              <a:rPr lang="es-ES" dirty="0"/>
              <a:t> que pueden ser </a:t>
            </a:r>
            <a:r>
              <a:rPr lang="es-ES" b="1" dirty="0"/>
              <a:t>simples</a:t>
            </a:r>
            <a:r>
              <a:rPr lang="es-ES" dirty="0"/>
              <a:t> o </a:t>
            </a:r>
            <a:r>
              <a:rPr lang="es-ES" b="1" dirty="0"/>
              <a:t>compuestas</a:t>
            </a:r>
            <a:r>
              <a:rPr lang="es-ES" dirty="0"/>
              <a:t> (con subtareas anidadas).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48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3B8414-DA35-1988-70E9-9B6880E7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s-AR" dirty="0"/>
              <a:t>EJERCITACIÓN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19157B3-67D1-C0E1-7D15-31B40762C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25788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72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DFA049-1EB9-4E96-4291-2D83DFE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AR" dirty="0"/>
              <a:t>EJERCITACIÓN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D5503-27B2-38B6-5A2D-AE24D36D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s-AR" sz="1800"/>
              <a:t>Accede a la página </a:t>
            </a:r>
            <a:r>
              <a:rPr lang="es-ES" sz="1800">
                <a:hlinkClick r:id="rId2"/>
              </a:rPr>
              <a:t>Mentimeter </a:t>
            </a:r>
            <a:r>
              <a:rPr lang="es-ES" sz="1800"/>
              <a:t>e ingresa el código: 72451723</a:t>
            </a:r>
            <a:endParaRPr lang="es-ES" sz="1800">
              <a:hlinkClick r:id="rId2"/>
            </a:endParaRPr>
          </a:p>
          <a:p>
            <a:endParaRPr lang="es-ES" sz="1800"/>
          </a:p>
        </p:txBody>
      </p:sp>
      <p:pic>
        <p:nvPicPr>
          <p:cNvPr id="7" name="Graphic 6" descr="Minimizar">
            <a:extLst>
              <a:ext uri="{FF2B5EF4-FFF2-40B4-BE49-F238E27FC236}">
                <a16:creationId xmlns:a16="http://schemas.microsoft.com/office/drawing/2014/main" id="{5CB6F391-AC13-19D0-D4C5-90A07D99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8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A0097-52BB-90BD-BFB9-40BED9E3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DC6D5-D4DD-49F0-56B3-77A00972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Implementar un sistema de </a:t>
            </a:r>
            <a:r>
              <a:rPr lang="es-ES" b="1" dirty="0" err="1"/>
              <a:t>playlists</a:t>
            </a:r>
            <a:r>
              <a:rPr lang="es-ES" dirty="0"/>
              <a:t> donde una lista puede contener </a:t>
            </a:r>
            <a:r>
              <a:rPr lang="es-ES" b="1" dirty="0"/>
              <a:t>canciones</a:t>
            </a:r>
            <a:r>
              <a:rPr lang="es-ES" dirty="0"/>
              <a:t> u </a:t>
            </a:r>
            <a:r>
              <a:rPr lang="es-ES" b="1" dirty="0"/>
              <a:t>otras </a:t>
            </a:r>
            <a:r>
              <a:rPr lang="es-ES" b="1" dirty="0" err="1"/>
              <a:t>playlists</a:t>
            </a:r>
            <a:r>
              <a:rPr lang="es-ES" dirty="0"/>
              <a:t>. El cliente debe poder operar </a:t>
            </a:r>
            <a:r>
              <a:rPr lang="es-ES" b="1" dirty="0"/>
              <a:t>sin distinguir</a:t>
            </a:r>
            <a:r>
              <a:rPr lang="es-ES" dirty="0"/>
              <a:t> si está ante una canción o una lista.</a:t>
            </a:r>
          </a:p>
          <a:p>
            <a:pPr lvl="1"/>
            <a:r>
              <a:rPr lang="es-ES" dirty="0"/>
              <a:t>Definí la interfaz </a:t>
            </a:r>
            <a:r>
              <a:rPr lang="es-ES" b="1" dirty="0" err="1"/>
              <a:t>IReproducible</a:t>
            </a:r>
            <a:r>
              <a:rPr lang="es-ES" dirty="0"/>
              <a:t> con:</a:t>
            </a:r>
          </a:p>
          <a:p>
            <a:pPr lvl="1"/>
            <a:r>
              <a:rPr lang="es-ES" dirty="0" err="1"/>
              <a:t>DuracionTotal</a:t>
            </a:r>
            <a:r>
              <a:rPr lang="es-ES" dirty="0"/>
              <a:t>(): en minutos</a:t>
            </a:r>
          </a:p>
          <a:p>
            <a:pPr lvl="1"/>
            <a:r>
              <a:rPr lang="es-ES" dirty="0"/>
              <a:t>Mostrar(): imprime la jerarquía</a:t>
            </a:r>
          </a:p>
          <a:p>
            <a:pPr lvl="1"/>
            <a:r>
              <a:rPr lang="es-ES" b="1" dirty="0" err="1"/>
              <a:t>Cancion</a:t>
            </a:r>
            <a:r>
              <a:rPr lang="es-ES" dirty="0"/>
              <a:t> (</a:t>
            </a:r>
            <a:r>
              <a:rPr lang="es-ES" dirty="0" err="1"/>
              <a:t>Leaf</a:t>
            </a:r>
            <a:r>
              <a:rPr lang="es-ES" dirty="0"/>
              <a:t>): tiene titulo y </a:t>
            </a:r>
            <a:r>
              <a:rPr lang="es-ES" dirty="0" err="1"/>
              <a:t>duracion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Playlist</a:t>
            </a:r>
            <a:r>
              <a:rPr lang="es-ES" dirty="0"/>
              <a:t> (Composite): contiene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IReproducible</a:t>
            </a:r>
            <a:r>
              <a:rPr lang="es-ES" dirty="0"/>
              <a:t>&gt;</a:t>
            </a:r>
          </a:p>
          <a:p>
            <a:pPr lvl="1"/>
            <a:r>
              <a:rPr lang="es-ES" dirty="0" err="1"/>
              <a:t>DuracionTotal</a:t>
            </a:r>
            <a:r>
              <a:rPr lang="es-ES" dirty="0"/>
              <a:t>(): suma recursiva</a:t>
            </a:r>
          </a:p>
          <a:p>
            <a:pPr lvl="1"/>
            <a:r>
              <a:rPr lang="es-ES" dirty="0"/>
              <a:t>Métodos Agregar() y Quitar().</a:t>
            </a:r>
          </a:p>
        </p:txBody>
      </p:sp>
    </p:spTree>
    <p:extLst>
      <p:ext uri="{BB962C8B-B14F-4D97-AF65-F5344CB8AC3E}">
        <p14:creationId xmlns:p14="http://schemas.microsoft.com/office/powerpoint/2010/main" val="28687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782064-F8E4-7CF8-2C79-B152018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es-ES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E6D8B-4FAF-C68E-F05C-AC2B16D0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i="1"/>
              <a:t>La necesidad de </a:t>
            </a:r>
            <a:r>
              <a:rPr lang="es-ES" sz="1800" b="1" i="1"/>
              <a:t>tratar de manera uniforme objetos simples y compuestos</a:t>
            </a:r>
            <a:r>
              <a:rPr lang="es-ES" sz="1800" i="1"/>
              <a:t> en estructuras jerárquicas parte–todo, evitando que el cliente deba distinguir entre ambos.</a:t>
            </a:r>
          </a:p>
        </p:txBody>
      </p:sp>
    </p:spTree>
    <p:extLst>
      <p:ext uri="{BB962C8B-B14F-4D97-AF65-F5344CB8AC3E}">
        <p14:creationId xmlns:p14="http://schemas.microsoft.com/office/powerpoint/2010/main" val="34220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C44B3-D899-53AC-5FE6-02D0CB67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76B1E81-757E-3D67-5471-6255C25E5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622552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24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DE577-15EC-D941-6C6A-0C9846AD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7E59D-6CDC-44D0-0B60-3FC56707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054096"/>
            <a:ext cx="10653579" cy="325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i="1" dirty="0"/>
              <a:t>Define una </a:t>
            </a:r>
            <a:r>
              <a:rPr lang="es-ES" sz="2400" b="1" i="1" dirty="0"/>
              <a:t>interfaz común</a:t>
            </a:r>
            <a:r>
              <a:rPr lang="es-ES" sz="2400" i="1" dirty="0"/>
              <a:t> para tratar igual a objetos simples y compuestos, delegando en cada uno cómo ejecutar la acción.</a:t>
            </a:r>
          </a:p>
        </p:txBody>
      </p:sp>
    </p:spTree>
    <p:extLst>
      <p:ext uri="{BB962C8B-B14F-4D97-AF65-F5344CB8AC3E}">
        <p14:creationId xmlns:p14="http://schemas.microsoft.com/office/powerpoint/2010/main" val="115955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0AA23-FA9D-0015-617B-362AA095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69705-3A6C-3287-421B-37FCD3A3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patrón </a:t>
            </a:r>
            <a:r>
              <a:rPr lang="es-ES" b="1" dirty="0"/>
              <a:t>Composite</a:t>
            </a:r>
            <a:r>
              <a:rPr lang="es-ES" dirty="0"/>
              <a:t> propone crear una </a:t>
            </a:r>
            <a:r>
              <a:rPr lang="es-ES" b="1" dirty="0"/>
              <a:t>interfaz común</a:t>
            </a:r>
            <a:r>
              <a:rPr lang="es-ES" dirty="0"/>
              <a:t> para ambos (archivos y carpetas) con operaciones uniformes, por ejemplo, mostrar() o abrir().</a:t>
            </a:r>
          </a:p>
          <a:p>
            <a:pPr lvl="1"/>
            <a:r>
              <a:rPr lang="es-ES" dirty="0"/>
              <a:t>Un archivo (</a:t>
            </a:r>
            <a:r>
              <a:rPr lang="es-ES" dirty="0" err="1"/>
              <a:t>Leaf</a:t>
            </a:r>
            <a:r>
              <a:rPr lang="es-ES" dirty="0"/>
              <a:t>) implementa la acción de manera directa</a:t>
            </a:r>
          </a:p>
          <a:p>
            <a:pPr lvl="1"/>
            <a:r>
              <a:rPr lang="es-ES" dirty="0"/>
              <a:t>Una carpeta (Composite) implementa la acción aplicándola </a:t>
            </a:r>
            <a:r>
              <a:rPr lang="es-ES" b="1" dirty="0"/>
              <a:t>recursivamente</a:t>
            </a:r>
            <a:r>
              <a:rPr lang="es-ES" dirty="0"/>
              <a:t> a todos sus hijos (archivos o subcarpetas).</a:t>
            </a:r>
          </a:p>
          <a:p>
            <a:pPr lvl="1"/>
            <a:endParaRPr lang="es-ES" dirty="0"/>
          </a:p>
          <a:p>
            <a:pPr marL="228600" lvl="1" indent="0">
              <a:buNone/>
            </a:pPr>
            <a:endParaRPr lang="es-ES" dirty="0"/>
          </a:p>
          <a:p>
            <a:r>
              <a:rPr lang="es-ES" dirty="0"/>
              <a:t>El resultado es que el cliente puede manipular carpetas y archivos de forma idéntica, </a:t>
            </a:r>
            <a:r>
              <a:rPr lang="es-ES" b="1" dirty="0"/>
              <a:t>sin preocuparse de si son elementos simples o compuestos.</a:t>
            </a:r>
          </a:p>
        </p:txBody>
      </p:sp>
    </p:spTree>
    <p:extLst>
      <p:ext uri="{BB962C8B-B14F-4D97-AF65-F5344CB8AC3E}">
        <p14:creationId xmlns:p14="http://schemas.microsoft.com/office/powerpoint/2010/main" val="353936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5E8FE-EB0F-B1DB-B80D-ECF332B9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Consecuencias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3B8AA90-E959-47AB-79D1-DE1CB8FB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0657"/>
              </p:ext>
            </p:extLst>
          </p:nvPr>
        </p:nvGraphicFramePr>
        <p:xfrm>
          <a:off x="612775" y="1716088"/>
          <a:ext cx="10653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856">
                  <a:extLst>
                    <a:ext uri="{9D8B030D-6E8A-4147-A177-3AD203B41FA5}">
                      <a16:colId xmlns:a16="http://schemas.microsoft.com/office/drawing/2014/main" val="1183763386"/>
                    </a:ext>
                  </a:extLst>
                </a:gridCol>
                <a:gridCol w="5326856">
                  <a:extLst>
                    <a:ext uri="{9D8B030D-6E8A-4147-A177-3AD203B41FA5}">
                      <a16:colId xmlns:a16="http://schemas.microsoft.com/office/drawing/2014/main" val="142470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VENTAJAS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DESVENTAJAS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6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Estructura flexible y extensible.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diseño puede volverse demasiado general.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Simplicidad para el cliente (usa la misma interfaz).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Métodos no aplicables a hojas (ej. </a:t>
                      </a:r>
                      <a:r>
                        <a:rPr lang="es-ES" dirty="0" err="1"/>
                        <a:t>addChild</a:t>
                      </a:r>
                      <a:r>
                        <a:rPr lang="es-ES" dirty="0"/>
                        <a:t>()) terminan estando en la interfaz.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9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Facilita agregar nuevos tipos de componentes.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9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2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1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1542C-D5E3-0D39-605F-F25052ED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Contexto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80C4DB-FFED-4CA4-D8AA-4FD226D36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6" y="1691264"/>
            <a:ext cx="11274553" cy="367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-Existen jerarquías parte–todo.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-Se necesita unificar el tratamiento de objetos simples y compuestos.</a:t>
            </a:r>
          </a:p>
          <a:p>
            <a:r>
              <a:rPr lang="es-ES" sz="2800" dirty="0"/>
              <a:t>Ejemplos típicos:</a:t>
            </a:r>
          </a:p>
          <a:p>
            <a:pPr lvl="1"/>
            <a:r>
              <a:rPr lang="es-ES" sz="2400" dirty="0"/>
              <a:t>Carpetas y archivos (sistema operativo).</a:t>
            </a:r>
          </a:p>
          <a:p>
            <a:pPr lvl="1"/>
            <a:r>
              <a:rPr lang="es-ES" sz="2400" dirty="0"/>
              <a:t>Organigramas de empresa.</a:t>
            </a:r>
          </a:p>
          <a:p>
            <a:pPr lvl="1"/>
            <a:r>
              <a:rPr lang="es-ES" sz="2400" dirty="0"/>
              <a:t>Menús de aplicaciones (menú → submenú → ítem).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8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23C6E1-CF0B-C79F-56DB-5B016D0C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B428A-4820-7164-EFCF-82AEAFB0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62324"/>
            <a:ext cx="5862396" cy="2947035"/>
          </a:xfrm>
        </p:spPr>
        <p:txBody>
          <a:bodyPr>
            <a:normAutofit/>
          </a:bodyPr>
          <a:lstStyle/>
          <a:p>
            <a:r>
              <a:rPr lang="es-ES" sz="1800" dirty="0"/>
              <a:t>Se debe implementar un </a:t>
            </a:r>
            <a:r>
              <a:rPr lang="es-ES" sz="1800" b="1" dirty="0"/>
              <a:t>explorador de archivos</a:t>
            </a:r>
            <a:r>
              <a:rPr lang="es-ES" sz="1800" dirty="0"/>
              <a:t> que gestione elementos del sistema (archivos y carpetas). El explorador debe permitir </a:t>
            </a:r>
            <a:r>
              <a:rPr lang="es-ES" sz="1800" b="1" dirty="0"/>
              <a:t>mostrar</a:t>
            </a:r>
            <a:r>
              <a:rPr lang="es-ES" sz="1800" dirty="0"/>
              <a:t>, </a:t>
            </a:r>
            <a:r>
              <a:rPr lang="es-ES" sz="1800" b="1" dirty="0"/>
              <a:t>calcular tamaño</a:t>
            </a:r>
            <a:r>
              <a:rPr lang="es-ES" sz="1800" dirty="0"/>
              <a:t> y </a:t>
            </a:r>
            <a:r>
              <a:rPr lang="es-ES" sz="1800" b="1" dirty="0"/>
              <a:t>eliminar</a:t>
            </a:r>
            <a:r>
              <a:rPr lang="es-ES" sz="1800" dirty="0"/>
              <a:t> cualquier elemento </a:t>
            </a:r>
            <a:r>
              <a:rPr lang="es-ES" sz="1800" b="1" dirty="0"/>
              <a:t>sin distinguir</a:t>
            </a:r>
            <a:r>
              <a:rPr lang="es-ES" sz="1800" dirty="0"/>
              <a:t> si es archivo o carpeta.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2AA1B8-00E0-D8FC-5CC0-0D0A8603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95" y="640518"/>
            <a:ext cx="4681506" cy="56053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26A40C5-A656-C6E5-C5D8-097A1E88A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92" y="640518"/>
            <a:ext cx="2781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6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41BC-5C9A-0DFA-8F74-98CDD68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83016D0-1D71-E322-D33A-E670C53C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3" y="1343667"/>
            <a:ext cx="11816013" cy="55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907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582</Words>
  <Application>Microsoft Office PowerPoint</Application>
  <PresentationFormat>Panorámica</PresentationFormat>
  <Paragraphs>69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Arial</vt:lpstr>
      <vt:lpstr>Neue Haas Grotesk Text Pro</vt:lpstr>
      <vt:lpstr>VanillaVTI</vt:lpstr>
      <vt:lpstr>COMPOSITE</vt:lpstr>
      <vt:lpstr>Problema</vt:lpstr>
      <vt:lpstr>Problema</vt:lpstr>
      <vt:lpstr>Solución</vt:lpstr>
      <vt:lpstr>Solución</vt:lpstr>
      <vt:lpstr>Consecuencias</vt:lpstr>
      <vt:lpstr>Contexto</vt:lpstr>
      <vt:lpstr>EJEMPLO</vt:lpstr>
      <vt:lpstr>EJEMPLO</vt:lpstr>
      <vt:lpstr>EJEMPLO</vt:lpstr>
      <vt:lpstr>EJEMPLO</vt:lpstr>
      <vt:lpstr>OTROS EJEMPLOS</vt:lpstr>
      <vt:lpstr>EJERCITACIÓN</vt:lpstr>
      <vt:lpstr>EJERCITACIÓN</vt:lpstr>
      <vt:lpstr>EJERCITACIÓN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Caballero, Marisa Anabel</dc:creator>
  <cp:lastModifiedBy>Caballero, Marisa Anabel</cp:lastModifiedBy>
  <cp:revision>1</cp:revision>
  <dcterms:created xsi:type="dcterms:W3CDTF">2025-08-26T19:02:36Z</dcterms:created>
  <dcterms:modified xsi:type="dcterms:W3CDTF">2025-08-27T02:26:53Z</dcterms:modified>
</cp:coreProperties>
</file>