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anrope Light"/>
      <p:regular r:id="rId20"/>
      <p:bold r:id="rId21"/>
    </p:embeddedFont>
    <p:embeddedFont>
      <p:font typeface="Manrop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gtb3ZXLehCJbiB4cc9RoEOg0H5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Light-regular.fntdata"/><Relationship Id="rId11" Type="http://schemas.openxmlformats.org/officeDocument/2006/relationships/slide" Target="slides/slide6.xml"/><Relationship Id="rId22" Type="http://schemas.openxmlformats.org/officeDocument/2006/relationships/font" Target="fonts/Manrope-regular.fntdata"/><Relationship Id="rId10" Type="http://schemas.openxmlformats.org/officeDocument/2006/relationships/slide" Target="slides/slide5.xml"/><Relationship Id="rId21" Type="http://schemas.openxmlformats.org/officeDocument/2006/relationships/font" Target="fonts/ManropeLight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anrop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 with Image Right">
  <p:cSld name="Blank Layout with Image Righ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nrope Light"/>
              <a:buNone/>
              <a:defRPr b="0" i="0" sz="2200" u="none" cap="none" strike="noStrike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7"/>
          <p:cNvSpPr txBox="1"/>
          <p:nvPr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nrope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3" name="Google Shape;73;p27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282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5A6282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5A628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4" name="Google Shape;74;p27"/>
          <p:cNvSpPr/>
          <p:nvPr>
            <p:ph idx="2" type="pic"/>
          </p:nvPr>
        </p:nvSpPr>
        <p:spPr>
          <a:xfrm>
            <a:off x="6275388" y="0"/>
            <a:ext cx="591661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 with Image Left">
  <p:cSld name="Blank Layout with Image Le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>
            <p:ph idx="2" type="pic"/>
          </p:nvPr>
        </p:nvSpPr>
        <p:spPr>
          <a:xfrm>
            <a:off x="0" y="0"/>
            <a:ext cx="591661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8"/>
          <p:cNvSpPr txBox="1"/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nrope Light"/>
              <a:buNone/>
              <a:defRPr b="0" i="0" sz="2200" u="none" cap="none" strike="noStrike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8"/>
          <p:cNvSpPr txBox="1"/>
          <p:nvPr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nrope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0" name="Google Shape;80;p28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282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5A6282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5A628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3" name="Google Shape;83;p29"/>
          <p:cNvSpPr txBox="1"/>
          <p:nvPr>
            <p:ph idx="2" type="body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4" name="Google Shape;84;p29"/>
          <p:cNvSpPr txBox="1"/>
          <p:nvPr>
            <p:ph idx="3" type="body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5" name="Google Shape;85;p29"/>
          <p:cNvSpPr/>
          <p:nvPr>
            <p:ph idx="4" type="pic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9"/>
          <p:cNvSpPr txBox="1"/>
          <p:nvPr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nrope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7" name="Google Shape;87;p29"/>
          <p:cNvSpPr txBox="1"/>
          <p:nvPr>
            <p:ph idx="5" type="body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6" type="body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9" name="Google Shape;89;p29"/>
          <p:cNvSpPr txBox="1"/>
          <p:nvPr>
            <p:ph idx="7" type="body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8" type="body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9" type="body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2" name="Google Shape;92;p29"/>
          <p:cNvSpPr txBox="1"/>
          <p:nvPr>
            <p:ph idx="13" type="body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3" name="Google Shape;93;p29"/>
          <p:cNvSpPr txBox="1"/>
          <p:nvPr>
            <p:ph idx="14" type="body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4" name="Google Shape;94;p29"/>
          <p:cNvSpPr txBox="1"/>
          <p:nvPr>
            <p:ph type="title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nrope Light"/>
              <a:buNone/>
              <a:defRPr b="0" i="0" sz="2200" u="none" cap="none" strike="noStrike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9"/>
          <p:cNvSpPr txBox="1"/>
          <p:nvPr>
            <p:ph idx="15" type="body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pic>
        <p:nvPicPr>
          <p:cNvPr id="96" name="Google Shape;9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7328" y="345760"/>
            <a:ext cx="914400" cy="12273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9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282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5A6282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5A628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40">
          <p15:clr>
            <a:srgbClr val="FBAE40"/>
          </p15:clr>
        </p15:guide>
        <p15:guide id="5" orient="horz" pos="572">
          <p15:clr>
            <a:srgbClr val="FBAE40"/>
          </p15:clr>
        </p15:guide>
        <p15:guide id="6" pos="3795">
          <p15:clr>
            <a:srgbClr val="FBAE40"/>
          </p15:clr>
        </p15:guide>
        <p15:guide id="7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 with Client Logo">
  <p:cSld name="Case Study with Client Log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idx="1" type="body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0" name="Google Shape;100;p30"/>
          <p:cNvSpPr txBox="1"/>
          <p:nvPr>
            <p:ph idx="2" type="body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1" name="Google Shape;101;p30"/>
          <p:cNvSpPr txBox="1"/>
          <p:nvPr>
            <p:ph idx="3" type="body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2" name="Google Shape;102;p30"/>
          <p:cNvSpPr/>
          <p:nvPr>
            <p:ph idx="4" type="pic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0"/>
          <p:cNvSpPr txBox="1"/>
          <p:nvPr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nrope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4" name="Google Shape;104;p30"/>
          <p:cNvSpPr txBox="1"/>
          <p:nvPr>
            <p:ph idx="5" type="body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5" name="Google Shape;105;p30"/>
          <p:cNvSpPr txBox="1"/>
          <p:nvPr>
            <p:ph idx="6" type="body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6" name="Google Shape;106;p30"/>
          <p:cNvSpPr txBox="1"/>
          <p:nvPr>
            <p:ph idx="7" type="body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7" name="Google Shape;107;p30"/>
          <p:cNvSpPr txBox="1"/>
          <p:nvPr>
            <p:ph idx="8" type="body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9" type="body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13" type="body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4" type="body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1" name="Google Shape;111;p30"/>
          <p:cNvSpPr txBox="1"/>
          <p:nvPr>
            <p:ph type="title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anrope Light"/>
              <a:buNone/>
              <a:defRPr b="0" i="0" sz="2200" u="none" cap="none" strike="noStrike">
                <a:solidFill>
                  <a:schemeClr val="accen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0"/>
          <p:cNvSpPr txBox="1"/>
          <p:nvPr>
            <p:ph idx="15" type="body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pic>
        <p:nvPicPr>
          <p:cNvPr id="113" name="Google Shape;11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7328" y="345760"/>
            <a:ext cx="914400" cy="12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0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282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5A6282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5A628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5" name="Google Shape;115;p30"/>
          <p:cNvSpPr/>
          <p:nvPr>
            <p:ph idx="16" type="pic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40">
          <p15:clr>
            <a:srgbClr val="FBAE40"/>
          </p15:clr>
        </p15:guide>
        <p15:guide id="5" orient="horz" pos="572">
          <p15:clr>
            <a:srgbClr val="FBAE40"/>
          </p15:clr>
        </p15:guide>
        <p15:guide id="6" pos="3795">
          <p15:clr>
            <a:srgbClr val="FBAE40"/>
          </p15:clr>
        </p15:guide>
        <p15:guide id="7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1"/>
          <p:cNvSpPr txBox="1"/>
          <p:nvPr>
            <p:ph type="title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Manrope Light"/>
              <a:buNone/>
              <a:defRPr b="0" i="0" sz="4500" u="none" cap="none" strike="noStrike">
                <a:solidFill>
                  <a:schemeClr val="lt2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1"/>
          <p:cNvSpPr txBox="1"/>
          <p:nvPr>
            <p:ph idx="1" type="body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pic>
        <p:nvPicPr>
          <p:cNvPr id="120" name="Google Shape;12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7328" y="345760"/>
            <a:ext cx="914400" cy="12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29">
          <p15:clr>
            <a:srgbClr val="FBAE40"/>
          </p15:clr>
        </p15:guide>
        <p15:guide id="2" pos="393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72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">
  <p:cSld name="Quote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anrope Light"/>
              <a:buNone/>
              <a:defRPr b="0" i="0" sz="5500" u="none" cap="none" strike="noStrike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4" name="Google Shape;12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7328" y="345760"/>
            <a:ext cx="914400" cy="12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2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282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5A6282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5A628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Blue Background">
  <p:cSld name="Highlight Blue Background"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Manrope Light"/>
              <a:buNone/>
              <a:defRPr b="0" i="0" sz="2500" u="none" cap="none" strike="noStrike">
                <a:solidFill>
                  <a:schemeClr val="lt2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Manrope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900" u="none" cap="none" strike="noStrike"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29" name="Google Shape;12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7328" y="345760"/>
            <a:ext cx="914400" cy="12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3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D0E5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CBD0E5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CBD0E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White Background">
  <p:cSld name="Highlight White Background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nrope Light"/>
              <a:buNone/>
              <a:defRPr b="0" i="0" sz="2500" u="none" cap="none" strike="noStrike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nrope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4" name="Google Shape;134;p34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282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5A6282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5A628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35" name="Google Shape;13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7328" y="345760"/>
            <a:ext cx="914400" cy="12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">
  <p:cSld name="Blank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nrope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7" name="Google Shape;17;p19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282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5A6282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5A628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0855" y="266313"/>
            <a:ext cx="914400" cy="1227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9"/>
          <p:cNvGrpSpPr/>
          <p:nvPr/>
        </p:nvGrpSpPr>
        <p:grpSpPr>
          <a:xfrm>
            <a:off x="10314313" y="5965203"/>
            <a:ext cx="2341626" cy="975969"/>
            <a:chOff x="3907" y="0"/>
            <a:chExt cx="1337825" cy="698500"/>
          </a:xfrm>
        </p:grpSpPr>
        <p:sp>
          <p:nvSpPr>
            <p:cNvPr id="20" name="Google Shape;20;p19"/>
            <p:cNvSpPr/>
            <p:nvPr/>
          </p:nvSpPr>
          <p:spPr>
            <a:xfrm>
              <a:off x="3907" y="0"/>
              <a:ext cx="1337825" cy="698500"/>
            </a:xfrm>
            <a:custGeom>
              <a:rect b="b" l="l" r="r" t="t"/>
              <a:pathLst>
                <a:path extrusionOk="0" h="698500" w="1337825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9"/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22" name="Google Shape;22;p19"/>
          <p:cNvGrpSpPr/>
          <p:nvPr/>
        </p:nvGrpSpPr>
        <p:grpSpPr>
          <a:xfrm>
            <a:off x="8225841" y="6487814"/>
            <a:ext cx="4705260" cy="1331718"/>
            <a:chOff x="1952" y="0"/>
            <a:chExt cx="1970105" cy="698500"/>
          </a:xfrm>
        </p:grpSpPr>
        <p:sp>
          <p:nvSpPr>
            <p:cNvPr id="23" name="Google Shape;23;p19"/>
            <p:cNvSpPr/>
            <p:nvPr/>
          </p:nvSpPr>
          <p:spPr>
            <a:xfrm>
              <a:off x="1952" y="0"/>
              <a:ext cx="1970105" cy="698500"/>
            </a:xfrm>
            <a:custGeom>
              <a:rect b="b" l="l" r="r" t="t"/>
              <a:pathLst>
                <a:path extrusionOk="0" h="698500" w="1970105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9"/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 Layout with Sub Title">
  <p:cSld name="2_Blank Layout with Sub 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-6540" l="0" r="0" t="-4563"/>
            </a:stretch>
          </a:blipFill>
          <a:ln>
            <a:noFill/>
          </a:ln>
        </p:spPr>
      </p:sp>
      <p:sp>
        <p:nvSpPr>
          <p:cNvPr id="27" name="Google Shape;27;p20"/>
          <p:cNvSpPr txBox="1"/>
          <p:nvPr>
            <p:ph idx="1" type="body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AEEF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pic>
        <p:nvPicPr>
          <p:cNvPr descr="A logo with a person in the middle&#10;&#10;Description automatically generated" id="28" name="Google Shape;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4" y="-88549"/>
            <a:ext cx="1197017" cy="75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0855" y="266313"/>
            <a:ext cx="914400" cy="1227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0"/>
          <p:cNvSpPr/>
          <p:nvPr/>
        </p:nvSpPr>
        <p:spPr>
          <a:xfrm>
            <a:off x="-1038812" y="4512530"/>
            <a:ext cx="3424203" cy="2653583"/>
          </a:xfrm>
          <a:custGeom>
            <a:rect b="b" l="l" r="r" t="t"/>
            <a:pathLst>
              <a:path extrusionOk="0" h="4114800" w="43200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Layout">
  <p:cSld name="1_Blank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nrope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34" name="Google Shape;34;p21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282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5A6282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5A628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5" name="Google Shape;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10855" y="266313"/>
            <a:ext cx="914400" cy="1227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21"/>
          <p:cNvGrpSpPr/>
          <p:nvPr/>
        </p:nvGrpSpPr>
        <p:grpSpPr>
          <a:xfrm>
            <a:off x="-865870" y="6151434"/>
            <a:ext cx="2979515" cy="1413131"/>
            <a:chOff x="3907" y="0"/>
            <a:chExt cx="1337825" cy="698500"/>
          </a:xfrm>
        </p:grpSpPr>
        <p:sp>
          <p:nvSpPr>
            <p:cNvPr id="37" name="Google Shape;37;p21"/>
            <p:cNvSpPr/>
            <p:nvPr/>
          </p:nvSpPr>
          <p:spPr>
            <a:xfrm>
              <a:off x="3907" y="0"/>
              <a:ext cx="1337825" cy="698500"/>
            </a:xfrm>
            <a:custGeom>
              <a:rect b="b" l="l" r="r" t="t"/>
              <a:pathLst>
                <a:path extrusionOk="0" h="698500" w="1337825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39" name="Google Shape;39;p21"/>
          <p:cNvGrpSpPr/>
          <p:nvPr/>
        </p:nvGrpSpPr>
        <p:grpSpPr>
          <a:xfrm>
            <a:off x="-615288" y="6453188"/>
            <a:ext cx="3790257" cy="972232"/>
            <a:chOff x="3082" y="0"/>
            <a:chExt cx="2473632" cy="698500"/>
          </a:xfrm>
        </p:grpSpPr>
        <p:sp>
          <p:nvSpPr>
            <p:cNvPr id="40" name="Google Shape;40;p21"/>
            <p:cNvSpPr/>
            <p:nvPr/>
          </p:nvSpPr>
          <p:spPr>
            <a:xfrm>
              <a:off x="3082" y="0"/>
              <a:ext cx="2473632" cy="698500"/>
            </a:xfrm>
            <a:custGeom>
              <a:rect b="b" l="l" r="r" t="t"/>
              <a:pathLst>
                <a:path extrusionOk="0" h="698500" w="2473632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2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 Layout with Sub Title">
  <p:cSld name="3_Blank Layout with Sub 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-6540" l="0" r="0" t="-4563"/>
            </a:stretch>
          </a:blipFill>
          <a:ln>
            <a:noFill/>
          </a:ln>
        </p:spPr>
      </p:sp>
      <p:sp>
        <p:nvSpPr>
          <p:cNvPr id="44" name="Google Shape;44;p22"/>
          <p:cNvSpPr txBox="1"/>
          <p:nvPr>
            <p:ph idx="1" type="body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AEEF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pic>
        <p:nvPicPr>
          <p:cNvPr descr="A logo with a person in the middle&#10;&#10;Description automatically generated" id="45" name="Google Shape;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4" y="-88549"/>
            <a:ext cx="1197017" cy="75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0855" y="266313"/>
            <a:ext cx="914400" cy="12273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2"/>
          <p:cNvSpPr/>
          <p:nvPr/>
        </p:nvSpPr>
        <p:spPr>
          <a:xfrm>
            <a:off x="-1707278" y="1750726"/>
            <a:ext cx="3424204" cy="3427644"/>
          </a:xfrm>
          <a:custGeom>
            <a:rect b="b" l="l" r="r" t="t"/>
            <a:pathLst>
              <a:path extrusionOk="0" h="4114800" w="418277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" name="Google Shape;48;p22"/>
          <p:cNvSpPr/>
          <p:nvPr/>
        </p:nvSpPr>
        <p:spPr>
          <a:xfrm>
            <a:off x="10185400" y="4251445"/>
            <a:ext cx="2006600" cy="2606555"/>
          </a:xfrm>
          <a:custGeom>
            <a:rect b="b" l="l" r="r" t="t"/>
            <a:pathLst>
              <a:path extrusionOk="0" h="3866910" w="3286381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Layout with Sub Title">
  <p:cSld name="1_Blank Layout with Sub 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-6540" l="0" r="0" t="-4563"/>
            </a:stretch>
          </a:blipFill>
          <a:ln>
            <a:noFill/>
          </a:ln>
        </p:spPr>
      </p:sp>
      <p:sp>
        <p:nvSpPr>
          <p:cNvPr id="51" name="Google Shape;51;p23"/>
          <p:cNvSpPr/>
          <p:nvPr/>
        </p:nvSpPr>
        <p:spPr>
          <a:xfrm>
            <a:off x="4318685" y="5439024"/>
            <a:ext cx="2790028" cy="2691829"/>
          </a:xfrm>
          <a:custGeom>
            <a:rect b="b" l="l" r="r" t="t"/>
            <a:pathLst>
              <a:path extrusionOk="0" h="4114800" w="418277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" name="Google Shape;52;p23"/>
          <p:cNvSpPr/>
          <p:nvPr/>
        </p:nvSpPr>
        <p:spPr>
          <a:xfrm>
            <a:off x="-641582" y="6444037"/>
            <a:ext cx="3055793" cy="681804"/>
          </a:xfrm>
          <a:custGeom>
            <a:rect b="b" l="l" r="r" t="t"/>
            <a:pathLst>
              <a:path extrusionOk="0" h="1042223" w="4581201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" name="Google Shape;53;p23"/>
          <p:cNvSpPr/>
          <p:nvPr/>
        </p:nvSpPr>
        <p:spPr>
          <a:xfrm>
            <a:off x="9628704" y="6444037"/>
            <a:ext cx="3055793" cy="681804"/>
          </a:xfrm>
          <a:custGeom>
            <a:rect b="b" l="l" r="r" t="t"/>
            <a:pathLst>
              <a:path extrusionOk="0" h="1042223" w="4581201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" name="Google Shape;54;p23"/>
          <p:cNvSpPr txBox="1"/>
          <p:nvPr>
            <p:ph idx="1" type="body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9AEEF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pic>
        <p:nvPicPr>
          <p:cNvPr id="55" name="Google Shape;5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10855" y="266313"/>
            <a:ext cx="914400" cy="12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nrope Light"/>
              <a:buNone/>
              <a:defRPr b="0" i="0" sz="4500" u="none" cap="none" strike="noStrike">
                <a:solidFill>
                  <a:schemeClr val="lt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" y="5470881"/>
            <a:ext cx="1414402" cy="18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29">
          <p15:clr>
            <a:srgbClr val="FBAE40"/>
          </p15:clr>
        </p15:guide>
        <p15:guide id="2" pos="39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pos="728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Light Background">
  <p:cSld name="Cover - Light Background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1" name="Google Shape;6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" y="731098"/>
            <a:ext cx="1554480" cy="20865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5"/>
          <p:cNvSpPr txBox="1"/>
          <p:nvPr>
            <p:ph type="title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nrope Light"/>
              <a:buNone/>
              <a:defRPr b="0" i="0" sz="4500" u="none" cap="none" strike="noStrike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 with Sub Title">
  <p:cSld name="Blank Layout with Sub 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nrope Light"/>
              <a:buNone/>
              <a:defRPr b="0" i="0" sz="2200" u="none" cap="none" strike="noStrike">
                <a:solidFill>
                  <a:schemeClr val="dk1"/>
                </a:solidFill>
                <a:latin typeface="Manrope Light"/>
                <a:ea typeface="Manrope Light"/>
                <a:cs typeface="Manrope Light"/>
                <a:sym typeface="Manrop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6"/>
          <p:cNvSpPr txBox="1"/>
          <p:nvPr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nrope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6" name="Google Shape;66;p26"/>
          <p:cNvSpPr txBox="1"/>
          <p:nvPr>
            <p:ph idx="1" type="body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pic>
        <p:nvPicPr>
          <p:cNvPr id="67" name="Google Shape;6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17328" y="345760"/>
            <a:ext cx="914400" cy="12273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6"/>
          <p:cNvSpPr txBox="1"/>
          <p:nvPr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282"/>
              </a:buClr>
              <a:buSzPts val="700"/>
              <a:buFont typeface="Manrope"/>
              <a:buNone/>
            </a:pPr>
            <a:r>
              <a:rPr b="0" i="0" lang="en-US" sz="700" u="none" cap="none" strike="noStrike">
                <a:solidFill>
                  <a:srgbClr val="5A6282"/>
                </a:solidFill>
                <a:latin typeface="Manrope"/>
                <a:ea typeface="Manrope"/>
                <a:cs typeface="Manrope"/>
                <a:sym typeface="Manrope"/>
              </a:rPr>
              <a:t>© Hexaware Technologies. Confidential briefing. </a:t>
            </a:r>
            <a:endParaRPr b="0" i="0" sz="700" u="none" cap="none" strike="noStrike">
              <a:solidFill>
                <a:srgbClr val="5A628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/>
          <p:nvPr/>
        </p:nvSpPr>
        <p:spPr>
          <a:xfrm flipH="1">
            <a:off x="-265240" y="85013"/>
            <a:ext cx="12207240" cy="6866573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916" l="-26369" r="-7173" t="-46258"/>
            </a:stretch>
          </a:blipFill>
          <a:ln>
            <a:noFill/>
          </a:ln>
        </p:spPr>
      </p:sp>
      <p:cxnSp>
        <p:nvCxnSpPr>
          <p:cNvPr id="141" name="Google Shape;141;p1"/>
          <p:cNvCxnSpPr/>
          <p:nvPr/>
        </p:nvCxnSpPr>
        <p:spPr>
          <a:xfrm>
            <a:off x="3749553" y="525851"/>
            <a:ext cx="880379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"/>
          <p:cNvCxnSpPr/>
          <p:nvPr/>
        </p:nvCxnSpPr>
        <p:spPr>
          <a:xfrm>
            <a:off x="-265257" y="6276396"/>
            <a:ext cx="8647177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"/>
          <p:cNvSpPr/>
          <p:nvPr/>
        </p:nvSpPr>
        <p:spPr>
          <a:xfrm>
            <a:off x="1979359" y="493565"/>
            <a:ext cx="1770195" cy="261104"/>
          </a:xfrm>
          <a:custGeom>
            <a:rect b="b" l="l" r="r" t="t"/>
            <a:pathLst>
              <a:path extrusionOk="0" h="391656" w="2655293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1"/>
          <p:cNvSpPr/>
          <p:nvPr/>
        </p:nvSpPr>
        <p:spPr>
          <a:xfrm>
            <a:off x="8375571" y="6079748"/>
            <a:ext cx="1770195" cy="261104"/>
          </a:xfrm>
          <a:custGeom>
            <a:rect b="b" l="l" r="r" t="t"/>
            <a:pathLst>
              <a:path extrusionOk="0" h="391656" w="2655293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5" name="Google Shape;145;p1"/>
          <p:cNvGrpSpPr/>
          <p:nvPr/>
        </p:nvGrpSpPr>
        <p:grpSpPr>
          <a:xfrm>
            <a:off x="1638679" y="1700430"/>
            <a:ext cx="9472067" cy="1804214"/>
            <a:chOff x="2038020" y="1552184"/>
            <a:chExt cx="8115900" cy="240873"/>
          </a:xfrm>
        </p:grpSpPr>
        <p:sp>
          <p:nvSpPr>
            <p:cNvPr id="146" name="Google Shape;146;p1"/>
            <p:cNvSpPr txBox="1"/>
            <p:nvPr/>
          </p:nvSpPr>
          <p:spPr>
            <a:xfrm>
              <a:off x="2038020" y="1552184"/>
              <a:ext cx="8115900" cy="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rgbClr val="9AEEF6"/>
                  </a:solidFill>
                  <a:latin typeface="Manrope"/>
                  <a:ea typeface="Manrope"/>
                  <a:cs typeface="Manrope"/>
                  <a:sym typeface="Manrope"/>
                </a:rPr>
                <a:t>Hexaware CODE &amp; RISE PROGRAM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 txBox="1"/>
            <p:nvPr/>
          </p:nvSpPr>
          <p:spPr>
            <a:xfrm>
              <a:off x="2959917" y="1706657"/>
              <a:ext cx="6367200" cy="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  Spark_Velammal_Inst</a:t>
              </a:r>
              <a:endParaRPr b="0" i="0" sz="42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48" name="Google Shape;148;p1"/>
          <p:cNvSpPr/>
          <p:nvPr/>
        </p:nvSpPr>
        <p:spPr>
          <a:xfrm>
            <a:off x="-2040906" y="1579993"/>
            <a:ext cx="4182770" cy="4114800"/>
          </a:xfrm>
          <a:custGeom>
            <a:rect b="b" l="l" r="r" t="t"/>
            <a:pathLst>
              <a:path extrusionOk="0" h="4114800" w="418277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9" name="Google Shape;14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10855" y="266313"/>
            <a:ext cx="914400" cy="12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/>
        </p:nvSpPr>
        <p:spPr>
          <a:xfrm>
            <a:off x="2508088" y="3929050"/>
            <a:ext cx="801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"Unite_Innovate_Excel."</a:t>
            </a:r>
            <a:endParaRPr b="0" i="0" sz="3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idx="1" type="body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Scalability, Performance and Security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1853050" y="831150"/>
            <a:ext cx="9819000" cy="5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Cloud-Based Infrastructure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❖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Data Management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❖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Optimization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Performance:</a:t>
            </a:r>
            <a:endParaRPr b="1" i="0" sz="23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nrope"/>
              <a:buChar char="❖"/>
            </a:pPr>
            <a:r>
              <a:rPr b="1" i="0" lang="en-US" sz="17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Key Performance Indicators (KPIs)</a:t>
            </a:r>
            <a:endParaRPr b="1" i="0" sz="17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nrope"/>
              <a:buChar char="❖"/>
            </a:pPr>
            <a:r>
              <a:rPr b="1" i="0" lang="en-US" sz="17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Progress Tracking</a:t>
            </a:r>
            <a:endParaRPr b="1" i="0" sz="17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nrope"/>
              <a:buChar char="❖"/>
            </a:pPr>
            <a:r>
              <a:rPr b="1" i="0" lang="en-US" sz="17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Continuous Improvement</a:t>
            </a:r>
            <a:endParaRPr b="1" i="0" sz="17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Security:</a:t>
            </a:r>
            <a:endParaRPr b="1" i="0" sz="23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nrope"/>
              <a:buChar char="❖"/>
            </a:pPr>
            <a:r>
              <a:rPr b="1" i="0" lang="en-US" sz="17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 Protection and Privacy</a:t>
            </a:r>
            <a:endParaRPr b="1" i="0" sz="17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b="1" i="0" sz="17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nrope"/>
              <a:buChar char="❖"/>
            </a:pPr>
            <a:r>
              <a:rPr b="1" i="0" lang="en-US" sz="17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Secure Authentication and Authorization</a:t>
            </a:r>
            <a:endParaRPr b="1" i="0" sz="17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nrope"/>
              <a:buChar char="❖"/>
            </a:pPr>
            <a:r>
              <a:rPr b="1" i="0" lang="en-US" sz="17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 Backup and 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>
            <p:ph idx="1" type="body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User Experience</a:t>
            </a:r>
            <a:endParaRPr/>
          </a:p>
        </p:txBody>
      </p:sp>
      <p:pic>
        <p:nvPicPr>
          <p:cNvPr descr="https://lh7-rt.googleusercontent.com/slidesz/AGV_vUfkG3ryvtONVbrN2B-PbWs6ic7cqgYt1CwNmmebIXfwodkB8mA55t0UzoQNeOj1tMcUAQWK4r8X0t5xpYG6492PfXn1rE4zAWQ2ZkZOwPjz88Cv_Is969r2zaWDXHF-tjNICo41sPGIKvk66BB0i9TmNJD_M119_zI1gctX6_16QodY4A2mDG4=s2048?key=zKqJNd2Dd4-Yjlcgl0A04g"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22" y="1071546"/>
            <a:ext cx="11358643" cy="421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idx="1" type="body"/>
          </p:nvPr>
        </p:nvSpPr>
        <p:spPr>
          <a:xfrm flipH="1">
            <a:off x="1810992" y="204677"/>
            <a:ext cx="8643648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Console Output Details</a:t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589266" y="1568271"/>
            <a:ext cx="8863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link to the GitHub repository containing our solution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</a:rPr>
              <a:t>https://github.com/REKHA-RD6/SPARK_HEXAWARE.git</a:t>
            </a:r>
            <a:endParaRPr sz="18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idx="1" type="body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Phase 1 - Judging Criteria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876300" y="1663700"/>
            <a:ext cx="9563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Solution Approach</a:t>
            </a:r>
            <a:endParaRPr b="0" i="0" sz="20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Technologies used</a:t>
            </a:r>
            <a:endParaRPr b="0" i="0" sz="20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Usage of Gen AI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Technical Approach/Architecture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Innovation and Creativity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User 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Documentation and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Console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4214825" y="2821775"/>
            <a:ext cx="4929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nrope Light"/>
              <a:buNone/>
            </a:pPr>
            <a:r>
              <a:rPr i="1" lang="en-US" sz="5400"/>
              <a:t>Thank You</a:t>
            </a:r>
            <a:endParaRPr i="1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idx="1" type="body"/>
          </p:nvPr>
        </p:nvSpPr>
        <p:spPr>
          <a:xfrm flipH="1">
            <a:off x="599440" y="873760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Team Details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599440" y="1616055"/>
            <a:ext cx="70002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Team Name: Spark_Velamma_Instl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Application Name : Soft Skills Enhancement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"/>
          <p:cNvGrpSpPr/>
          <p:nvPr/>
        </p:nvGrpSpPr>
        <p:grpSpPr>
          <a:xfrm>
            <a:off x="677927" y="2912918"/>
            <a:ext cx="9948441" cy="2616943"/>
            <a:chOff x="495023" y="2356934"/>
            <a:chExt cx="8899222" cy="2616943"/>
          </a:xfrm>
        </p:grpSpPr>
        <p:sp>
          <p:nvSpPr>
            <p:cNvPr id="158" name="Google Shape;158;p2"/>
            <p:cNvSpPr txBox="1"/>
            <p:nvPr/>
          </p:nvSpPr>
          <p:spPr>
            <a:xfrm>
              <a:off x="6271684" y="2368118"/>
              <a:ext cx="97239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Email ID</a:t>
              </a:r>
              <a:endParaRPr b="1" i="0" sz="1600" u="none" cap="none" strike="noStrike">
                <a:solidFill>
                  <a:srgbClr val="00B0F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495023" y="2356934"/>
              <a:ext cx="244716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Team Members</a:t>
              </a:r>
              <a:endParaRPr b="1" i="0" sz="1600" u="none" cap="none" strike="noStrike">
                <a:solidFill>
                  <a:srgbClr val="00B0F0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grpSp>
          <p:nvGrpSpPr>
            <p:cNvPr id="160" name="Google Shape;160;p2"/>
            <p:cNvGrpSpPr/>
            <p:nvPr/>
          </p:nvGrpSpPr>
          <p:grpSpPr>
            <a:xfrm>
              <a:off x="495023" y="2649859"/>
              <a:ext cx="8899222" cy="2324018"/>
              <a:chOff x="388782" y="3007721"/>
              <a:chExt cx="8899222" cy="2324018"/>
            </a:xfrm>
          </p:grpSpPr>
          <p:sp>
            <p:nvSpPr>
              <p:cNvPr id="161" name="Google Shape;161;p2"/>
              <p:cNvSpPr txBox="1"/>
              <p:nvPr/>
            </p:nvSpPr>
            <p:spPr>
              <a:xfrm>
                <a:off x="6165455" y="3636016"/>
                <a:ext cx="2975100" cy="431100"/>
              </a:xfrm>
              <a:prstGeom prst="rect">
                <a:avLst/>
              </a:prstGeom>
              <a:noFill/>
              <a:ln cap="flat" cmpd="sng" w="9525">
                <a:solidFill>
                  <a:srgbClr val="D8D8D8">
                    <a:alpha val="6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7F7F7F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ukkisalalakshmi@gmail.com</a:t>
                </a:r>
                <a:endParaRPr b="1" i="0" sz="1600" u="none" cap="none" strike="noStrike">
                  <a:solidFill>
                    <a:srgbClr val="7F7F7F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grpSp>
            <p:nvGrpSpPr>
              <p:cNvPr id="162" name="Google Shape;162;p2"/>
              <p:cNvGrpSpPr/>
              <p:nvPr/>
            </p:nvGrpSpPr>
            <p:grpSpPr>
              <a:xfrm>
                <a:off x="388782" y="3007721"/>
                <a:ext cx="8486262" cy="431100"/>
                <a:chOff x="388782" y="3007721"/>
                <a:chExt cx="8486262" cy="431100"/>
              </a:xfrm>
            </p:grpSpPr>
            <p:sp>
              <p:nvSpPr>
                <p:cNvPr id="163" name="Google Shape;163;p2"/>
                <p:cNvSpPr txBox="1"/>
                <p:nvPr/>
              </p:nvSpPr>
              <p:spPr>
                <a:xfrm>
                  <a:off x="6165444" y="3007721"/>
                  <a:ext cx="2709600" cy="43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D8D8D8">
                      <a:alpha val="6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rgbClr val="7F7F7F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rekhard406@gmail.com</a:t>
                  </a:r>
                  <a:endParaRPr b="1" i="0" sz="1600" u="none" cap="none" strike="noStrike">
                    <a:solidFill>
                      <a:srgbClr val="7F7F7F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64" name="Google Shape;164;p2"/>
                <p:cNvSpPr txBox="1"/>
                <p:nvPr/>
              </p:nvSpPr>
              <p:spPr>
                <a:xfrm>
                  <a:off x="388782" y="3007721"/>
                  <a:ext cx="5475000" cy="43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D8D8D8">
                      <a:alpha val="6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rgbClr val="7F7F7F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REKHA R D</a:t>
                  </a:r>
                  <a:endParaRPr b="1" i="0" sz="1600" u="none" cap="none" strike="noStrike">
                    <a:solidFill>
                      <a:srgbClr val="7F7F7F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sp>
            <p:nvSpPr>
              <p:cNvPr id="165" name="Google Shape;165;p2"/>
              <p:cNvSpPr txBox="1"/>
              <p:nvPr/>
            </p:nvSpPr>
            <p:spPr>
              <a:xfrm>
                <a:off x="388782" y="3636025"/>
                <a:ext cx="5475000" cy="431100"/>
              </a:xfrm>
              <a:prstGeom prst="rect">
                <a:avLst/>
              </a:prstGeom>
              <a:noFill/>
              <a:ln cap="flat" cmpd="sng" w="9525">
                <a:solidFill>
                  <a:srgbClr val="D8D8D8">
                    <a:alpha val="6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7F7F7F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UKKISALA LAKSHMI</a:t>
                </a:r>
                <a:endParaRPr b="1" i="0" sz="1600" u="none" cap="none" strike="noStrike">
                  <a:solidFill>
                    <a:srgbClr val="7F7F7F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166" name="Google Shape;166;p2"/>
              <p:cNvSpPr txBox="1"/>
              <p:nvPr/>
            </p:nvSpPr>
            <p:spPr>
              <a:xfrm>
                <a:off x="388782" y="4264329"/>
                <a:ext cx="5475000" cy="431100"/>
              </a:xfrm>
              <a:prstGeom prst="rect">
                <a:avLst/>
              </a:prstGeom>
              <a:noFill/>
              <a:ln cap="flat" cmpd="sng" w="9525">
                <a:solidFill>
                  <a:srgbClr val="D8D8D8">
                    <a:alpha val="6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7F7F7F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MANCHU PALLAVI</a:t>
                </a:r>
                <a:endParaRPr b="1" i="0" sz="1600" u="none" cap="none" strike="noStrike">
                  <a:solidFill>
                    <a:srgbClr val="7F7F7F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167" name="Google Shape;167;p2"/>
              <p:cNvSpPr txBox="1"/>
              <p:nvPr/>
            </p:nvSpPr>
            <p:spPr>
              <a:xfrm>
                <a:off x="6165454" y="4268441"/>
                <a:ext cx="2975100" cy="431100"/>
              </a:xfrm>
              <a:prstGeom prst="rect">
                <a:avLst/>
              </a:prstGeom>
              <a:noFill/>
              <a:ln cap="flat" cmpd="sng" w="9525">
                <a:solidFill>
                  <a:srgbClr val="D8D8D8">
                    <a:alpha val="6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7F7F7F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pallavimanchu15@gmail.com</a:t>
                </a:r>
                <a:endParaRPr b="1" i="0" sz="1600" u="none" cap="none" strike="noStrike">
                  <a:solidFill>
                    <a:srgbClr val="7F7F7F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168" name="Google Shape;168;p2"/>
              <p:cNvSpPr txBox="1"/>
              <p:nvPr/>
            </p:nvSpPr>
            <p:spPr>
              <a:xfrm>
                <a:off x="411130" y="4900630"/>
                <a:ext cx="5475000" cy="431100"/>
              </a:xfrm>
              <a:prstGeom prst="rect">
                <a:avLst/>
              </a:prstGeom>
              <a:noFill/>
              <a:ln cap="flat" cmpd="sng" w="9525">
                <a:solidFill>
                  <a:srgbClr val="D8D8D8">
                    <a:alpha val="6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7F7F7F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KAMIREDDY CHARITHA</a:t>
                </a:r>
                <a:endParaRPr b="1" i="0" sz="1600" u="none" cap="none" strike="noStrike">
                  <a:solidFill>
                    <a:srgbClr val="7F7F7F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169" name="Google Shape;169;p2"/>
              <p:cNvSpPr txBox="1"/>
              <p:nvPr/>
            </p:nvSpPr>
            <p:spPr>
              <a:xfrm>
                <a:off x="6187804" y="4900639"/>
                <a:ext cx="3100200" cy="431100"/>
              </a:xfrm>
              <a:prstGeom prst="rect">
                <a:avLst/>
              </a:prstGeom>
              <a:noFill/>
              <a:ln cap="flat" cmpd="sng" w="9525">
                <a:solidFill>
                  <a:srgbClr val="D8D8D8">
                    <a:alpha val="6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7F7F7F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kamireddycharitha@gmail.com</a:t>
                </a:r>
                <a:endParaRPr b="1" i="0" sz="1600" u="none" cap="none" strike="noStrike">
                  <a:solidFill>
                    <a:srgbClr val="7F7F7F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idx="1" type="body"/>
          </p:nvPr>
        </p:nvSpPr>
        <p:spPr>
          <a:xfrm flipH="1">
            <a:off x="2694826" y="179277"/>
            <a:ext cx="8172450" cy="940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92DCEF"/>
                </a:solidFill>
                <a:latin typeface="Arial"/>
                <a:ea typeface="Arial"/>
                <a:cs typeface="Arial"/>
                <a:sym typeface="Arial"/>
              </a:rPr>
              <a:t>Impact/Potential Value of the Application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75" name="Google Shape;175;p3"/>
          <p:cNvSpPr/>
          <p:nvPr/>
        </p:nvSpPr>
        <p:spPr>
          <a:xfrm>
            <a:off x="7813011" y="1741766"/>
            <a:ext cx="3999263" cy="3072083"/>
          </a:xfrm>
          <a:custGeom>
            <a:rect b="b" l="l" r="r" t="t"/>
            <a:pathLst>
              <a:path extrusionOk="0" h="4608125" w="5998894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3"/>
          <p:cNvSpPr txBox="1"/>
          <p:nvPr/>
        </p:nvSpPr>
        <p:spPr>
          <a:xfrm>
            <a:off x="357200" y="1059750"/>
            <a:ext cx="7251000" cy="4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300"/>
              <a:buFont typeface="Arial"/>
              <a:buChar char="❖"/>
            </a:pPr>
            <a:r>
              <a:rPr b="1" i="0" lang="en-US" sz="23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Transforming Potential into Mastery with Soft Skills Training.</a:t>
            </a:r>
            <a:endParaRPr b="1" i="0" sz="23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300"/>
              <a:buFont typeface="Arial"/>
              <a:buChar char="❖"/>
            </a:pPr>
            <a:r>
              <a:rPr b="1" i="0" lang="en-US" sz="23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Elevating Communication and Collaboration for Success.</a:t>
            </a:r>
            <a:endParaRPr b="1" i="0" sz="23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300"/>
              <a:buFont typeface="Arial"/>
              <a:buChar char="❖"/>
            </a:pPr>
            <a:r>
              <a:rPr b="1" i="0" lang="en-US" sz="23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Unlocking Personal Growth Through Essential Soft Skills.</a:t>
            </a:r>
            <a:endParaRPr b="1" i="0" sz="23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300"/>
              <a:buFont typeface="Arial"/>
              <a:buChar char="❖"/>
            </a:pPr>
            <a:r>
              <a:rPr b="1" i="0" lang="en-US" sz="23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Boost Your Professional Presence with Targeted Soft Skills.</a:t>
            </a:r>
            <a:endParaRPr b="1" i="0" sz="23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300"/>
              <a:buFont typeface="Arial"/>
              <a:buChar char="❖"/>
            </a:pPr>
            <a:r>
              <a:rPr b="1" i="0" lang="en-US" sz="23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Enhance Your Leadership and Communication for Greater Impact.</a:t>
            </a:r>
            <a:endParaRPr b="1" i="0" sz="23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idx="1" type="body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The Solution Proposed by your Team</a:t>
            </a:r>
            <a:endParaRPr/>
          </a:p>
        </p:txBody>
      </p:sp>
      <p:grpSp>
        <p:nvGrpSpPr>
          <p:cNvPr id="182" name="Google Shape;182;p4"/>
          <p:cNvGrpSpPr/>
          <p:nvPr/>
        </p:nvGrpSpPr>
        <p:grpSpPr>
          <a:xfrm>
            <a:off x="982225" y="771123"/>
            <a:ext cx="10901740" cy="5699929"/>
            <a:chOff x="112735" y="752938"/>
            <a:chExt cx="9003006" cy="5859302"/>
          </a:xfrm>
        </p:grpSpPr>
        <p:sp>
          <p:nvSpPr>
            <p:cNvPr id="183" name="Google Shape;183;p4"/>
            <p:cNvSpPr/>
            <p:nvPr/>
          </p:nvSpPr>
          <p:spPr>
            <a:xfrm>
              <a:off x="112736" y="752940"/>
              <a:ext cx="4263600" cy="58593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Comprehensive Learning Platform:</a:t>
              </a:r>
              <a:endPara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●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Integrated Learning Management System (LMS):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 user-friendly platform that consolidates all learning resources, modules, and tools in one place.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Interactive Training Modules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●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Scenario-Based Simulations</a:t>
              </a:r>
              <a:r>
                <a:rPr b="1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Realistic, interactive scenarios where users can practice and refine their soft skills in a controlled environment.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 Feedback Mechanism:</a:t>
              </a:r>
              <a:endPara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●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Instant Evaluation Tools</a:t>
              </a:r>
              <a:r>
                <a:rPr b="1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Automated feedback on exercises and simulations to guide users in real time.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112735" y="914715"/>
              <a:ext cx="37890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7F7F7F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0" i="0" lang="en-US" sz="2400" u="none" cap="none" strike="noStrike">
                  <a:solidFill>
                    <a:srgbClr val="FF0000"/>
                  </a:solidFill>
                  <a:latin typeface="Manrope"/>
                  <a:ea typeface="Manrope"/>
                  <a:cs typeface="Manrope"/>
                  <a:sym typeface="Manrope"/>
                </a:rPr>
                <a:t>Solution Highlights</a:t>
              </a:r>
              <a:endParaRPr b="0" i="0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376341" y="752938"/>
              <a:ext cx="4739400" cy="5774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4455249" y="767640"/>
              <a:ext cx="4581600" cy="58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7F7F7F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b="0" i="0" lang="en-US" sz="2400" u="none" cap="none" strike="noStrike">
                  <a:solidFill>
                    <a:srgbClr val="FF0000"/>
                  </a:solidFill>
                  <a:latin typeface="Manrope"/>
                  <a:ea typeface="Manrope"/>
                  <a:cs typeface="Manrope"/>
                  <a:sym typeface="Manrope"/>
                </a:rPr>
                <a:t>Key Features / Approach</a:t>
              </a:r>
              <a:endParaRPr b="0" i="0" sz="2400" u="none" cap="none" strike="noStrike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Networking and Relationship Building</a:t>
              </a:r>
              <a:endPara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●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Building and maintaining professional relationships, and leveraging networks for mutual benefit.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Leadership and Initiative</a:t>
              </a:r>
              <a:endPara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●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Leading by example, inspiring others, and taking responsibility for actions.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Adaptability and Flexibility</a:t>
              </a:r>
              <a:endPara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●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Being open to change, learning new skills, and adjusting to new environments or role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idx="1" type="body"/>
          </p:nvPr>
        </p:nvSpPr>
        <p:spPr>
          <a:xfrm flipH="1">
            <a:off x="1328800" y="183954"/>
            <a:ext cx="8172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/>
              <a:t>Technologies Used</a:t>
            </a:r>
            <a:endParaRPr sz="2600"/>
          </a:p>
        </p:txBody>
      </p:sp>
      <p:sp>
        <p:nvSpPr>
          <p:cNvPr id="192" name="Google Shape;192;p5"/>
          <p:cNvSpPr txBox="1"/>
          <p:nvPr/>
        </p:nvSpPr>
        <p:spPr>
          <a:xfrm>
            <a:off x="623900" y="660800"/>
            <a:ext cx="11145600" cy="58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❏"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Reality (VR) and Augmented Reality (AR):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VR and AR are used to simulate real-life scenarios for soft skills training, such as public speaking, conflict resolution, and leadership. These immersive environments provide safe spaces to practice and receive instant feedback.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❏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AI-Powered Coaching Tools: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AI-driven tools offer personalized coaching in areas like emotional intelligence, communication, and empathy. These tools can analyze user interactions and provide tailored feedback for improvement.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❏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Apps for Soft Skills: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apps provide on-the-go learning opportunities for soft skills development, offering bite-sized lessons, interactive exercises, and access to mentors or coaches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❏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Mentorship and Networking Platforms: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platforms connect individuals with mentors or peers for guidance, feedback, and networking opportunities, which are crucial for developing interpersonal skills.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idx="1" type="body"/>
          </p:nvPr>
        </p:nvSpPr>
        <p:spPr>
          <a:xfrm flipH="1">
            <a:off x="1614550" y="178599"/>
            <a:ext cx="8172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700">
                <a:solidFill>
                  <a:srgbClr val="000000"/>
                </a:solidFill>
              </a:rPr>
              <a:t>Gen AI Tool Utilization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303600" y="908050"/>
            <a:ext cx="11662200" cy="5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❖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 AI can analyze a user’s learning style, strengths, and weaknesses to create customized learning paths for developing soft skills such as communication, leadership, and emotional intelligence.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❖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 AI can generate realistic simulations and role-playing scenarios where users can practice soft skills in a safe environment. The AI adapts the scenario based on user input, providing dynamic challenges that mimic real-life situations.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❖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 AI can analyze communication patterns, tone, and language used in conversations or presentations. It provides feedback on areas like clarity, persuasiveness, and emotional impact.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❖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 AI can detect and analyze emotions from text, voice, or facial expressions, offering real-time feedback on emotional intelligence and empathy during interactions.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idx="1" type="body"/>
          </p:nvPr>
        </p:nvSpPr>
        <p:spPr>
          <a:xfrm flipH="1">
            <a:off x="1810992" y="204677"/>
            <a:ext cx="8643648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System Architecture, Functionalities and Design Diagram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311275" y="762000"/>
            <a:ext cx="8808600" cy="6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User Interface (UI) Layer</a:t>
            </a:r>
            <a:r>
              <a:rPr b="1" i="0" lang="en-US" sz="20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endParaRPr b="1" i="0" sz="20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rPr>
              <a:t>    </a:t>
            </a:r>
            <a:r>
              <a:rPr b="1" i="0" lang="en-US" sz="18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rPr>
              <a:t>Users log in to the platform via a web or mobile app. The UI layer collects input and displays content generated by the application layer</a:t>
            </a:r>
            <a:r>
              <a:rPr b="1" i="0" lang="en-US" sz="19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b="1" i="0" sz="1900" u="none" cap="none" strike="noStrike">
              <a:solidFill>
                <a:srgbClr val="7F7F7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Application Layer:</a:t>
            </a:r>
            <a:endParaRPr b="1" i="0" sz="2200" u="none" cap="none" strike="noStrike">
              <a:solidFill>
                <a:srgbClr val="00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rPr>
              <a:t>   </a:t>
            </a:r>
            <a:r>
              <a:rPr b="1" i="0" lang="en-US" sz="18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rPr>
              <a:t>The AI Engine processes user data, interactions, and progress to generate personalized learning paths and provide real-time feedback. It also powers the virtual assistant for conversational interactions.</a:t>
            </a:r>
            <a:endParaRPr b="1" i="0" sz="1800" u="none" cap="none" strike="noStrike">
              <a:solidFill>
                <a:srgbClr val="7F7F7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 Layer:</a:t>
            </a:r>
            <a:endParaRPr b="1" i="0" sz="22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</a:t>
            </a:r>
            <a:r>
              <a:rPr b="0" i="0" lang="en-US" sz="21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When a user interacts with the platform, the system retrieves and stores relevant data in the User Profile Database. This data is used to personalize the user experience.</a:t>
            </a:r>
            <a:endParaRPr b="0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Integration Layer</a:t>
            </a:r>
            <a:r>
              <a:rPr b="0" i="0" lang="en-US" sz="2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endParaRPr b="0" i="0" sz="22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API Gateway acts as a bridge between the application layer and external services. For example, if the platform needs to process NLP tasks, it sends a request via the API Gateway to an external AI service (like IBM Watson or Google NLP).</a:t>
            </a:r>
            <a:endParaRPr b="0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External Services:</a:t>
            </a:r>
            <a:endParaRPr b="1" i="0" sz="22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The platform leverages external AI services to enhance its capabilities, such as using sentiment analysis during role-play simulations to provide real-time feedback on a user's emotional responses.</a:t>
            </a:r>
            <a:endParaRPr b="0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idx="1" type="body"/>
          </p:nvPr>
        </p:nvSpPr>
        <p:spPr>
          <a:xfrm flipH="1">
            <a:off x="1810992" y="204677"/>
            <a:ext cx="8643648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553725" y="866386"/>
            <a:ext cx="88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Manrope"/>
                <a:ea typeface="Manrope"/>
                <a:cs typeface="Manrope"/>
                <a:sym typeface="Manrope"/>
              </a:rPr>
              <a:t>Technical Architecture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3696900" y="1446600"/>
            <a:ext cx="4464825" cy="750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 (UI) Layer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685000" y="2615125"/>
            <a:ext cx="4464825" cy="5179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3696900" y="3557025"/>
            <a:ext cx="4464825" cy="601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Layer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3696900" y="4512500"/>
            <a:ext cx="4399350" cy="750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Layer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3732625" y="5631700"/>
            <a:ext cx="4304100" cy="601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Services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9"/>
          <p:cNvCxnSpPr>
            <a:stCxn id="211" idx="2"/>
            <a:endCxn id="212" idx="0"/>
          </p:cNvCxnSpPr>
          <p:nvPr/>
        </p:nvCxnSpPr>
        <p:spPr>
          <a:xfrm flipH="1">
            <a:off x="5917313" y="2196675"/>
            <a:ext cx="120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9"/>
          <p:cNvCxnSpPr>
            <a:stCxn id="212" idx="2"/>
            <a:endCxn id="213" idx="0"/>
          </p:cNvCxnSpPr>
          <p:nvPr/>
        </p:nvCxnSpPr>
        <p:spPr>
          <a:xfrm>
            <a:off x="5917413" y="3133050"/>
            <a:ext cx="12000" cy="4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9"/>
          <p:cNvCxnSpPr>
            <a:stCxn id="213" idx="2"/>
            <a:endCxn id="214" idx="0"/>
          </p:cNvCxnSpPr>
          <p:nvPr/>
        </p:nvCxnSpPr>
        <p:spPr>
          <a:xfrm flipH="1">
            <a:off x="5896613" y="4158275"/>
            <a:ext cx="32700" cy="3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9"/>
          <p:cNvCxnSpPr>
            <a:stCxn id="214" idx="2"/>
            <a:endCxn id="215" idx="0"/>
          </p:cNvCxnSpPr>
          <p:nvPr/>
        </p:nvCxnSpPr>
        <p:spPr>
          <a:xfrm flipH="1">
            <a:off x="5884575" y="5262575"/>
            <a:ext cx="120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idx="1" type="body"/>
          </p:nvPr>
        </p:nvSpPr>
        <p:spPr>
          <a:xfrm flipH="1">
            <a:off x="2148726" y="153877"/>
            <a:ext cx="8172450" cy="3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Innovation and Creativity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1783800" y="1125700"/>
            <a:ext cx="9455700" cy="4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❖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I</a:t>
            </a:r>
            <a: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nnovative Learning Technologies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❖"/>
            </a:pPr>
            <a: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Creative Learning Methods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❖"/>
            </a:pPr>
            <a: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User-Centric Design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❖"/>
            </a:pPr>
            <a: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Engagement and Motivation Strategies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❖"/>
            </a:pPr>
            <a: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 Innovation and Improvement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2023-12-01T15:20:00Z</dcterms:created>
  <dc:creator>Danielle Sanders</dc:creator>
</cp:coreProperties>
</file>