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6"/>
  </p:notesMasterIdLst>
  <p:handoutMasterIdLst>
    <p:handoutMasterId r:id="rId7"/>
  </p:handoutMasterIdLst>
  <p:sldIdLst>
    <p:sldId id="262" r:id="rId2"/>
    <p:sldId id="264" r:id="rId3"/>
    <p:sldId id="263" r:id="rId4"/>
    <p:sldId id="265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7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4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220-06-04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K.Naruse(UAizu) Inverse Kinematics Solution CPP Source Code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220-06-04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K.Naruse(UAizu) Inverse Kinematics Solution CPP Source Code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220-06-04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K.Naruse(UAizu) Inverse Kinematics Solution CPP Source Code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220-06-04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K.Naruse(UAizu) Inverse Kinematics Solution CPP Source Code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220-06-04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K.Naruse(UAizu) Inverse Kinematics Solution CPP Source Code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220-06-04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K.Naruse(UAizu) Inverse Kinematics Solution CPP Source Code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220-06-04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K.Naruse(UAizu) Inverse Kinematics Solution CPP Source Code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220-06-04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K.Naruse(UAizu) Inverse Kinematics Solution CPP Source Code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220-06-04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K.Naruse(UAizu) Inverse Kinematics Solution CPP Source Code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220-06-04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K.Naruse(UAizu) Inverse Kinematics Solution CPP Source Code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220-06-04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K.Naruse(UAizu) Inverse Kinematics Solution CPP Source Code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220-06-04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907704" y="6356350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altLang="ja-JP"/>
              <a:t>K.Naruse(UAizu) Inverse Kinematics Solution CPP Source Code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251520" y="21328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8" name="Picture 4" descr="https://licensebuttons.net/l/by/4.0/88x31.png">
            <a:extLst>
              <a:ext uri="{FF2B5EF4-FFF2-40B4-BE49-F238E27FC236}">
                <a16:creationId xmlns:a16="http://schemas.microsoft.com/office/drawing/2014/main" id="{36FA7B71-4A5C-449D-840F-D4C64E054E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6" y="11663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FBA476B7-D8B9-47E8-BB5C-69ED7A2B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Robot Arm Model</a:t>
            </a:r>
            <a:br>
              <a:rPr lang="en-US" altLang="ja-JP" dirty="0"/>
            </a:br>
            <a:r>
              <a:rPr lang="ja-JP" altLang="en-US" sz="2400" dirty="0"/>
              <a:t>（ロボットアームモデル）</a:t>
            </a:r>
            <a:endParaRPr kumimoji="1" lang="ja-JP" altLang="en-US" sz="2400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92D5E-2F47-4216-B27B-B9EE3B00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220-06-04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66DC72-4625-4E4F-9565-C495437C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K.Naruse(UAizu) Inverse Kinematics Solution CPP Source Code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1D9A-DDE7-4AF1-A195-C9391B3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</a:t>
            </a:fld>
            <a:endParaRPr kumimoji="1" lang="ja-JP" altLang="en-US"/>
          </a:p>
        </p:txBody>
      </p:sp>
      <p:graphicFrame>
        <p:nvGraphicFramePr>
          <p:cNvPr id="9" name="オブジェクト 8">
            <a:extLst>
              <a:ext uri="{FF2B5EF4-FFF2-40B4-BE49-F238E27FC236}">
                <a16:creationId xmlns:a16="http://schemas.microsoft.com/office/drawing/2014/main" id="{35E10C15-AA94-48E7-81CD-B15A1EC8BD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836369"/>
              </p:ext>
            </p:extLst>
          </p:nvPr>
        </p:nvGraphicFramePr>
        <p:xfrm>
          <a:off x="4962707" y="2149475"/>
          <a:ext cx="285714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Equation" r:id="rId3" imgW="1904760" imgH="457200" progId="Equation.DSMT4">
                  <p:embed/>
                </p:oleObj>
              </mc:Choice>
              <mc:Fallback>
                <p:oleObj name="Equation" r:id="rId3" imgW="1904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2707" y="2149475"/>
                        <a:ext cx="285714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オブジェクト 9">
            <a:extLst>
              <a:ext uri="{FF2B5EF4-FFF2-40B4-BE49-F238E27FC236}">
                <a16:creationId xmlns:a16="http://schemas.microsoft.com/office/drawing/2014/main" id="{AC68E13A-9535-4A93-A97D-A68B65F2C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450464"/>
              </p:ext>
            </p:extLst>
          </p:nvPr>
        </p:nvGraphicFramePr>
        <p:xfrm>
          <a:off x="2742933" y="4183518"/>
          <a:ext cx="60198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Equation" r:id="rId5" imgW="4012920" imgH="1091880" progId="Equation.DSMT4">
                  <p:embed/>
                </p:oleObj>
              </mc:Choice>
              <mc:Fallback>
                <p:oleObj name="Equation" r:id="rId5" imgW="4012920" imgH="1091880" progId="Equation.DSMT4">
                  <p:embed/>
                  <p:pic>
                    <p:nvPicPr>
                      <p:cNvPr id="9" name="オブジェクト 8">
                        <a:extLst>
                          <a:ext uri="{FF2B5EF4-FFF2-40B4-BE49-F238E27FC236}">
                            <a16:creationId xmlns:a16="http://schemas.microsoft.com/office/drawing/2014/main" id="{35E10C15-AA94-48E7-81CD-B15A1EC8BD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2933" y="4183518"/>
                        <a:ext cx="6019800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010BADA-D644-4AD5-820B-5BC842A8BAB6}"/>
              </a:ext>
            </a:extLst>
          </p:cNvPr>
          <p:cNvCxnSpPr>
            <a:cxnSpLocks/>
          </p:cNvCxnSpPr>
          <p:nvPr/>
        </p:nvCxnSpPr>
        <p:spPr>
          <a:xfrm rot="-1800000">
            <a:off x="1643444" y="3248980"/>
            <a:ext cx="72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3702A45-56E5-4EA0-B662-254E45BAF004}"/>
              </a:ext>
            </a:extLst>
          </p:cNvPr>
          <p:cNvCxnSpPr>
            <a:cxnSpLocks/>
          </p:cNvCxnSpPr>
          <p:nvPr/>
        </p:nvCxnSpPr>
        <p:spPr>
          <a:xfrm rot="-3600000">
            <a:off x="2135268" y="2757157"/>
            <a:ext cx="72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6168393-0736-4A50-90FD-8A8F20C60663}"/>
              </a:ext>
            </a:extLst>
          </p:cNvPr>
          <p:cNvCxnSpPr>
            <a:cxnSpLocks/>
          </p:cNvCxnSpPr>
          <p:nvPr/>
        </p:nvCxnSpPr>
        <p:spPr>
          <a:xfrm>
            <a:off x="251680" y="3429000"/>
            <a:ext cx="2880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2A066E0-B630-48C7-BE8B-412995ABE2D6}"/>
              </a:ext>
            </a:extLst>
          </p:cNvPr>
          <p:cNvCxnSpPr>
            <a:cxnSpLocks/>
          </p:cNvCxnSpPr>
          <p:nvPr/>
        </p:nvCxnSpPr>
        <p:spPr>
          <a:xfrm flipV="1">
            <a:off x="1691680" y="1959459"/>
            <a:ext cx="0" cy="2189621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オブジェクト 17">
            <a:extLst>
              <a:ext uri="{FF2B5EF4-FFF2-40B4-BE49-F238E27FC236}">
                <a16:creationId xmlns:a16="http://schemas.microsoft.com/office/drawing/2014/main" id="{7509C52A-CCF0-447C-8B8E-4FE1849DF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164507"/>
              </p:ext>
            </p:extLst>
          </p:nvPr>
        </p:nvGraphicFramePr>
        <p:xfrm>
          <a:off x="2682347" y="2046770"/>
          <a:ext cx="7997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Equation" r:id="rId7" imgW="533160" imgH="431640" progId="Equation.DSMT4">
                  <p:embed/>
                </p:oleObj>
              </mc:Choice>
              <mc:Fallback>
                <p:oleObj name="Equation" r:id="rId7" imgW="533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2347" y="2046770"/>
                        <a:ext cx="79974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オブジェクト 18">
            <a:extLst>
              <a:ext uri="{FF2B5EF4-FFF2-40B4-BE49-F238E27FC236}">
                <a16:creationId xmlns:a16="http://schemas.microsoft.com/office/drawing/2014/main" id="{5DACE23A-B854-4C46-8D11-9BFA6CE39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521381"/>
              </p:ext>
            </p:extLst>
          </p:nvPr>
        </p:nvGraphicFramePr>
        <p:xfrm>
          <a:off x="650329" y="2678897"/>
          <a:ext cx="85698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" name="Equation" r:id="rId9" imgW="571320" imgH="431640" progId="Equation.DSMT4">
                  <p:embed/>
                </p:oleObj>
              </mc:Choice>
              <mc:Fallback>
                <p:oleObj name="Equation" r:id="rId9" imgW="571320" imgH="431640" progId="Equation.DSMT4">
                  <p:embed/>
                  <p:pic>
                    <p:nvPicPr>
                      <p:cNvPr id="18" name="オブジェクト 17">
                        <a:extLst>
                          <a:ext uri="{FF2B5EF4-FFF2-40B4-BE49-F238E27FC236}">
                            <a16:creationId xmlns:a16="http://schemas.microsoft.com/office/drawing/2014/main" id="{7509C52A-CCF0-447C-8B8E-4FE1849DFF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0329" y="2678897"/>
                        <a:ext cx="85698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237F5120-D184-4B9F-A0D7-F77019520D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055254"/>
              </p:ext>
            </p:extLst>
          </p:nvPr>
        </p:nvGraphicFramePr>
        <p:xfrm>
          <a:off x="2076812" y="3154907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76812" y="3154907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オブジェクト 20">
            <a:extLst>
              <a:ext uri="{FF2B5EF4-FFF2-40B4-BE49-F238E27FC236}">
                <a16:creationId xmlns:a16="http://schemas.microsoft.com/office/drawing/2014/main" id="{7AB08F16-750C-452F-925D-39753D2DF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767301"/>
              </p:ext>
            </p:extLst>
          </p:nvPr>
        </p:nvGraphicFramePr>
        <p:xfrm>
          <a:off x="2505075" y="2663825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237F5120-D184-4B9F-A0D7-F77019520D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05075" y="2663825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A52AAD6-A539-4BED-B777-46D8F0CCDD1D}"/>
              </a:ext>
            </a:extLst>
          </p:cNvPr>
          <p:cNvSpPr txBox="1"/>
          <p:nvPr/>
        </p:nvSpPr>
        <p:spPr>
          <a:xfrm>
            <a:off x="4962707" y="177479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Forward kinematics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5DFA800-782C-4305-9B24-036725649D6F}"/>
              </a:ext>
            </a:extLst>
          </p:cNvPr>
          <p:cNvSpPr txBox="1"/>
          <p:nvPr/>
        </p:nvSpPr>
        <p:spPr>
          <a:xfrm>
            <a:off x="2767660" y="3744951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Jacobian and inver</a:t>
            </a:r>
            <a:r>
              <a:rPr lang="en-US" altLang="ja-JP" dirty="0"/>
              <a:t>se of Jacobian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626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1E765228-235B-47CA-BB3A-7F905ADE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67" y="3624135"/>
            <a:ext cx="5680953" cy="298095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0C541E4-669B-43FB-AE77-F85B4DA4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Codes for Numerical Calculation</a:t>
            </a:r>
            <a:br>
              <a:rPr kumimoji="1" lang="en-US" altLang="ja-JP" dirty="0"/>
            </a:br>
            <a:r>
              <a:rPr kumimoji="1" lang="ja-JP" altLang="en-US" sz="2400" dirty="0"/>
              <a:t>（数値計算に関するソースコード）</a:t>
            </a:r>
            <a:endParaRPr kumimoji="1" lang="ja-JP" altLang="en-US" dirty="0"/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B10D298D-3407-480C-AFCA-B36DC7835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195064"/>
              </p:ext>
            </p:extLst>
          </p:nvPr>
        </p:nvGraphicFramePr>
        <p:xfrm>
          <a:off x="457200" y="1600200"/>
          <a:ext cx="8229600" cy="192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90664">
                  <a:extLst>
                    <a:ext uri="{9D8B030D-6E8A-4147-A177-3AD203B41FA5}">
                      <a16:colId xmlns:a16="http://schemas.microsoft.com/office/drawing/2014/main" val="4257354737"/>
                    </a:ext>
                  </a:extLst>
                </a:gridCol>
                <a:gridCol w="5338936">
                  <a:extLst>
                    <a:ext uri="{9D8B030D-6E8A-4147-A177-3AD203B41FA5}">
                      <a16:colId xmlns:a16="http://schemas.microsoft.com/office/drawing/2014/main" val="2953940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Filename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01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ik_2link_pure_cpp.cpp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Linear algebra is implemented with C++</a:t>
                      </a:r>
                    </a:p>
                    <a:p>
                      <a:r>
                        <a:rPr kumimoji="1" lang="ja-JP" altLang="en-US" dirty="0"/>
                        <a:t>（線形代数も</a:t>
                      </a:r>
                      <a:r>
                        <a:rPr kumimoji="1" lang="en-US" altLang="ja-JP" dirty="0"/>
                        <a:t>C++</a:t>
                      </a:r>
                      <a:r>
                        <a:rPr kumimoji="1" lang="ja-JP" altLang="en-US" dirty="0"/>
                        <a:t>のみで書かれている）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704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ik_2link_symJ_eigen.cpp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Linear algebra is implemented with Eigen, a </a:t>
                      </a:r>
                      <a:r>
                        <a:rPr kumimoji="1" lang="en-US" altLang="ja-JP" dirty="0" err="1"/>
                        <a:t>c++</a:t>
                      </a:r>
                      <a:r>
                        <a:rPr kumimoji="1" lang="en-US" altLang="ja-JP" dirty="0"/>
                        <a:t> math library</a:t>
                      </a:r>
                    </a:p>
                    <a:p>
                      <a:r>
                        <a:rPr kumimoji="1" lang="ja-JP" altLang="en-US" dirty="0"/>
                        <a:t>（線形代数は</a:t>
                      </a:r>
                      <a:r>
                        <a:rPr kumimoji="1" lang="en-US" altLang="ja-JP" dirty="0"/>
                        <a:t>Eigen</a:t>
                      </a:r>
                      <a:r>
                        <a:rPr kumimoji="1" lang="ja-JP" altLang="en-US" dirty="0"/>
                        <a:t>で書かれている）</a:t>
                      </a:r>
                      <a:endParaRPr kumimoji="1" lang="en-US" altLang="ja-JP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230323"/>
                  </a:ext>
                </a:extLst>
              </a:tr>
            </a:tbl>
          </a:graphicData>
        </a:graphic>
      </p:graphicFrame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A71304-B5C7-4F74-A954-5E4AF016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220-06-04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27133A-FF00-486F-BE41-D6687385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K.Naruse(UAizu) Inverse Kinematics Solution CPP Source Code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D85C35-B70B-4EE9-BA0A-0814FBC5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9EEE1B-4DEB-4890-AAF4-AA54E1208ABF}"/>
              </a:ext>
            </a:extLst>
          </p:cNvPr>
          <p:cNvSpPr txBox="1"/>
          <p:nvPr/>
        </p:nvSpPr>
        <p:spPr>
          <a:xfrm>
            <a:off x="2717815" y="3624135"/>
            <a:ext cx="3384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http://eigen.tuxfamily.org/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696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541E4-669B-43FB-AE77-F85B4DA4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Codes for </a:t>
            </a:r>
            <a:r>
              <a:rPr kumimoji="1" lang="en-US" altLang="ja-JP" dirty="0" err="1"/>
              <a:t>Choreonoid</a:t>
            </a:r>
            <a:br>
              <a:rPr kumimoji="1" lang="en-US" altLang="ja-JP" dirty="0"/>
            </a:br>
            <a:r>
              <a:rPr kumimoji="1" lang="ja-JP" altLang="en-US" sz="2400" dirty="0"/>
              <a:t>（コレオノイド用のコード）</a:t>
            </a:r>
            <a:endParaRPr kumimoji="1" lang="ja-JP" altLang="en-US" dirty="0"/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B10D298D-3407-480C-AFCA-B36DC7835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89852"/>
              </p:ext>
            </p:extLst>
          </p:nvPr>
        </p:nvGraphicFramePr>
        <p:xfrm>
          <a:off x="457200" y="1412776"/>
          <a:ext cx="8229600" cy="4851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90664">
                  <a:extLst>
                    <a:ext uri="{9D8B030D-6E8A-4147-A177-3AD203B41FA5}">
                      <a16:colId xmlns:a16="http://schemas.microsoft.com/office/drawing/2014/main" val="4257354737"/>
                    </a:ext>
                  </a:extLst>
                </a:gridCol>
                <a:gridCol w="5338936">
                  <a:extLst>
                    <a:ext uri="{9D8B030D-6E8A-4147-A177-3AD203B41FA5}">
                      <a16:colId xmlns:a16="http://schemas.microsoft.com/office/drawing/2014/main" val="2953940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Filename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01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xy2link.body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Body file of 2-link arm for </a:t>
                      </a:r>
                      <a:r>
                        <a:rPr kumimoji="1" lang="en-US" altLang="ja-JP" dirty="0" err="1"/>
                        <a:t>Choreonoid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2"/>
                          </a:solidFill>
                        </a:rPr>
                        <a:t>（２リンクロボットアームのボディファイル）</a:t>
                      </a:r>
                      <a:endParaRPr kumimoji="1" lang="en-US" altLang="ja-JP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704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XY2link.Controller1.cpp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Simple controller of controlling a joint angle to (30, 30)[deg]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2"/>
                          </a:solidFill>
                        </a:rPr>
                        <a:t>（関節角度制御だけを行う）</a:t>
                      </a:r>
                      <a:endParaRPr kumimoji="1" lang="en-US" altLang="ja-JP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23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XY2link.Controller2.cpp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Simple controller of controlling a joint angle which satisfies a hand position of (0.0, 0.1)</a:t>
                      </a:r>
                    </a:p>
                    <a:p>
                      <a:r>
                        <a:rPr kumimoji="1" lang="ja-JP" altLang="en-US" sz="1400" dirty="0">
                          <a:solidFill>
                            <a:schemeClr val="tx2"/>
                          </a:solidFill>
                        </a:rPr>
                        <a:t>（手先の位置に対する関節角度は別で計算され，ここでは関節角度制御だけを行う</a:t>
                      </a:r>
                      <a:r>
                        <a:rPr kumimoji="1" lang="ja-JP" altLang="en-US" sz="1400" dirty="0"/>
                        <a:t>）</a:t>
                      </a:r>
                      <a:endParaRPr kumimoji="1" lang="en-US" altLang="ja-JP" sz="14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562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XY2link.Controller3.cpp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Simple controller of solving inverse kinematics in initialization() and controlling a joint angle to the solved one in control()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2"/>
                          </a:solidFill>
                        </a:rPr>
                        <a:t>（逆運動学は</a:t>
                      </a:r>
                      <a:r>
                        <a:rPr kumimoji="1" lang="en-US" altLang="ja-JP" sz="1400" dirty="0">
                          <a:solidFill>
                            <a:schemeClr val="tx2"/>
                          </a:solidFill>
                        </a:rPr>
                        <a:t>initialization()</a:t>
                      </a:r>
                      <a:r>
                        <a:rPr kumimoji="1" lang="ja-JP" altLang="en-US" sz="1400" dirty="0">
                          <a:solidFill>
                            <a:schemeClr val="tx2"/>
                          </a:solidFill>
                        </a:rPr>
                        <a:t>で関節角度制御は</a:t>
                      </a:r>
                      <a:r>
                        <a:rPr kumimoji="1" lang="en-US" altLang="ja-JP" sz="1400" dirty="0">
                          <a:solidFill>
                            <a:schemeClr val="tx2"/>
                          </a:solidFill>
                        </a:rPr>
                        <a:t>control()</a:t>
                      </a:r>
                      <a:r>
                        <a:rPr kumimoji="1" lang="ja-JP" altLang="en-US" sz="1400" dirty="0">
                          <a:solidFill>
                            <a:schemeClr val="tx2"/>
                          </a:solidFill>
                        </a:rPr>
                        <a:t>で実行する）</a:t>
                      </a:r>
                      <a:endParaRPr kumimoji="1" lang="en-US" altLang="ja-JP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168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XY2link.Controller4.cpp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Simple controller of solving inverse kinematics and controlling a joint angle both in control()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2"/>
                          </a:solidFill>
                        </a:rPr>
                        <a:t>（逆運動学と関節角度制御の両者を</a:t>
                      </a:r>
                      <a:r>
                        <a:rPr kumimoji="1" lang="en-US" altLang="ja-JP" sz="1400" dirty="0">
                          <a:solidFill>
                            <a:schemeClr val="tx2"/>
                          </a:solidFill>
                        </a:rPr>
                        <a:t>control()</a:t>
                      </a:r>
                      <a:r>
                        <a:rPr kumimoji="1" lang="ja-JP" altLang="en-US" sz="1400" dirty="0">
                          <a:solidFill>
                            <a:schemeClr val="tx2"/>
                          </a:solidFill>
                        </a:rPr>
                        <a:t> で実行する）</a:t>
                      </a:r>
                      <a:endParaRPr kumimoji="1" lang="en-US" altLang="ja-JP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120220"/>
                  </a:ext>
                </a:extLst>
              </a:tr>
            </a:tbl>
          </a:graphicData>
        </a:graphic>
      </p:graphicFrame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A71304-B5C7-4F74-A954-5E4AF016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220-06-04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27133A-FF00-486F-BE41-D6687385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K.Naruse(UAizu) Inverse Kinematics Solution CPP Source Code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D85C35-B70B-4EE9-BA0A-0814FBC5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726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EE7F6E26-9043-4B8E-B904-13E6B90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 Look at Codes</a:t>
            </a:r>
            <a:br>
              <a:rPr kumimoji="1" lang="en-US" altLang="ja-JP" dirty="0"/>
            </a:br>
            <a:r>
              <a:rPr kumimoji="1" lang="ja-JP" altLang="en-US" sz="2400" dirty="0"/>
              <a:t>（それでは，コードを見てみよう）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C6CE74-F370-4F54-9C8B-49375849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220-06-04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97F690-98E4-428B-BA18-A916D342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K.Naruse(UAizu) Inverse Kinematics Solution CPP Source Code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DC3D84-80C0-47DD-99F9-5378F66D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0726133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t"/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aruseSlideTemplateCCSimpleWhite24" id="{DE14322D-834C-4057-8C3C-9B3812781792}" vid="{BB54976D-DA7A-4CC9-8A51-09D41668B3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63</TotalTime>
  <Words>345</Words>
  <Application>Microsoft Office PowerPoint</Application>
  <PresentationFormat>画面に合わせる (4:3)</PresentationFormat>
  <Paragraphs>44</Paragraphs>
  <Slides>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MyWhiteBack</vt:lpstr>
      <vt:lpstr>MathType 6.0 Equation</vt:lpstr>
      <vt:lpstr>Robot Arm Model （ロボットアームモデル）</vt:lpstr>
      <vt:lpstr>Sample Codes for Numerical Calculation （数値計算に関するソースコード）</vt:lpstr>
      <vt:lpstr>Sample Codes for Choreonoid （コレオノイド用のコード）</vt:lpstr>
      <vt:lpstr>Let Look at Codes （それでは，コードを見てみよう）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成瀬継太郎</dc:creator>
  <cp:lastModifiedBy>成瀬継太郎</cp:lastModifiedBy>
  <cp:revision>47</cp:revision>
  <dcterms:created xsi:type="dcterms:W3CDTF">2020-06-04T05:14:12Z</dcterms:created>
  <dcterms:modified xsi:type="dcterms:W3CDTF">2020-06-04T06:17:22Z</dcterms:modified>
</cp:coreProperties>
</file>