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69" r:id="rId2"/>
    <p:sldId id="262" r:id="rId3"/>
    <p:sldId id="265" r:id="rId4"/>
    <p:sldId id="266" r:id="rId5"/>
    <p:sldId id="267" r:id="rId6"/>
    <p:sldId id="268" r:id="rId7"/>
    <p:sldId id="272" r:id="rId8"/>
    <p:sldId id="271" r:id="rId9"/>
    <p:sldId id="275" r:id="rId10"/>
    <p:sldId id="276" r:id="rId11"/>
    <p:sldId id="263" r:id="rId12"/>
    <p:sldId id="273" r:id="rId13"/>
    <p:sldId id="277" r:id="rId14"/>
    <p:sldId id="27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wmf"/><Relationship Id="rId7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9.wmf"/><Relationship Id="rId11" Type="http://schemas.openxmlformats.org/officeDocument/2006/relationships/image" Target="../media/image21.wmf"/><Relationship Id="rId5" Type="http://schemas.openxmlformats.org/officeDocument/2006/relationships/image" Target="../media/image8.wmf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2020-03-10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9.wmf"/><Relationship Id="rId22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DD26447-A95C-416A-9A14-96D1A92DA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Robot Arm Kinematics</a:t>
            </a:r>
            <a:br>
              <a:rPr kumimoji="1" lang="en-US" altLang="ja-JP" dirty="0"/>
            </a:br>
            <a:r>
              <a:rPr kumimoji="1" lang="ja-JP" altLang="en-US" dirty="0"/>
              <a:t>（ロボットアームの運動学）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19CB3DD8-FCC7-4668-B2C4-6DBE23C84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Keitaro</a:t>
            </a:r>
            <a:r>
              <a:rPr kumimoji="1" lang="en-US" altLang="ja-JP" dirty="0"/>
              <a:t> Naruse, </a:t>
            </a:r>
            <a:r>
              <a:rPr kumimoji="1" lang="en-US" altLang="ja-JP" dirty="0" err="1"/>
              <a:t>UoA</a:t>
            </a:r>
            <a:endParaRPr kumimoji="1" lang="en-US" altLang="ja-JP" dirty="0"/>
          </a:p>
          <a:p>
            <a:r>
              <a:rPr kumimoji="1" lang="ja-JP" altLang="en-US" dirty="0"/>
              <a:t>（成瀬</a:t>
            </a:r>
            <a:r>
              <a:rPr kumimoji="1" lang="ja-JP" altLang="en-US"/>
              <a:t>継太郎，会津大）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5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Frame Transformation</a:t>
            </a:r>
            <a:r>
              <a:rPr kumimoji="1" lang="ja-JP" altLang="en-US" dirty="0"/>
              <a:t>（座標変換）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C6EE2880-17E4-4940-8436-0AEE7AE92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73313"/>
          <a:ext cx="31242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562040" imgH="1803240" progId="Equation.DSMT4">
                  <p:embed/>
                </p:oleObj>
              </mc:Choice>
              <mc:Fallback>
                <p:oleObj name="Equation" r:id="rId3" imgW="1562040" imgH="180324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6EE2880-17E4-4940-8436-0AEE7AE927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73313"/>
                        <a:ext cx="31242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05A7F60F-D3FF-44FF-ACD2-0BA3A5921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268538"/>
          <a:ext cx="3505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1752480" imgH="1993680" progId="Equation.DSMT4">
                  <p:embed/>
                </p:oleObj>
              </mc:Choice>
              <mc:Fallback>
                <p:oleObj name="Equation" r:id="rId5" imgW="1752480" imgH="19936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05A7F60F-D3FF-44FF-ACD2-0BA3A5921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2268538"/>
                        <a:ext cx="3505200" cy="398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F73091-64D7-4BA2-AA96-88AA18566954}"/>
              </a:ext>
            </a:extLst>
          </p:cNvPr>
          <p:cNvSpPr txBox="1"/>
          <p:nvPr/>
        </p:nvSpPr>
        <p:spPr>
          <a:xfrm>
            <a:off x="457200" y="1440425"/>
            <a:ext cx="3751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Translation transformation</a:t>
            </a:r>
          </a:p>
          <a:p>
            <a:r>
              <a:rPr kumimoji="1" lang="ja-JP" altLang="en-US" sz="2400" dirty="0"/>
              <a:t>（並進変換）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3B15D7-E7E9-411E-8310-16DAB54CFFFB}"/>
              </a:ext>
            </a:extLst>
          </p:cNvPr>
          <p:cNvSpPr txBox="1"/>
          <p:nvPr/>
        </p:nvSpPr>
        <p:spPr>
          <a:xfrm>
            <a:off x="5132655" y="1486312"/>
            <a:ext cx="362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Rotational transformation</a:t>
            </a:r>
          </a:p>
          <a:p>
            <a:r>
              <a:rPr kumimoji="1" lang="ja-JP" altLang="en-US" sz="2400" dirty="0"/>
              <a:t>（回転変換）</a:t>
            </a:r>
          </a:p>
        </p:txBody>
      </p:sp>
    </p:spTree>
    <p:extLst>
      <p:ext uri="{BB962C8B-B14F-4D97-AF65-F5344CB8AC3E}">
        <p14:creationId xmlns:p14="http://schemas.microsoft.com/office/powerpoint/2010/main" val="215417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B305A-5A54-4F07-B05B-3873DD3A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Homogeneous Transformation Matrix</a:t>
            </a:r>
            <a:br>
              <a:rPr kumimoji="1" lang="en-US" altLang="ja-JP" dirty="0"/>
            </a:br>
            <a:r>
              <a:rPr kumimoji="1" lang="ja-JP" altLang="en-US" dirty="0"/>
              <a:t>（同次変換行列）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169CFA-5709-440B-93F1-BDEC387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036819-977C-4239-8BDE-79FC0F4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C7A7FD-D960-446C-9B8C-847B518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AF43E7-E042-454B-998C-18AAD4AB8E62}"/>
              </a:ext>
            </a:extLst>
          </p:cNvPr>
          <p:cNvSpPr txBox="1"/>
          <p:nvPr/>
        </p:nvSpPr>
        <p:spPr>
          <a:xfrm>
            <a:off x="457200" y="1440425"/>
            <a:ext cx="7843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Translation and rotational transformation in a single step</a:t>
            </a:r>
          </a:p>
          <a:p>
            <a:r>
              <a:rPr kumimoji="1" lang="ja-JP" altLang="en-US" sz="2400" dirty="0"/>
              <a:t>（並進と回転変換を１ステップで）</a:t>
            </a: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63981C0D-2A79-4B32-86C2-8662B13DA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2566194"/>
          <a:ext cx="5283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641320" imgH="1320480" progId="Equation.DSMT4">
                  <p:embed/>
                </p:oleObj>
              </mc:Choice>
              <mc:Fallback>
                <p:oleObj name="Equation" r:id="rId3" imgW="2641320" imgH="13204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63981C0D-2A79-4B32-86C2-8662B13DA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400" y="2566194"/>
                        <a:ext cx="52832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14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85989-2331-4B13-B673-02DFB6F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Figure in Craig, Introduction to Robotics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C1CC9E-A453-4503-A78F-3EDAADC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4C1BFA-41C7-4E68-93FA-4CD6BBC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C5D2A1-FAB1-410D-918F-73E757DC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A54B1D5-D1B1-4754-A9E6-797989DB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" y="1196752"/>
            <a:ext cx="4876800" cy="3314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726C319-B287-421A-BB16-886DADB8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06" y="3127375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4230-EAFD-4ADB-8936-363AB1F5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Figure in Craig, Introduction to Robotics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BAAA27-A130-436C-ABCA-F1699B5E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FE18F6-2B75-4549-A3FE-85DC9CB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02DE2F-9E2F-4372-A8C9-BA3A52D2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2CA878-5CA4-46BB-8380-9FF045D2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" y="1401032"/>
            <a:ext cx="4876800" cy="33718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E6196EF-BCA3-4E48-8729-C5CF3EF2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87" y="1196752"/>
            <a:ext cx="2324100" cy="27717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0F852F-9691-4CD4-BA0B-5399A88BD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963" y="4117975"/>
            <a:ext cx="3924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5469D-9FB0-4B02-B249-42C772C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Fiberscope Camera</a:t>
            </a:r>
            <a:r>
              <a:rPr lang="ja-JP" altLang="en-US" dirty="0"/>
              <a:t>（内視鏡カメラの</a:t>
            </a:r>
            <a:r>
              <a:rPr lang="en-US" altLang="ja-JP" dirty="0"/>
              <a:t>DH</a:t>
            </a:r>
            <a:r>
              <a:rPr lang="ja-JP" altLang="en-US"/>
              <a:t>表）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8C7FCE-44A6-4F30-BC24-D0B11FA7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0252A8-6B36-4D8B-AE0C-D7074F3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969CF1-01A8-47DA-BFA9-374827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4D3F5552-71D2-41AC-9353-47B61BB4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99400"/>
              </p:ext>
            </p:extLst>
          </p:nvPr>
        </p:nvGraphicFramePr>
        <p:xfrm>
          <a:off x="1475656" y="184482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82096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18370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6139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93931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35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a</a:t>
                      </a:r>
                      <a:endParaRPr kumimoji="1" lang="ja-JP" alt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</a:t>
                      </a:r>
                      <a:endParaRPr kumimoji="1" lang="ja-JP" alt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3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1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90[deg]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3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</a:rPr>
                        <a:t>q5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7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1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0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0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Forward Kinematics</a:t>
            </a:r>
            <a:r>
              <a:rPr kumimoji="1" lang="ja-JP" altLang="en-US" dirty="0"/>
              <a:t>（順運動学）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4EEF77EB-2457-4826-B145-A0B6EBAEA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92173"/>
              </p:ext>
            </p:extLst>
          </p:nvPr>
        </p:nvGraphicFramePr>
        <p:xfrm>
          <a:off x="3645041" y="4332718"/>
          <a:ext cx="48577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" name="Equation" r:id="rId3" imgW="3238200" imgH="685800" progId="Equation.DSMT4">
                  <p:embed/>
                </p:oleObj>
              </mc:Choice>
              <mc:Fallback>
                <p:oleObj name="Equation" r:id="rId3" imgW="32382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5041" y="4332718"/>
                        <a:ext cx="485775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BE5E44-9DD1-4B6D-B138-0E988D5A24C6}"/>
              </a:ext>
            </a:extLst>
          </p:cNvPr>
          <p:cNvSpPr txBox="1"/>
          <p:nvPr/>
        </p:nvSpPr>
        <p:spPr>
          <a:xfrm>
            <a:off x="457200" y="1595239"/>
            <a:ext cx="6955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Forward kinematics</a:t>
            </a:r>
            <a:r>
              <a:rPr lang="ja-JP" altLang="en-US" dirty="0"/>
              <a:t> </a:t>
            </a:r>
            <a:r>
              <a:rPr lang="en-US" altLang="ja-JP" dirty="0"/>
              <a:t>problem</a:t>
            </a:r>
            <a:r>
              <a:rPr kumimoji="1" lang="ja-JP" altLang="en-US" dirty="0"/>
              <a:t>（順運動学問題）</a:t>
            </a:r>
            <a:endParaRPr kumimoji="1" lang="en-US" altLang="ja-JP" dirty="0"/>
          </a:p>
          <a:p>
            <a:r>
              <a:rPr lang="en-US" altLang="ja-JP" dirty="0"/>
              <a:t>Given</a:t>
            </a:r>
            <a:r>
              <a:rPr kumimoji="1" lang="en-US" altLang="ja-JP" dirty="0"/>
              <a:t>: Controllable variables</a:t>
            </a:r>
            <a:r>
              <a:rPr kumimoji="1" lang="ja-JP" altLang="en-US" dirty="0"/>
              <a:t>（制御値）</a:t>
            </a:r>
            <a:r>
              <a:rPr kumimoji="1" lang="en-US" altLang="ja-JP" dirty="0"/>
              <a:t>, e.g. joint angles</a:t>
            </a:r>
            <a:r>
              <a:rPr kumimoji="1" lang="ja-JP" altLang="en-US" dirty="0"/>
              <a:t>（関節角度）</a:t>
            </a:r>
            <a:endParaRPr kumimoji="1" lang="en-US" altLang="ja-JP" dirty="0"/>
          </a:p>
          <a:p>
            <a:r>
              <a:rPr kumimoji="1" lang="en-US" altLang="ja-JP" dirty="0"/>
              <a:t>Find: Controlled states</a:t>
            </a:r>
            <a:r>
              <a:rPr kumimoji="1" lang="ja-JP" altLang="en-US" dirty="0"/>
              <a:t>（状態値）</a:t>
            </a:r>
            <a:r>
              <a:rPr kumimoji="1" lang="en-US" altLang="ja-JP" dirty="0"/>
              <a:t>, e.g. a hand position</a:t>
            </a:r>
            <a:r>
              <a:rPr kumimoji="1" lang="ja-JP" altLang="en-US" dirty="0"/>
              <a:t>（手先位置）</a:t>
            </a:r>
            <a:endParaRPr kumimoji="1" lang="en-US" altLang="ja-JP" dirty="0"/>
          </a:p>
          <a:p>
            <a:r>
              <a:rPr kumimoji="1" lang="en-US" altLang="ja-JP" dirty="0"/>
              <a:t>We can find a series robot arm forward kinematics solution easily</a:t>
            </a:r>
          </a:p>
          <a:p>
            <a:r>
              <a:rPr lang="ja-JP" altLang="en-US" dirty="0"/>
              <a:t>（直列ロボットアームでは簡単に計算することができる）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FAC2C61-E2F8-4711-B8C6-E493DAAE4155}"/>
              </a:ext>
            </a:extLst>
          </p:cNvPr>
          <p:cNvCxnSpPr/>
          <p:nvPr/>
        </p:nvCxnSpPr>
        <p:spPr>
          <a:xfrm flipV="1">
            <a:off x="938980" y="4972397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887D7F-78AF-45AC-BBA2-ADEEE317508F}"/>
              </a:ext>
            </a:extLst>
          </p:cNvPr>
          <p:cNvCxnSpPr>
            <a:cxnSpLocks/>
          </p:cNvCxnSpPr>
          <p:nvPr/>
        </p:nvCxnSpPr>
        <p:spPr>
          <a:xfrm flipV="1">
            <a:off x="2379140" y="3506554"/>
            <a:ext cx="752700" cy="1465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A33399-E9D2-4D86-9EF5-60D2481C0253}"/>
              </a:ext>
            </a:extLst>
          </p:cNvPr>
          <p:cNvCxnSpPr>
            <a:cxnSpLocks/>
          </p:cNvCxnSpPr>
          <p:nvPr/>
        </p:nvCxnSpPr>
        <p:spPr>
          <a:xfrm flipV="1">
            <a:off x="954020" y="4334629"/>
            <a:ext cx="2721264" cy="1360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0C9C90E-E8D0-4247-9F8B-82073D07025C}"/>
              </a:ext>
            </a:extLst>
          </p:cNvPr>
          <p:cNvSpPr>
            <a:spLocks noChangeAspect="1"/>
          </p:cNvSpPr>
          <p:nvPr/>
        </p:nvSpPr>
        <p:spPr>
          <a:xfrm>
            <a:off x="2267744" y="480269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B762D0B-6187-404B-B6EE-240353960F84}"/>
              </a:ext>
            </a:extLst>
          </p:cNvPr>
          <p:cNvSpPr>
            <a:spLocks noChangeAspect="1"/>
          </p:cNvSpPr>
          <p:nvPr/>
        </p:nvSpPr>
        <p:spPr>
          <a:xfrm>
            <a:off x="2987856" y="3362538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E87E2B-81DA-419B-BA03-57627FCA2697}"/>
              </a:ext>
            </a:extLst>
          </p:cNvPr>
          <p:cNvCxnSpPr>
            <a:cxnSpLocks/>
          </p:cNvCxnSpPr>
          <p:nvPr/>
        </p:nvCxnSpPr>
        <p:spPr>
          <a:xfrm flipV="1">
            <a:off x="457200" y="5666778"/>
            <a:ext cx="3394720" cy="2569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51980F0-9E45-46A0-BBFB-8C36E3E8E6A3}"/>
              </a:ext>
            </a:extLst>
          </p:cNvPr>
          <p:cNvCxnSpPr>
            <a:cxnSpLocks/>
          </p:cNvCxnSpPr>
          <p:nvPr/>
        </p:nvCxnSpPr>
        <p:spPr>
          <a:xfrm flipV="1">
            <a:off x="971584" y="2996952"/>
            <a:ext cx="0" cy="310189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510F5E3-B366-4500-A97A-1D35AAC8DA52}"/>
              </a:ext>
            </a:extLst>
          </p:cNvPr>
          <p:cNvSpPr>
            <a:spLocks noChangeAspect="1"/>
          </p:cNvSpPr>
          <p:nvPr/>
        </p:nvSpPr>
        <p:spPr>
          <a:xfrm>
            <a:off x="827584" y="552277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36FFF23A-E0DE-4E6A-AA6E-92723BD301A2}"/>
              </a:ext>
            </a:extLst>
          </p:cNvPr>
          <p:cNvSpPr>
            <a:spLocks noChangeAspect="1"/>
          </p:cNvSpPr>
          <p:nvPr/>
        </p:nvSpPr>
        <p:spPr>
          <a:xfrm>
            <a:off x="1004189" y="5391627"/>
            <a:ext cx="576000" cy="576000"/>
          </a:xfrm>
          <a:prstGeom prst="arc">
            <a:avLst>
              <a:gd name="adj1" fmla="val 18453695"/>
              <a:gd name="adj2" fmla="val 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11476D13-D13D-45EA-8165-E1525419C380}"/>
              </a:ext>
            </a:extLst>
          </p:cNvPr>
          <p:cNvSpPr>
            <a:spLocks noChangeAspect="1"/>
          </p:cNvSpPr>
          <p:nvPr/>
        </p:nvSpPr>
        <p:spPr>
          <a:xfrm>
            <a:off x="2237486" y="4599548"/>
            <a:ext cx="576000" cy="576000"/>
          </a:xfrm>
          <a:prstGeom prst="arc">
            <a:avLst>
              <a:gd name="adj1" fmla="val 16954528"/>
              <a:gd name="adj2" fmla="val 20141438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9331E948-BCA5-428F-BCC3-00E8B8862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68679"/>
              </p:ext>
            </p:extLst>
          </p:nvPr>
        </p:nvGraphicFramePr>
        <p:xfrm>
          <a:off x="2051720" y="3186502"/>
          <a:ext cx="7997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Equation" r:id="rId5" imgW="533160" imgH="431640" progId="Equation.DSMT4">
                  <p:embed/>
                </p:oleObj>
              </mc:Choice>
              <mc:Fallback>
                <p:oleObj name="Equation" r:id="rId5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3186502"/>
                        <a:ext cx="7997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8267C501-B770-47F4-837B-FDB5AED5B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6528"/>
              </p:ext>
            </p:extLst>
          </p:nvPr>
        </p:nvGraphicFramePr>
        <p:xfrm>
          <a:off x="1721396" y="5327797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9331E948-BCA5-428F-BCC3-00E8B8862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1396" y="5327797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23ECEADA-881E-4DC5-97BF-056EA161E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08424"/>
              </p:ext>
            </p:extLst>
          </p:nvPr>
        </p:nvGraphicFramePr>
        <p:xfrm>
          <a:off x="2777979" y="434491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8267C501-B770-47F4-837B-FDB5AED5B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7979" y="434491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D3F92E6C-1B99-4F1F-A0F8-E035F68A2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86861"/>
              </p:ext>
            </p:extLst>
          </p:nvPr>
        </p:nvGraphicFramePr>
        <p:xfrm>
          <a:off x="1483418" y="4832677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23ECEADA-881E-4DC5-97BF-056EA161E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3418" y="4832677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C174D97D-DBD0-4998-863F-37F3CFAF8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689697"/>
              </p:ext>
            </p:extLst>
          </p:nvPr>
        </p:nvGraphicFramePr>
        <p:xfrm>
          <a:off x="2420938" y="3927242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D3F92E6C-1B99-4F1F-A0F8-E035F68A2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0938" y="3927242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0705137C-2925-44E5-8EE8-E80CC03C7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75970"/>
              </p:ext>
            </p:extLst>
          </p:nvPr>
        </p:nvGraphicFramePr>
        <p:xfrm>
          <a:off x="3457575" y="5768742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C174D97D-DBD0-4998-863F-37F3CFAF8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7575" y="5768742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オブジェクト 37">
            <a:extLst>
              <a:ext uri="{FF2B5EF4-FFF2-40B4-BE49-F238E27FC236}">
                <a16:creationId xmlns:a16="http://schemas.microsoft.com/office/drawing/2014/main" id="{C99E92C2-A5E6-439B-92CF-0E23B626E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64948"/>
              </p:ext>
            </p:extLst>
          </p:nvPr>
        </p:nvGraphicFramePr>
        <p:xfrm>
          <a:off x="666750" y="3189054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705137C-2925-44E5-8EE8-E80CC03C7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750" y="3189054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DE0C7-8EC0-4F1B-8873-A9C71806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Inverse Kinematics</a:t>
            </a:r>
            <a:r>
              <a:rPr kumimoji="1" lang="ja-JP" altLang="en-US" dirty="0"/>
              <a:t>（逆運動学）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7D2CA5-0F41-4E4D-B7DB-638D53B5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7A005-2609-4D99-8996-3A1BE0B7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54F2F0-724A-4FEB-8E38-448640A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72A4A0-F073-4DC6-9A27-9D3144890EF9}"/>
              </a:ext>
            </a:extLst>
          </p:cNvPr>
          <p:cNvSpPr txBox="1"/>
          <p:nvPr/>
        </p:nvSpPr>
        <p:spPr>
          <a:xfrm>
            <a:off x="457200" y="1595239"/>
            <a:ext cx="6865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Inverse kinematics</a:t>
            </a:r>
            <a:r>
              <a:rPr lang="ja-JP" altLang="en-US" dirty="0"/>
              <a:t> </a:t>
            </a:r>
            <a:r>
              <a:rPr lang="en-US" altLang="ja-JP" dirty="0"/>
              <a:t>problem</a:t>
            </a:r>
            <a:r>
              <a:rPr kumimoji="1" lang="ja-JP" altLang="en-US" dirty="0"/>
              <a:t>（逆運動学問題）</a:t>
            </a:r>
            <a:endParaRPr kumimoji="1" lang="en-US" altLang="ja-JP" dirty="0"/>
          </a:p>
          <a:p>
            <a:r>
              <a:rPr lang="en-US" altLang="ja-JP" dirty="0"/>
              <a:t>Given</a:t>
            </a:r>
            <a:r>
              <a:rPr kumimoji="1" lang="en-US" altLang="ja-JP" dirty="0"/>
              <a:t>: </a:t>
            </a:r>
            <a:r>
              <a:rPr lang="en-US" altLang="ja-JP" dirty="0"/>
              <a:t>Controlled states</a:t>
            </a:r>
            <a:r>
              <a:rPr lang="ja-JP" altLang="en-US" dirty="0"/>
              <a:t>（状態値）</a:t>
            </a:r>
            <a:r>
              <a:rPr lang="en-US" altLang="ja-JP" dirty="0"/>
              <a:t>, e.g. a hand position</a:t>
            </a:r>
            <a:r>
              <a:rPr lang="ja-JP" altLang="en-US" dirty="0"/>
              <a:t>（手先位置）</a:t>
            </a:r>
            <a:endParaRPr lang="en-US" altLang="ja-JP" dirty="0"/>
          </a:p>
          <a:p>
            <a:r>
              <a:rPr kumimoji="1" lang="en-US" altLang="ja-JP" dirty="0"/>
              <a:t>Find: </a:t>
            </a:r>
            <a:r>
              <a:rPr lang="en-US" altLang="ja-JP" dirty="0"/>
              <a:t>Controllable variables</a:t>
            </a:r>
            <a:r>
              <a:rPr lang="ja-JP" altLang="en-US" dirty="0"/>
              <a:t>（制御値）</a:t>
            </a:r>
            <a:r>
              <a:rPr lang="en-US" altLang="ja-JP" dirty="0"/>
              <a:t>, e.g. joint angles</a:t>
            </a:r>
            <a:r>
              <a:rPr lang="ja-JP" altLang="en-US" dirty="0"/>
              <a:t>（関節角度） </a:t>
            </a:r>
            <a:endParaRPr lang="en-US" altLang="ja-JP" dirty="0"/>
          </a:p>
          <a:p>
            <a:r>
              <a:rPr kumimoji="1" lang="en-US" altLang="ja-JP" dirty="0"/>
              <a:t>We cannot find a </a:t>
            </a:r>
            <a:r>
              <a:rPr lang="en-US" altLang="ja-JP" dirty="0"/>
              <a:t>direct solution in general case</a:t>
            </a:r>
          </a:p>
          <a:p>
            <a:r>
              <a:rPr lang="ja-JP" altLang="en-US" dirty="0"/>
              <a:t>（逆運動学の解法は一般的に困難）</a:t>
            </a:r>
            <a:endParaRPr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57A592-82F7-45CE-B281-E39D2CD67221}"/>
              </a:ext>
            </a:extLst>
          </p:cNvPr>
          <p:cNvCxnSpPr/>
          <p:nvPr/>
        </p:nvCxnSpPr>
        <p:spPr>
          <a:xfrm flipV="1">
            <a:off x="938980" y="5038859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7A6229-1076-453A-BBEA-7A389EC50649}"/>
              </a:ext>
            </a:extLst>
          </p:cNvPr>
          <p:cNvCxnSpPr>
            <a:cxnSpLocks/>
          </p:cNvCxnSpPr>
          <p:nvPr/>
        </p:nvCxnSpPr>
        <p:spPr>
          <a:xfrm flipV="1">
            <a:off x="2379140" y="3573016"/>
            <a:ext cx="752700" cy="1465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90BEB8-FFF6-4BFE-800D-FD6279E1F1BC}"/>
              </a:ext>
            </a:extLst>
          </p:cNvPr>
          <p:cNvCxnSpPr>
            <a:cxnSpLocks/>
          </p:cNvCxnSpPr>
          <p:nvPr/>
        </p:nvCxnSpPr>
        <p:spPr>
          <a:xfrm flipV="1">
            <a:off x="954020" y="4401091"/>
            <a:ext cx="2721264" cy="1360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F99177FF-BD9E-47CA-B2E7-3D26A98318BE}"/>
              </a:ext>
            </a:extLst>
          </p:cNvPr>
          <p:cNvSpPr>
            <a:spLocks noChangeAspect="1"/>
          </p:cNvSpPr>
          <p:nvPr/>
        </p:nvSpPr>
        <p:spPr>
          <a:xfrm>
            <a:off x="2267744" y="486916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D53365-4551-422D-8157-1EFB0DB9C3FB}"/>
              </a:ext>
            </a:extLst>
          </p:cNvPr>
          <p:cNvSpPr>
            <a:spLocks noChangeAspect="1"/>
          </p:cNvSpPr>
          <p:nvPr/>
        </p:nvSpPr>
        <p:spPr>
          <a:xfrm>
            <a:off x="2987856" y="3429000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C95B980-4A87-440F-907F-1DE7DCE114B0}"/>
              </a:ext>
            </a:extLst>
          </p:cNvPr>
          <p:cNvCxnSpPr>
            <a:cxnSpLocks/>
          </p:cNvCxnSpPr>
          <p:nvPr/>
        </p:nvCxnSpPr>
        <p:spPr>
          <a:xfrm flipV="1">
            <a:off x="457200" y="5733240"/>
            <a:ext cx="3394720" cy="2569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A5A210-8F23-4D61-9A95-C392E373EC5E}"/>
              </a:ext>
            </a:extLst>
          </p:cNvPr>
          <p:cNvCxnSpPr>
            <a:cxnSpLocks/>
          </p:cNvCxnSpPr>
          <p:nvPr/>
        </p:nvCxnSpPr>
        <p:spPr>
          <a:xfrm flipV="1">
            <a:off x="971584" y="3063414"/>
            <a:ext cx="0" cy="310189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68F726C1-AD40-4C99-90CE-D5056E69B58D}"/>
              </a:ext>
            </a:extLst>
          </p:cNvPr>
          <p:cNvSpPr>
            <a:spLocks noChangeAspect="1"/>
          </p:cNvSpPr>
          <p:nvPr/>
        </p:nvSpPr>
        <p:spPr>
          <a:xfrm>
            <a:off x="827584" y="558924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7E3952E8-49AA-475C-8894-90014D03D848}"/>
              </a:ext>
            </a:extLst>
          </p:cNvPr>
          <p:cNvSpPr>
            <a:spLocks noChangeAspect="1"/>
          </p:cNvSpPr>
          <p:nvPr/>
        </p:nvSpPr>
        <p:spPr>
          <a:xfrm>
            <a:off x="1004189" y="5458089"/>
            <a:ext cx="576000" cy="576000"/>
          </a:xfrm>
          <a:prstGeom prst="arc">
            <a:avLst>
              <a:gd name="adj1" fmla="val 18453695"/>
              <a:gd name="adj2" fmla="val 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26ECBC32-53B9-420F-9C76-62C896D50DE2}"/>
              </a:ext>
            </a:extLst>
          </p:cNvPr>
          <p:cNvSpPr>
            <a:spLocks noChangeAspect="1"/>
          </p:cNvSpPr>
          <p:nvPr/>
        </p:nvSpPr>
        <p:spPr>
          <a:xfrm>
            <a:off x="2237486" y="4666010"/>
            <a:ext cx="576000" cy="576000"/>
          </a:xfrm>
          <a:prstGeom prst="arc">
            <a:avLst>
              <a:gd name="adj1" fmla="val 16954528"/>
              <a:gd name="adj2" fmla="val 20141438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6247DC54-B958-4763-AD10-1550F701D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15369"/>
              </p:ext>
            </p:extLst>
          </p:nvPr>
        </p:nvGraphicFramePr>
        <p:xfrm>
          <a:off x="3380042" y="3214735"/>
          <a:ext cx="7997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Equation" r:id="rId3" imgW="533160" imgH="431640" progId="Equation.DSMT4">
                  <p:embed/>
                </p:oleObj>
              </mc:Choice>
              <mc:Fallback>
                <p:oleObj name="Equation" r:id="rId3" imgW="533160" imgH="431640" progId="Equation.DSMT4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9331E948-BCA5-428F-BCC3-00E8B8862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0042" y="3214735"/>
                        <a:ext cx="7997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26809D12-3B84-48A6-B2D1-008C37C26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05785"/>
              </p:ext>
            </p:extLst>
          </p:nvPr>
        </p:nvGraphicFramePr>
        <p:xfrm>
          <a:off x="1721396" y="5394259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8267C501-B770-47F4-837B-FDB5AED5B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396" y="5394259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1193AA5F-0D41-4CAA-A2CA-172F38800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36152"/>
              </p:ext>
            </p:extLst>
          </p:nvPr>
        </p:nvGraphicFramePr>
        <p:xfrm>
          <a:off x="2777979" y="4411381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23ECEADA-881E-4DC5-97BF-056EA161E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7979" y="4411381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4E201FA5-6E0A-4FDA-B693-93D3B51A9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65482"/>
              </p:ext>
            </p:extLst>
          </p:nvPr>
        </p:nvGraphicFramePr>
        <p:xfrm>
          <a:off x="1483418" y="489913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D3F92E6C-1B99-4F1F-A0F8-E035F68A2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3418" y="489913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7854FAD4-D28F-44A8-AAFA-53DAFE939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13263"/>
              </p:ext>
            </p:extLst>
          </p:nvPr>
        </p:nvGraphicFramePr>
        <p:xfrm>
          <a:off x="2420938" y="3993704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C174D97D-DBD0-4998-863F-37F3CFAF8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0938" y="3993704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90944015-8A49-4975-ACE7-5932CBBD5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28190"/>
              </p:ext>
            </p:extLst>
          </p:nvPr>
        </p:nvGraphicFramePr>
        <p:xfrm>
          <a:off x="3457575" y="5835204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705137C-2925-44E5-8EE8-E80CC03C7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57575" y="5835204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0BEB9A7B-BFEB-4B64-A42F-F66D7D4F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60171"/>
              </p:ext>
            </p:extLst>
          </p:nvPr>
        </p:nvGraphicFramePr>
        <p:xfrm>
          <a:off x="666750" y="3255516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38" name="オブジェクト 37">
                        <a:extLst>
                          <a:ext uri="{FF2B5EF4-FFF2-40B4-BE49-F238E27FC236}">
                            <a16:creationId xmlns:a16="http://schemas.microsoft.com/office/drawing/2014/main" id="{C99E92C2-A5E6-439B-92CF-0E23B626E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750" y="3255516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009E60F0-FBE7-4E6D-A28E-77623FA6C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48060"/>
              </p:ext>
            </p:extLst>
          </p:nvPr>
        </p:nvGraphicFramePr>
        <p:xfrm>
          <a:off x="4470202" y="3945219"/>
          <a:ext cx="28765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" name="Equation" r:id="rId17" imgW="1917360" imgH="1231560" progId="Equation.DSMT4">
                  <p:embed/>
                </p:oleObj>
              </mc:Choice>
              <mc:Fallback>
                <p:oleObj name="Equation" r:id="rId17" imgW="1917360" imgH="123156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4EEF77EB-2457-4826-B145-A0B6EBAEA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70202" y="3945219"/>
                        <a:ext cx="28765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45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CD0F4-8669-448E-8FBA-4CBABB91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Consider Angular and Translational </a:t>
            </a:r>
            <a:r>
              <a:rPr lang="en-US" altLang="ja-JP" dirty="0"/>
              <a:t>Velocity</a:t>
            </a:r>
            <a:r>
              <a:rPr lang="ja-JP" altLang="en-US" dirty="0"/>
              <a:t>（回転速度の並進速度を考えると）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3940EE-D39C-452D-9933-C921489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4FC058-1E12-4A40-A35E-6622EB2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EAFB33-AD40-46FF-8E40-ACFEE11C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2EBAF096-4689-4CA0-84EA-C679D37ED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27487"/>
              </p:ext>
            </p:extLst>
          </p:nvPr>
        </p:nvGraphicFramePr>
        <p:xfrm>
          <a:off x="3259759" y="3119361"/>
          <a:ext cx="57721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" name="Equation" r:id="rId3" imgW="3848040" imgH="1879560" progId="Equation.DSMT4">
                  <p:embed/>
                </p:oleObj>
              </mc:Choice>
              <mc:Fallback>
                <p:oleObj name="Equation" r:id="rId3" imgW="3848040" imgH="187956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4EEF77EB-2457-4826-B145-A0B6EBAEA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9759" y="3119361"/>
                        <a:ext cx="577215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0F14FB-E470-4D02-B9E2-B3603A79A7F5}"/>
              </a:ext>
            </a:extLst>
          </p:cNvPr>
          <p:cNvSpPr txBox="1"/>
          <p:nvPr/>
        </p:nvSpPr>
        <p:spPr>
          <a:xfrm>
            <a:off x="457201" y="1595239"/>
            <a:ext cx="7931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Consider a time derivative of x and y, </a:t>
            </a:r>
            <a:r>
              <a:rPr kumimoji="1" lang="en-US" altLang="ja-JP" dirty="0" err="1"/>
              <a:t>i.e</a:t>
            </a:r>
            <a:r>
              <a:rPr kumimoji="1" lang="en-US" altLang="ja-JP" dirty="0"/>
              <a:t>, velocity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x</a:t>
            </a:r>
            <a:r>
              <a:rPr kumimoji="1" lang="ja-JP" altLang="en-US" dirty="0"/>
              <a:t>と</a:t>
            </a:r>
            <a:r>
              <a:rPr kumimoji="1" lang="en-US" altLang="ja-JP" dirty="0"/>
              <a:t>y</a:t>
            </a:r>
            <a:r>
              <a:rPr kumimoji="1" lang="ja-JP" altLang="en-US" dirty="0"/>
              <a:t>の時間微分，すなわち速度</a:t>
            </a:r>
            <a:r>
              <a:rPr lang="ja-JP" altLang="en-US" dirty="0"/>
              <a:t>を考える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We can have a relation between angular velocity of joint angles and translational velocity of a hand</a:t>
            </a:r>
          </a:p>
          <a:p>
            <a:r>
              <a:rPr lang="ja-JP" altLang="en-US" dirty="0"/>
              <a:t>（関節角速度と手先の並進速度の関係が得られる）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D2A4DCC-5A9D-4245-81D6-983235C3090F}"/>
              </a:ext>
            </a:extLst>
          </p:cNvPr>
          <p:cNvCxnSpPr/>
          <p:nvPr/>
        </p:nvCxnSpPr>
        <p:spPr>
          <a:xfrm flipV="1">
            <a:off x="661292" y="5038859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966534-DD5D-466C-A2D5-87D0E689953A}"/>
              </a:ext>
            </a:extLst>
          </p:cNvPr>
          <p:cNvCxnSpPr>
            <a:cxnSpLocks/>
          </p:cNvCxnSpPr>
          <p:nvPr/>
        </p:nvCxnSpPr>
        <p:spPr>
          <a:xfrm flipV="1">
            <a:off x="2101452" y="3573016"/>
            <a:ext cx="752700" cy="1465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DF7C0E3-8435-430B-9B22-EA43DAFC7033}"/>
              </a:ext>
            </a:extLst>
          </p:cNvPr>
          <p:cNvCxnSpPr>
            <a:cxnSpLocks/>
          </p:cNvCxnSpPr>
          <p:nvPr/>
        </p:nvCxnSpPr>
        <p:spPr>
          <a:xfrm flipV="1">
            <a:off x="676332" y="4401091"/>
            <a:ext cx="2721264" cy="1360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6F13C8C-5A36-4EDE-85BE-DFD8D2129A1E}"/>
              </a:ext>
            </a:extLst>
          </p:cNvPr>
          <p:cNvSpPr>
            <a:spLocks noChangeAspect="1"/>
          </p:cNvSpPr>
          <p:nvPr/>
        </p:nvSpPr>
        <p:spPr>
          <a:xfrm>
            <a:off x="1990056" y="486916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AE32A9-1093-4ED4-ABA6-5309F855FB95}"/>
              </a:ext>
            </a:extLst>
          </p:cNvPr>
          <p:cNvSpPr>
            <a:spLocks noChangeAspect="1"/>
          </p:cNvSpPr>
          <p:nvPr/>
        </p:nvSpPr>
        <p:spPr>
          <a:xfrm>
            <a:off x="2710168" y="3429000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BF7C89-45A7-45CE-AEF4-52E5E8947E27}"/>
              </a:ext>
            </a:extLst>
          </p:cNvPr>
          <p:cNvCxnSpPr>
            <a:cxnSpLocks/>
          </p:cNvCxnSpPr>
          <p:nvPr/>
        </p:nvCxnSpPr>
        <p:spPr>
          <a:xfrm flipV="1">
            <a:off x="179512" y="5733240"/>
            <a:ext cx="3394720" cy="2569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28AF1A9-92C3-4B5C-AEC8-9D642481690D}"/>
              </a:ext>
            </a:extLst>
          </p:cNvPr>
          <p:cNvCxnSpPr>
            <a:cxnSpLocks/>
          </p:cNvCxnSpPr>
          <p:nvPr/>
        </p:nvCxnSpPr>
        <p:spPr>
          <a:xfrm flipV="1">
            <a:off x="693896" y="3063414"/>
            <a:ext cx="0" cy="310189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EB992799-EE63-4BF8-BD56-C37145EA79B8}"/>
              </a:ext>
            </a:extLst>
          </p:cNvPr>
          <p:cNvSpPr>
            <a:spLocks noChangeAspect="1"/>
          </p:cNvSpPr>
          <p:nvPr/>
        </p:nvSpPr>
        <p:spPr>
          <a:xfrm>
            <a:off x="549896" y="558924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0AA2326D-2C98-4A07-9B71-F05C6D3F09F9}"/>
              </a:ext>
            </a:extLst>
          </p:cNvPr>
          <p:cNvSpPr>
            <a:spLocks noChangeAspect="1"/>
          </p:cNvSpPr>
          <p:nvPr/>
        </p:nvSpPr>
        <p:spPr>
          <a:xfrm>
            <a:off x="726501" y="5458089"/>
            <a:ext cx="576000" cy="576000"/>
          </a:xfrm>
          <a:prstGeom prst="arc">
            <a:avLst>
              <a:gd name="adj1" fmla="val 16074874"/>
              <a:gd name="adj2" fmla="val 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1CC54DCB-76D6-48E4-B0EA-41C5F3CE0713}"/>
              </a:ext>
            </a:extLst>
          </p:cNvPr>
          <p:cNvSpPr>
            <a:spLocks noChangeAspect="1"/>
          </p:cNvSpPr>
          <p:nvPr/>
        </p:nvSpPr>
        <p:spPr>
          <a:xfrm>
            <a:off x="1959798" y="4666010"/>
            <a:ext cx="576000" cy="576000"/>
          </a:xfrm>
          <a:prstGeom prst="arc">
            <a:avLst>
              <a:gd name="adj1" fmla="val 14716976"/>
              <a:gd name="adj2" fmla="val 2140707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4D0A942E-3A49-4C2F-90A2-DAF17BA84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93942"/>
              </p:ext>
            </p:extLst>
          </p:nvPr>
        </p:nvGraphicFramePr>
        <p:xfrm>
          <a:off x="1443038" y="5384354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" name="Equation" r:id="rId5" imgW="152280" imgH="241200" progId="Equation.DSMT4">
                  <p:embed/>
                </p:oleObj>
              </mc:Choice>
              <mc:Fallback>
                <p:oleObj name="Equation" r:id="rId5" imgW="152280" imgH="2412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8267C501-B770-47F4-837B-FDB5AED5B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038" y="5384354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191A193-D5D0-4FEE-8763-1AA6305C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9207"/>
              </p:ext>
            </p:extLst>
          </p:nvPr>
        </p:nvGraphicFramePr>
        <p:xfrm>
          <a:off x="2500313" y="4401691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23ECEADA-881E-4DC5-97BF-056EA161E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313" y="4401691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0D8021C8-9121-473A-946F-6B030B96B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42200"/>
              </p:ext>
            </p:extLst>
          </p:nvPr>
        </p:nvGraphicFramePr>
        <p:xfrm>
          <a:off x="1205730" y="489913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D3F92E6C-1B99-4F1F-A0F8-E035F68A2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5730" y="489913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041EC2B3-9706-46B5-9710-6C136CE4C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13427"/>
              </p:ext>
            </p:extLst>
          </p:nvPr>
        </p:nvGraphicFramePr>
        <p:xfrm>
          <a:off x="2143250" y="3993704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C174D97D-DBD0-4998-863F-37F3CFAF8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3250" y="3993704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468C5EAC-3581-4768-90F0-93282F93C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14626"/>
              </p:ext>
            </p:extLst>
          </p:nvPr>
        </p:nvGraphicFramePr>
        <p:xfrm>
          <a:off x="2978908" y="583398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705137C-2925-44E5-8EE8-E80CC03C7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8908" y="583398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0382738B-3A93-4B57-9481-758ECE673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25400"/>
              </p:ext>
            </p:extLst>
          </p:nvPr>
        </p:nvGraphicFramePr>
        <p:xfrm>
          <a:off x="389062" y="3255516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38" name="オブジェクト 37">
                        <a:extLst>
                          <a:ext uri="{FF2B5EF4-FFF2-40B4-BE49-F238E27FC236}">
                            <a16:creationId xmlns:a16="http://schemas.microsoft.com/office/drawing/2014/main" id="{C99E92C2-A5E6-439B-92CF-0E23B626E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062" y="3255516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C9290B-FCB7-4393-B0F2-1CAC7B8DE142}"/>
              </a:ext>
            </a:extLst>
          </p:cNvPr>
          <p:cNvCxnSpPr>
            <a:cxnSpLocks/>
          </p:cNvCxnSpPr>
          <p:nvPr/>
        </p:nvCxnSpPr>
        <p:spPr>
          <a:xfrm flipH="1" flipV="1">
            <a:off x="2006167" y="3394184"/>
            <a:ext cx="847985" cy="178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94FC6E3D-3250-42FD-A5F3-7F7DC12CB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35648"/>
              </p:ext>
            </p:extLst>
          </p:nvPr>
        </p:nvGraphicFramePr>
        <p:xfrm>
          <a:off x="1333956" y="3526897"/>
          <a:ext cx="80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Equation" r:id="rId17" imgW="533160" imgH="431640" progId="Equation.DSMT4">
                  <p:embed/>
                </p:oleObj>
              </mc:Choice>
              <mc:Fallback>
                <p:oleObj name="Equation" r:id="rId17" imgW="533160" imgH="43164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191A193-D5D0-4FEE-8763-1AA6305C5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3956" y="3526897"/>
                        <a:ext cx="800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3E28D537-5E5D-468F-BED5-80950AE44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904998"/>
              </p:ext>
            </p:extLst>
          </p:nvPr>
        </p:nvGraphicFramePr>
        <p:xfrm>
          <a:off x="2390051" y="4984103"/>
          <a:ext cx="857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" name="Equation" r:id="rId19" imgW="571320" imgH="482400" progId="Equation.DSMT4">
                  <p:embed/>
                </p:oleObj>
              </mc:Choice>
              <mc:Fallback>
                <p:oleObj name="Equation" r:id="rId19" imgW="571320" imgH="48240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94FC6E3D-3250-42FD-A5F3-7F7DC12CB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90051" y="4984103"/>
                        <a:ext cx="8572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65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4E5ED-9AD4-4C69-ADF0-AC19D591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Numerica</a:t>
            </a:r>
            <a:r>
              <a:rPr lang="en-US" altLang="ja-JP" dirty="0"/>
              <a:t>l </a:t>
            </a:r>
            <a:r>
              <a:rPr kumimoji="1" lang="en-US" altLang="ja-JP" dirty="0"/>
              <a:t>Inverse Kinematics Solution</a:t>
            </a:r>
            <a:r>
              <a:rPr kumimoji="1" lang="ja-JP" altLang="en-US" dirty="0"/>
              <a:t>（数値的な逆運動学解法）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5B10CC-60AB-49C9-B8FB-33BDC417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F52BB4-5256-4C7C-8C54-F7D7141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3334D8-7054-4270-9836-6799214E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E9CBB2-789E-4E90-B2AC-A50AF380AE31}"/>
              </a:ext>
            </a:extLst>
          </p:cNvPr>
          <p:cNvCxnSpPr/>
          <p:nvPr/>
        </p:nvCxnSpPr>
        <p:spPr>
          <a:xfrm flipV="1">
            <a:off x="661292" y="4894843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0FD843-4724-4166-AFA1-3B9F3CE6E7F2}"/>
              </a:ext>
            </a:extLst>
          </p:cNvPr>
          <p:cNvCxnSpPr>
            <a:cxnSpLocks/>
          </p:cNvCxnSpPr>
          <p:nvPr/>
        </p:nvCxnSpPr>
        <p:spPr>
          <a:xfrm flipV="1">
            <a:off x="2101452" y="3429000"/>
            <a:ext cx="752700" cy="1465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2637B0-15B1-4369-8A44-F9596A8329AB}"/>
              </a:ext>
            </a:extLst>
          </p:cNvPr>
          <p:cNvCxnSpPr>
            <a:cxnSpLocks/>
          </p:cNvCxnSpPr>
          <p:nvPr/>
        </p:nvCxnSpPr>
        <p:spPr>
          <a:xfrm flipV="1">
            <a:off x="676332" y="4257075"/>
            <a:ext cx="2721264" cy="1360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32C4810F-DF90-4F20-A25E-B56A5720E8B7}"/>
              </a:ext>
            </a:extLst>
          </p:cNvPr>
          <p:cNvSpPr>
            <a:spLocks noChangeAspect="1"/>
          </p:cNvSpPr>
          <p:nvPr/>
        </p:nvSpPr>
        <p:spPr>
          <a:xfrm>
            <a:off x="1990056" y="472514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69ED39F-0AED-4B9D-8025-68AD05E64F21}"/>
              </a:ext>
            </a:extLst>
          </p:cNvPr>
          <p:cNvSpPr>
            <a:spLocks noChangeAspect="1"/>
          </p:cNvSpPr>
          <p:nvPr/>
        </p:nvSpPr>
        <p:spPr>
          <a:xfrm>
            <a:off x="2710168" y="3284984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7AB728-268A-4522-A913-20A1AC1BF12C}"/>
              </a:ext>
            </a:extLst>
          </p:cNvPr>
          <p:cNvCxnSpPr>
            <a:cxnSpLocks/>
          </p:cNvCxnSpPr>
          <p:nvPr/>
        </p:nvCxnSpPr>
        <p:spPr>
          <a:xfrm flipV="1">
            <a:off x="179512" y="5589224"/>
            <a:ext cx="3394720" cy="2569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B6E910-0EF1-4E9C-9D22-465A64495361}"/>
              </a:ext>
            </a:extLst>
          </p:cNvPr>
          <p:cNvCxnSpPr>
            <a:cxnSpLocks/>
          </p:cNvCxnSpPr>
          <p:nvPr/>
        </p:nvCxnSpPr>
        <p:spPr>
          <a:xfrm flipV="1">
            <a:off x="693896" y="2919398"/>
            <a:ext cx="0" cy="310189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84B0F15-CB49-48CA-8E33-4599C3C058C4}"/>
              </a:ext>
            </a:extLst>
          </p:cNvPr>
          <p:cNvSpPr>
            <a:spLocks noChangeAspect="1"/>
          </p:cNvSpPr>
          <p:nvPr/>
        </p:nvSpPr>
        <p:spPr>
          <a:xfrm>
            <a:off x="549896" y="544522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4E0BCCA4-BFCD-4CB6-9341-849B6ABFAD8E}"/>
              </a:ext>
            </a:extLst>
          </p:cNvPr>
          <p:cNvSpPr>
            <a:spLocks noChangeAspect="1"/>
          </p:cNvSpPr>
          <p:nvPr/>
        </p:nvSpPr>
        <p:spPr>
          <a:xfrm>
            <a:off x="726501" y="5314073"/>
            <a:ext cx="576000" cy="576000"/>
          </a:xfrm>
          <a:prstGeom prst="arc">
            <a:avLst>
              <a:gd name="adj1" fmla="val 16074874"/>
              <a:gd name="adj2" fmla="val 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657387BB-0003-44D2-A332-9ACDA51E5DD5}"/>
              </a:ext>
            </a:extLst>
          </p:cNvPr>
          <p:cNvSpPr>
            <a:spLocks noChangeAspect="1"/>
          </p:cNvSpPr>
          <p:nvPr/>
        </p:nvSpPr>
        <p:spPr>
          <a:xfrm>
            <a:off x="1959798" y="4521994"/>
            <a:ext cx="576000" cy="576000"/>
          </a:xfrm>
          <a:prstGeom prst="arc">
            <a:avLst>
              <a:gd name="adj1" fmla="val 14716976"/>
              <a:gd name="adj2" fmla="val 21407070"/>
            </a:avLst>
          </a:prstGeom>
          <a:ln w="127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8ACE4DEA-FBF1-4C59-BF26-266AC47D3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19459"/>
              </p:ext>
            </p:extLst>
          </p:nvPr>
        </p:nvGraphicFramePr>
        <p:xfrm>
          <a:off x="1443038" y="5240338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6" name="Equation" r:id="rId3" imgW="152280" imgH="241200" progId="Equation.DSMT4">
                  <p:embed/>
                </p:oleObj>
              </mc:Choice>
              <mc:Fallback>
                <p:oleObj name="Equation" r:id="rId3" imgW="1522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4D0A942E-3A49-4C2F-90A2-DAF17BA84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038" y="5240338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02E2F412-5BBE-409C-804B-6ACFC2067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47846"/>
              </p:ext>
            </p:extLst>
          </p:nvPr>
        </p:nvGraphicFramePr>
        <p:xfrm>
          <a:off x="2500313" y="42576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"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191A193-D5D0-4FEE-8763-1AA6305C5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313" y="42576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91C5AC42-7C94-4E36-AE64-DEE6F25E6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97168"/>
              </p:ext>
            </p:extLst>
          </p:nvPr>
        </p:nvGraphicFramePr>
        <p:xfrm>
          <a:off x="1205730" y="4755123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0D8021C8-9121-473A-946F-6B030B96B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5730" y="4755123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21AA7535-1BC6-48A0-85B1-1677DF359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04120"/>
              </p:ext>
            </p:extLst>
          </p:nvPr>
        </p:nvGraphicFramePr>
        <p:xfrm>
          <a:off x="2143250" y="384968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041EC2B3-9706-46B5-9710-6C136CE4C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3250" y="384968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5A060091-F2A9-4A1D-B784-8FF4F3A6C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11083"/>
              </p:ext>
            </p:extLst>
          </p:nvPr>
        </p:nvGraphicFramePr>
        <p:xfrm>
          <a:off x="2978908" y="5689970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0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468C5EAC-3581-4768-90F0-93282F93C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8908" y="5689970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CA8B3BFD-2552-456A-8260-0164D945D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38076"/>
              </p:ext>
            </p:extLst>
          </p:nvPr>
        </p:nvGraphicFramePr>
        <p:xfrm>
          <a:off x="389062" y="31115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24" name="オブジェクト 23">
                        <a:extLst>
                          <a:ext uri="{FF2B5EF4-FFF2-40B4-BE49-F238E27FC236}">
                            <a16:creationId xmlns:a16="http://schemas.microsoft.com/office/drawing/2014/main" id="{0382738B-3A93-4B57-9481-758ECE673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062" y="31115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415B637-7BC5-4952-AEC2-F1146905ADBA}"/>
              </a:ext>
            </a:extLst>
          </p:cNvPr>
          <p:cNvCxnSpPr>
            <a:cxnSpLocks/>
          </p:cNvCxnSpPr>
          <p:nvPr/>
        </p:nvCxnSpPr>
        <p:spPr>
          <a:xfrm flipH="1" flipV="1">
            <a:off x="2006167" y="3250168"/>
            <a:ext cx="847985" cy="178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5AC9F789-5B84-4495-899E-A391F344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219017"/>
              </p:ext>
            </p:extLst>
          </p:nvPr>
        </p:nvGraphicFramePr>
        <p:xfrm>
          <a:off x="4716016" y="2703545"/>
          <a:ext cx="857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2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94FC6E3D-3250-42FD-A5F3-7F7DC12CB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6016" y="2703545"/>
                        <a:ext cx="8572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50B8269C-28ED-463C-9A87-5CEABA0B6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91125"/>
              </p:ext>
            </p:extLst>
          </p:nvPr>
        </p:nvGraphicFramePr>
        <p:xfrm>
          <a:off x="2390051" y="4840087"/>
          <a:ext cx="857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3" name="Equation" r:id="rId17" imgW="571320" imgH="482400" progId="Equation.DSMT4">
                  <p:embed/>
                </p:oleObj>
              </mc:Choice>
              <mc:Fallback>
                <p:oleObj name="Equation" r:id="rId17" imgW="571320" imgH="48240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3E28D537-5E5D-468F-BED5-80950AE44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0051" y="4840087"/>
                        <a:ext cx="8572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楕円 24">
            <a:extLst>
              <a:ext uri="{FF2B5EF4-FFF2-40B4-BE49-F238E27FC236}">
                <a16:creationId xmlns:a16="http://schemas.microsoft.com/office/drawing/2014/main" id="{85544BAC-D51A-437A-AF53-750C1A734899}"/>
              </a:ext>
            </a:extLst>
          </p:cNvPr>
          <p:cNvSpPr>
            <a:spLocks noChangeAspect="1"/>
          </p:cNvSpPr>
          <p:nvPr/>
        </p:nvSpPr>
        <p:spPr>
          <a:xfrm>
            <a:off x="1085458" y="3338524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オブジェクト 25">
            <a:extLst>
              <a:ext uri="{FF2B5EF4-FFF2-40B4-BE49-F238E27FC236}">
                <a16:creationId xmlns:a16="http://schemas.microsoft.com/office/drawing/2014/main" id="{EB6D7A45-61A6-43BD-A7BC-4A644F984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31237"/>
              </p:ext>
            </p:extLst>
          </p:nvPr>
        </p:nvGraphicFramePr>
        <p:xfrm>
          <a:off x="876547" y="3621219"/>
          <a:ext cx="1009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4" name="Equation" r:id="rId19" imgW="672840" imgH="457200" progId="Equation.DSMT4">
                  <p:embed/>
                </p:oleObj>
              </mc:Choice>
              <mc:Fallback>
                <p:oleObj name="Equation" r:id="rId19" imgW="672840" imgH="4572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5AC9F789-5B84-4495-899E-A391F3444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6547" y="3621219"/>
                        <a:ext cx="10096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FBBC272A-5B79-46E8-90AA-49C086EE5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1628"/>
              </p:ext>
            </p:extLst>
          </p:nvPr>
        </p:nvGraphicFramePr>
        <p:xfrm>
          <a:off x="4689311" y="3591075"/>
          <a:ext cx="2362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5" name="Equation" r:id="rId21" imgW="1574640" imgH="939600" progId="Equation.DSMT4">
                  <p:embed/>
                </p:oleObj>
              </mc:Choice>
              <mc:Fallback>
                <p:oleObj name="Equation" r:id="rId21" imgW="1574640" imgH="9396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5AC9F789-5B84-4495-899E-A391F3444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89311" y="3591075"/>
                        <a:ext cx="23622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123EF2-022B-40BB-8906-E3C312380ABB}"/>
              </a:ext>
            </a:extLst>
          </p:cNvPr>
          <p:cNvSpPr txBox="1"/>
          <p:nvPr/>
        </p:nvSpPr>
        <p:spPr>
          <a:xfrm>
            <a:off x="457201" y="1595239"/>
            <a:ext cx="79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Consider a time derivative of x and y, </a:t>
            </a:r>
            <a:r>
              <a:rPr kumimoji="1" lang="en-US" altLang="ja-JP" dirty="0" err="1"/>
              <a:t>i.e</a:t>
            </a:r>
            <a:r>
              <a:rPr kumimoji="1" lang="en-US" altLang="ja-JP" dirty="0"/>
              <a:t>, velocity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x</a:t>
            </a:r>
            <a:r>
              <a:rPr kumimoji="1" lang="ja-JP" altLang="en-US" dirty="0"/>
              <a:t>と</a:t>
            </a:r>
            <a:r>
              <a:rPr kumimoji="1" lang="en-US" altLang="ja-JP" dirty="0"/>
              <a:t>y</a:t>
            </a:r>
            <a:r>
              <a:rPr kumimoji="1" lang="ja-JP" altLang="en-US" dirty="0"/>
              <a:t>の時間微分，すなわち速度</a:t>
            </a:r>
            <a:r>
              <a:rPr lang="ja-JP" altLang="en-US" dirty="0"/>
              <a:t>を考える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1F5D3839-3852-48D0-BBCD-8782D946D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69114"/>
              </p:ext>
            </p:extLst>
          </p:nvPr>
        </p:nvGraphicFramePr>
        <p:xfrm>
          <a:off x="3018666" y="3443040"/>
          <a:ext cx="933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" name="Equation" r:id="rId23" imgW="622080" imgH="431640" progId="Equation.DSMT4">
                  <p:embed/>
                </p:oleObj>
              </mc:Choice>
              <mc:Fallback>
                <p:oleObj name="Equation" r:id="rId23" imgW="622080" imgH="431640" progId="Equation.DSMT4">
                  <p:embed/>
                  <p:pic>
                    <p:nvPicPr>
                      <p:cNvPr id="26" name="オブジェクト 25">
                        <a:extLst>
                          <a:ext uri="{FF2B5EF4-FFF2-40B4-BE49-F238E27FC236}">
                            <a16:creationId xmlns:a16="http://schemas.microsoft.com/office/drawing/2014/main" id="{EB6D7A45-61A6-43BD-A7BC-4A644F984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18666" y="3443040"/>
                        <a:ext cx="9334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38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4E536-B4DC-4F2D-BAD0-474500EF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Two methods to Find Jacobian</a:t>
            </a:r>
            <a:br>
              <a:rPr kumimoji="1" lang="en-US" altLang="ja-JP" dirty="0"/>
            </a:br>
            <a:r>
              <a:rPr kumimoji="1" lang="ja-JP" altLang="en-US" dirty="0"/>
              <a:t>（ヤコビアンを求める二つの方法）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CA2306-95D9-4252-856C-5019423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4B71CC-643B-4F2A-8472-9957139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D4A0C6-79DC-404B-AF79-0C884D0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805A4351-90CC-4D90-8D3F-A0957F1F6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15792"/>
              </p:ext>
            </p:extLst>
          </p:nvPr>
        </p:nvGraphicFramePr>
        <p:xfrm>
          <a:off x="463848" y="2762250"/>
          <a:ext cx="1524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1015920" imgH="888840" progId="Equation.DSMT4">
                  <p:embed/>
                </p:oleObj>
              </mc:Choice>
              <mc:Fallback>
                <p:oleObj name="Equation" r:id="rId3" imgW="1015920" imgH="888840" progId="Equation.DSMT4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48AFB6D3-7F11-4ED4-A9AE-831A2D73B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48" y="2762250"/>
                        <a:ext cx="15240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CE958A-B49D-46F9-9727-B50CE12379CA}"/>
              </a:ext>
            </a:extLst>
          </p:cNvPr>
          <p:cNvSpPr txBox="1"/>
          <p:nvPr/>
        </p:nvSpPr>
        <p:spPr>
          <a:xfrm>
            <a:off x="250676" y="1665808"/>
            <a:ext cx="843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Differential Jacobian</a:t>
            </a:r>
            <a:r>
              <a:rPr kumimoji="1" lang="ja-JP" altLang="en-US" dirty="0"/>
              <a:t>（微分的ヤコビアン）</a:t>
            </a:r>
            <a:endParaRPr kumimoji="1" lang="en-US" altLang="ja-JP" dirty="0"/>
          </a:p>
          <a:p>
            <a:r>
              <a:rPr lang="en-US" altLang="ja-JP" dirty="0"/>
              <a:t>Can be found by taking partial derivative of forward kinematics function by angles</a:t>
            </a:r>
          </a:p>
          <a:p>
            <a:r>
              <a:rPr lang="ja-JP" altLang="en-US" dirty="0"/>
              <a:t>（順運動学関数を関節角度で偏微分することによって求められる）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5560D1-4234-4480-92D1-66538190AD0A}"/>
              </a:ext>
            </a:extLst>
          </p:cNvPr>
          <p:cNvSpPr txBox="1"/>
          <p:nvPr/>
        </p:nvSpPr>
        <p:spPr>
          <a:xfrm>
            <a:off x="2614464" y="4797152"/>
            <a:ext cx="628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Numerical Jacobian</a:t>
            </a:r>
            <a:r>
              <a:rPr kumimoji="1" lang="ja-JP" altLang="en-US" dirty="0"/>
              <a:t>（</a:t>
            </a:r>
            <a:r>
              <a:rPr lang="ja-JP" altLang="en-US" dirty="0"/>
              <a:t>数値的</a:t>
            </a:r>
            <a:r>
              <a:rPr kumimoji="1" lang="ja-JP" altLang="en-US" dirty="0"/>
              <a:t>ヤコビアン）</a:t>
            </a:r>
            <a:endParaRPr kumimoji="1" lang="en-US" altLang="ja-JP" dirty="0"/>
          </a:p>
          <a:p>
            <a:r>
              <a:rPr lang="en-US" altLang="ja-JP" dirty="0"/>
              <a:t>Can be found from forward kinematics function numerically</a:t>
            </a:r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順運動学関数から数値的に求める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18D36DEE-04A0-4947-B0D1-C3081DF9D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97303"/>
              </p:ext>
            </p:extLst>
          </p:nvPr>
        </p:nvGraphicFramePr>
        <p:xfrm>
          <a:off x="2987824" y="3142470"/>
          <a:ext cx="5905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3936960" imgH="939600" progId="Equation.DSMT4">
                  <p:embed/>
                </p:oleObj>
              </mc:Choice>
              <mc:Fallback>
                <p:oleObj name="Equation" r:id="rId5" imgW="3936960" imgH="9396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805A4351-90CC-4D90-8D3F-A0957F1F6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3142470"/>
                        <a:ext cx="59055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5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6D8B-44C3-4D76-8B1E-DBB40FDA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Modified </a:t>
            </a:r>
            <a:r>
              <a:rPr lang="en-US" altLang="ja-JP" dirty="0" err="1"/>
              <a:t>Denavit</a:t>
            </a:r>
            <a:r>
              <a:rPr lang="en-US" altLang="ja-JP" dirty="0"/>
              <a:t>–</a:t>
            </a:r>
            <a:r>
              <a:rPr lang="en-US" altLang="ja-JP" dirty="0" err="1"/>
              <a:t>Hartenberg</a:t>
            </a:r>
            <a:r>
              <a:rPr lang="en-US" altLang="ja-JP" dirty="0"/>
              <a:t> Convention</a:t>
            </a:r>
            <a:br>
              <a:rPr lang="en-US" altLang="ja-JP" dirty="0"/>
            </a:br>
            <a:r>
              <a:rPr lang="ja-JP" altLang="en-US" dirty="0"/>
              <a:t>（修正ＤＨ法）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EB82A4-3840-4FC1-90A6-33D7682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98A3B-DE7D-4BDE-AF25-54CB107C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54992C-6E02-4FE4-81A1-BB4CAB1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49243-7052-4E7D-AEC7-9D266F91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3" y="1992158"/>
            <a:ext cx="4613040" cy="36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BF06C-5A0A-406D-A463-06C82440784C}"/>
              </a:ext>
            </a:extLst>
          </p:cNvPr>
          <p:cNvSpPr txBox="1"/>
          <p:nvPr/>
        </p:nvSpPr>
        <p:spPr>
          <a:xfrm>
            <a:off x="4863902" y="1665808"/>
            <a:ext cx="3822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Method for finding a forward kinematics function</a:t>
            </a:r>
            <a:r>
              <a:rPr kumimoji="1" lang="ja-JP" altLang="en-US" dirty="0"/>
              <a:t>（順運動学関数を求める方法）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Describe link parameters in the way of DH method</a:t>
            </a:r>
            <a:r>
              <a:rPr lang="ja-JP" altLang="en-US" dirty="0"/>
              <a:t>（</a:t>
            </a:r>
            <a:r>
              <a:rPr lang="en-US" altLang="ja-JP" dirty="0"/>
              <a:t>DH</a:t>
            </a:r>
            <a:r>
              <a:rPr lang="ja-JP" altLang="en-US" dirty="0"/>
              <a:t>法によりリンクパラメータを記述する）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Forward kinematics function is found as a homogeneous transformation matrix</a:t>
            </a:r>
            <a:r>
              <a:rPr kumimoji="1" lang="ja-JP" altLang="en-US" dirty="0"/>
              <a:t>（順運動学</a:t>
            </a:r>
            <a:r>
              <a:rPr lang="ja-JP" altLang="en-US" dirty="0"/>
              <a:t>関数が同次変換行列として求められる）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6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6D8B-44C3-4D76-8B1E-DBB40FDA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Modified </a:t>
            </a:r>
            <a:r>
              <a:rPr lang="en-US" altLang="ja-JP" dirty="0" err="1"/>
              <a:t>Denavit</a:t>
            </a:r>
            <a:r>
              <a:rPr lang="en-US" altLang="ja-JP" dirty="0"/>
              <a:t>–</a:t>
            </a:r>
            <a:r>
              <a:rPr lang="en-US" altLang="ja-JP" dirty="0" err="1"/>
              <a:t>Hartenberg</a:t>
            </a:r>
            <a:r>
              <a:rPr lang="en-US" altLang="ja-JP" dirty="0"/>
              <a:t> Parameters</a:t>
            </a:r>
            <a:br>
              <a:rPr lang="en-US" altLang="ja-JP" dirty="0"/>
            </a:br>
            <a:r>
              <a:rPr lang="ja-JP" altLang="en-US" dirty="0"/>
              <a:t>（修正ＤＨパラーメタ）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EB82A4-3840-4FC1-90A6-33D7682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98A3B-DE7D-4BDE-AF25-54CB107C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54992C-6E02-4FE4-81A1-BB4CAB1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49243-7052-4E7D-AEC7-9D266F91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3" y="1992158"/>
            <a:ext cx="4613040" cy="36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BF06C-5A0A-406D-A463-06C82440784C}"/>
              </a:ext>
            </a:extLst>
          </p:cNvPr>
          <p:cNvSpPr txBox="1"/>
          <p:nvPr/>
        </p:nvSpPr>
        <p:spPr>
          <a:xfrm>
            <a:off x="4863902" y="1665808"/>
            <a:ext cx="38228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Define a local frame to each of joint</a:t>
            </a:r>
            <a:r>
              <a:rPr lang="ja-JP" altLang="en-US" dirty="0"/>
              <a:t>（各関節に局所フレームを定義）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Z-axis is set to a joint axis</a:t>
            </a:r>
            <a:r>
              <a:rPr kumimoji="1" lang="ja-JP" altLang="en-US" dirty="0"/>
              <a:t>（関節軸は</a:t>
            </a:r>
            <a:r>
              <a:rPr kumimoji="1" lang="en-US" altLang="ja-JP" dirty="0"/>
              <a:t>z</a:t>
            </a:r>
            <a:r>
              <a:rPr kumimoji="1" lang="ja-JP" altLang="en-US" dirty="0"/>
              <a:t>軸）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X-axis is set to a link direction</a:t>
            </a:r>
            <a:r>
              <a:rPr lang="ja-JP" altLang="en-US" dirty="0"/>
              <a:t>（リンクは</a:t>
            </a:r>
            <a:r>
              <a:rPr lang="en-US" altLang="ja-JP" dirty="0"/>
              <a:t>x</a:t>
            </a:r>
            <a:r>
              <a:rPr lang="ja-JP" altLang="en-US" dirty="0"/>
              <a:t>軸）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 Y-axis is set to perpendicular to X and Z</a:t>
            </a:r>
            <a:r>
              <a:rPr kumimoji="1" lang="ja-JP" altLang="en-US" dirty="0"/>
              <a:t>（Ｙ軸は</a:t>
            </a:r>
            <a:r>
              <a:rPr kumimoji="1" lang="en-US" altLang="ja-JP" dirty="0"/>
              <a:t>X</a:t>
            </a:r>
            <a:r>
              <a:rPr kumimoji="1" lang="ja-JP" altLang="en-US" dirty="0"/>
              <a:t>とＺに垂直になるように設定）</a:t>
            </a:r>
            <a:endParaRPr kumimoji="1" lang="en-US" altLang="ja-JP" dirty="0"/>
          </a:p>
          <a:p>
            <a:r>
              <a:rPr kumimoji="1" lang="en-US" altLang="ja-JP" dirty="0"/>
              <a:t>Describe mechanical link parameter by the following four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つのリンクパラメータ）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Length</a:t>
            </a:r>
            <a:r>
              <a:rPr kumimoji="1" lang="ja-JP" altLang="en-US" dirty="0"/>
              <a:t>（リンク長）</a:t>
            </a:r>
            <a:r>
              <a:rPr lang="en-US" altLang="ja-JP" dirty="0"/>
              <a:t>: a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Offset</a:t>
            </a:r>
            <a:r>
              <a:rPr lang="ja-JP" altLang="en-US" dirty="0"/>
              <a:t>（オフセット）</a:t>
            </a:r>
            <a:r>
              <a:rPr lang="en-US" altLang="ja-JP" dirty="0"/>
              <a:t>: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Twist angle</a:t>
            </a:r>
            <a:r>
              <a:rPr lang="ja-JP" altLang="en-US" dirty="0"/>
              <a:t>（ねじれ角）</a:t>
            </a:r>
            <a:r>
              <a:rPr lang="en-US" altLang="ja-JP" dirty="0"/>
              <a:t>: </a:t>
            </a:r>
            <a:r>
              <a:rPr lang="en-US" altLang="ja-JP" i="1" dirty="0">
                <a:latin typeface="Symbol" panose="05050102010706020507" pitchFamily="18" charset="2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Joint angle</a:t>
            </a:r>
            <a:r>
              <a:rPr kumimoji="1" lang="ja-JP" altLang="en-US" dirty="0"/>
              <a:t>（関節角）</a:t>
            </a:r>
            <a:r>
              <a:rPr kumimoji="1" lang="en-US" altLang="ja-JP" dirty="0"/>
              <a:t>: </a:t>
            </a:r>
            <a:r>
              <a:rPr kumimoji="1" lang="en-US" altLang="ja-JP" i="1" dirty="0">
                <a:latin typeface="Symbol" panose="05050102010706020507" pitchFamily="18" charset="2"/>
              </a:rPr>
              <a:t>q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58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6D8B-44C3-4D76-8B1E-DBB40FDA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Homogeneous Transformation Matrix</a:t>
            </a:r>
            <a:br>
              <a:rPr lang="en-US" altLang="ja-JP" dirty="0"/>
            </a:br>
            <a:r>
              <a:rPr lang="ja-JP" altLang="en-US" dirty="0"/>
              <a:t>（同次変換行列）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EB82A4-3840-4FC1-90A6-33D7682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2020-03-10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98A3B-DE7D-4BDE-AF25-54CB107C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54992C-6E02-4FE4-81A1-BB4CAB1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49243-7052-4E7D-AEC7-9D266F91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0315"/>
            <a:ext cx="2808312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041F11A2-B021-47EF-B50B-C89AD72A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77635"/>
              </p:ext>
            </p:extLst>
          </p:nvPr>
        </p:nvGraphicFramePr>
        <p:xfrm>
          <a:off x="431074" y="4485174"/>
          <a:ext cx="6705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4" imgW="4470120" imgH="1117440" progId="Equation.DSMT4">
                  <p:embed/>
                </p:oleObj>
              </mc:Choice>
              <mc:Fallback>
                <p:oleObj name="Equation" r:id="rId4" imgW="4470120" imgH="111744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4A370CC4-AAC1-499D-B13C-889805996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074" y="4485174"/>
                        <a:ext cx="67056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664AF9-7993-46C5-97E3-DC526C0DFC34}"/>
              </a:ext>
            </a:extLst>
          </p:cNvPr>
          <p:cNvSpPr txBox="1"/>
          <p:nvPr/>
        </p:nvSpPr>
        <p:spPr>
          <a:xfrm>
            <a:off x="3813380" y="1469737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Frame transformation matrix from n to n-1 frame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n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n-1</a:t>
            </a:r>
            <a:r>
              <a:rPr kumimoji="1" lang="ja-JP" altLang="en-US" dirty="0"/>
              <a:t>フレームへの座標変換行列）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E2157ED-B145-4FAF-893F-A78A7BE28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95044"/>
              </p:ext>
            </p:extLst>
          </p:nvPr>
        </p:nvGraphicFramePr>
        <p:xfrm>
          <a:off x="4007211" y="2195721"/>
          <a:ext cx="46291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6" imgW="3085920" imgH="1473120" progId="Equation.DSMT4">
                  <p:embed/>
                </p:oleObj>
              </mc:Choice>
              <mc:Fallback>
                <p:oleObj name="Equation" r:id="rId6" imgW="3085920" imgH="1473120" progId="Equation.DSMT4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041F11A2-B021-47EF-B50B-C89AD72A8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7211" y="2195721"/>
                        <a:ext cx="462915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79891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732</Words>
  <Application>Microsoft Office PowerPoint</Application>
  <PresentationFormat>画面に合わせる (4:3)</PresentationFormat>
  <Paragraphs>131</Paragraphs>
  <Slides>14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Arial</vt:lpstr>
      <vt:lpstr>Calibri</vt:lpstr>
      <vt:lpstr>Symbol</vt:lpstr>
      <vt:lpstr>MyWhiteBack</vt:lpstr>
      <vt:lpstr>Equation</vt:lpstr>
      <vt:lpstr>Robot Arm Kinematics （ロボットアームの運動学）</vt:lpstr>
      <vt:lpstr>Forward Kinematics（順運動学）</vt:lpstr>
      <vt:lpstr>Inverse Kinematics（逆運動学）</vt:lpstr>
      <vt:lpstr>Consider Angular and Translational Velocity（回転速度の並進速度を考えると）</vt:lpstr>
      <vt:lpstr>Numerical Inverse Kinematics Solution（数値的な逆運動学解法）</vt:lpstr>
      <vt:lpstr>Two methods to Find Jacobian （ヤコビアンを求める二つの方法）</vt:lpstr>
      <vt:lpstr>Modified Denavit–Hartenberg Convention （修正ＤＨ法）</vt:lpstr>
      <vt:lpstr>Modified Denavit–Hartenberg Parameters （修正ＤＨパラーメタ）</vt:lpstr>
      <vt:lpstr>Homogeneous Transformation Matrix （同次変換行列）</vt:lpstr>
      <vt:lpstr>Frame Transformation（座標変換）</vt:lpstr>
      <vt:lpstr>Homogeneous Transformation Matrix （同次変換行列）</vt:lpstr>
      <vt:lpstr>Figure in Craig, Introduction to Robotics</vt:lpstr>
      <vt:lpstr>Figure in Craig, Introduction to Robotics</vt:lpstr>
      <vt:lpstr>Fiberscope Camera（内視鏡カメラのDH表）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87</cp:revision>
  <dcterms:created xsi:type="dcterms:W3CDTF">2020-02-20T09:43:02Z</dcterms:created>
  <dcterms:modified xsi:type="dcterms:W3CDTF">2020-03-10T05:37:30Z</dcterms:modified>
</cp:coreProperties>
</file>