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9"/>
  </p:notesMasterIdLst>
  <p:handoutMasterIdLst>
    <p:handoutMasterId r:id="rId10"/>
  </p:handoutMasterIdLst>
  <p:sldIdLst>
    <p:sldId id="264" r:id="rId2"/>
    <p:sldId id="265" r:id="rId3"/>
    <p:sldId id="263" r:id="rId4"/>
    <p:sldId id="26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5" d="100"/>
          <a:sy n="75" d="100"/>
        </p:scale>
        <p:origin x="21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24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9B2B17-C70B-492E-BC1F-EEFD9BA1F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43732-97EA-43E8-80FF-CBE99BE7E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461C-9488-4B33-8404-FB69A384252D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9CDA5-3E80-469F-A690-B9A7D0A29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4563EA-69FB-40D2-BAAF-3DF1708D0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80082-30CC-49CF-873B-8F31C4934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D6BA-2164-40E7-BA8B-970E642CDFC3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7965-6EED-41C4-9524-993B001C7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1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9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2020-04-06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907704" y="6356350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K.Naruse(UAizu) IK for FSC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08304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CD68D70-93DA-4EE4-9A1A-18650286EF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142755-E942-4ABF-BC08-9119EA177625}"/>
              </a:ext>
            </a:extLst>
          </p:cNvPr>
          <p:cNvSpPr txBox="1"/>
          <p:nvPr userDrawn="1"/>
        </p:nvSpPr>
        <p:spPr>
          <a:xfrm>
            <a:off x="251520" y="21328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/>
          </a:p>
        </p:txBody>
      </p:sp>
      <p:pic>
        <p:nvPicPr>
          <p:cNvPr id="8" name="Picture 4" descr="https://licensebuttons.net/l/by/4.0/88x31.png">
            <a:extLst>
              <a:ext uri="{FF2B5EF4-FFF2-40B4-BE49-F238E27FC236}">
                <a16:creationId xmlns:a16="http://schemas.microsoft.com/office/drawing/2014/main" id="{36FA7B71-4A5C-449D-840F-D4C64E054E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6" y="11663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4A6F89D5-F65D-472C-A754-5FA3E83B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ファイバースコープカメラ（</a:t>
            </a:r>
            <a:r>
              <a:rPr lang="en-US" altLang="ja-JP" dirty="0"/>
              <a:t>FSC</a:t>
            </a:r>
            <a:r>
              <a:rPr lang="ja-JP" altLang="en-US" dirty="0"/>
              <a:t>）に関する</a:t>
            </a:r>
            <a:br>
              <a:rPr lang="en-US" altLang="ja-JP" dirty="0"/>
            </a:br>
            <a:r>
              <a:rPr lang="ja-JP" altLang="en-US" dirty="0"/>
              <a:t>逆運動学の実装状況（１）</a:t>
            </a:r>
            <a:endParaRPr kumimoji="1"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DF9B71CA-B31F-41C4-8B93-E511FCB5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課題</a:t>
            </a:r>
            <a:endParaRPr kumimoji="1" lang="en-US" altLang="ja-JP" dirty="0"/>
          </a:p>
          <a:p>
            <a:pPr marL="457200" indent="-457200">
              <a:buAutoNum type="arabicParenBoth"/>
            </a:pPr>
            <a:r>
              <a:rPr kumimoji="1" lang="ja-JP" altLang="en-US" dirty="0"/>
              <a:t>モデルの変更（</a:t>
            </a:r>
            <a:r>
              <a:rPr kumimoji="1" lang="en-US" altLang="ja-JP" dirty="0"/>
              <a:t>5</a:t>
            </a:r>
            <a:r>
              <a:rPr kumimoji="1" lang="ja-JP" altLang="en-US" dirty="0"/>
              <a:t>自由度→</a:t>
            </a:r>
            <a:r>
              <a:rPr kumimoji="1" lang="en-US" altLang="ja-JP" dirty="0"/>
              <a:t>6</a:t>
            </a:r>
            <a:r>
              <a:rPr kumimoji="1" lang="ja-JP" altLang="en-US" dirty="0"/>
              <a:t>自由度）</a:t>
            </a:r>
            <a:endParaRPr lang="en-US" altLang="ja-JP" dirty="0"/>
          </a:p>
          <a:p>
            <a:r>
              <a:rPr lang="ja-JP" altLang="en-US" dirty="0"/>
              <a:t>従来モデルは</a:t>
            </a:r>
            <a:r>
              <a:rPr lang="en-US" altLang="ja-JP" dirty="0"/>
              <a:t>5</a:t>
            </a:r>
            <a:r>
              <a:rPr lang="ja-JP" altLang="en-US" dirty="0"/>
              <a:t>自由度だったが，手先の位置と向きを任意に制御するために</a:t>
            </a:r>
            <a:r>
              <a:rPr lang="en-US" altLang="ja-JP" dirty="0"/>
              <a:t>6</a:t>
            </a:r>
            <a:r>
              <a:rPr lang="ja-JP" altLang="en-US" dirty="0"/>
              <a:t>自由度に変更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(2) FSC</a:t>
            </a:r>
            <a:r>
              <a:rPr lang="ja-JP" altLang="en-US" dirty="0"/>
              <a:t>の逆運動学解法の開発と</a:t>
            </a:r>
            <a:r>
              <a:rPr lang="en-US" altLang="ja-JP" dirty="0"/>
              <a:t> </a:t>
            </a:r>
            <a:r>
              <a:rPr lang="en-US" altLang="ja-JP" dirty="0" err="1"/>
              <a:t>matlab</a:t>
            </a:r>
            <a:r>
              <a:rPr lang="ja-JP" altLang="en-US" dirty="0"/>
              <a:t>による検証</a:t>
            </a:r>
            <a:endParaRPr lang="en-US" altLang="ja-JP" dirty="0"/>
          </a:p>
          <a:p>
            <a:r>
              <a:rPr lang="ja-JP" altLang="en-US" dirty="0"/>
              <a:t>順運動学の表現は</a:t>
            </a:r>
            <a:r>
              <a:rPr lang="en-US" altLang="ja-JP" dirty="0"/>
              <a:t>DH</a:t>
            </a:r>
            <a:r>
              <a:rPr lang="ja-JP" altLang="en-US" dirty="0"/>
              <a:t>法を導入</a:t>
            </a:r>
            <a:endParaRPr lang="en-US" altLang="ja-JP" dirty="0"/>
          </a:p>
          <a:p>
            <a:r>
              <a:rPr lang="ja-JP" altLang="en-US" dirty="0"/>
              <a:t>手先の位置と向きの</a:t>
            </a:r>
            <a:r>
              <a:rPr lang="en-US" altLang="ja-JP" dirty="0"/>
              <a:t>6</a:t>
            </a:r>
            <a:r>
              <a:rPr lang="ja-JP" altLang="en-US" dirty="0"/>
              <a:t>自由度の逆運動学解法として，同時変換行列を用いたヤコビアンを開発</a:t>
            </a:r>
            <a:endParaRPr lang="en-US" altLang="ja-JP" dirty="0"/>
          </a:p>
          <a:p>
            <a:r>
              <a:rPr lang="ja-JP" altLang="en-US" dirty="0"/>
              <a:t>ヤコビアンは順運動学を用いた数値的なものを導入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イマはココまで完了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B47DF89-CD4B-4591-AA7C-B597885A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286C36-3CE2-4BEA-A613-C9467C12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597E55-0270-434F-BF07-BD4DD4F8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68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3E17DF-BC18-4F8D-A137-66DD9F07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ファイバースコープカメラ（</a:t>
            </a:r>
            <a:r>
              <a:rPr lang="en-US" altLang="ja-JP" dirty="0"/>
              <a:t>FSC</a:t>
            </a:r>
            <a:r>
              <a:rPr lang="ja-JP" altLang="en-US" dirty="0"/>
              <a:t>）に関する</a:t>
            </a:r>
            <a:br>
              <a:rPr lang="en-US" altLang="ja-JP" dirty="0"/>
            </a:br>
            <a:r>
              <a:rPr lang="ja-JP" altLang="en-US" dirty="0"/>
              <a:t>逆運動学の実装状況（２）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F92C28-8ECC-48A9-9A76-8A570B7E5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(3) </a:t>
            </a:r>
            <a:r>
              <a:rPr lang="en-US" altLang="ja-JP" dirty="0" err="1"/>
              <a:t>c++</a:t>
            </a:r>
            <a:r>
              <a:rPr lang="ja-JP" altLang="en-US" dirty="0"/>
              <a:t>言語による逆運動学ルーチンの実装</a:t>
            </a:r>
            <a:endParaRPr lang="en-US" altLang="ja-JP" dirty="0"/>
          </a:p>
          <a:p>
            <a:r>
              <a:rPr lang="ja-JP" altLang="en-US" dirty="0"/>
              <a:t>行列計算には</a:t>
            </a:r>
            <a:r>
              <a:rPr lang="en-US" altLang="ja-JP" dirty="0"/>
              <a:t>Eigen</a:t>
            </a:r>
            <a:r>
              <a:rPr lang="ja-JP" altLang="en-US" dirty="0"/>
              <a:t>を導入</a:t>
            </a:r>
            <a:endParaRPr lang="en-US" altLang="ja-JP" dirty="0"/>
          </a:p>
          <a:p>
            <a:pPr lvl="1"/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Eigen::</a:t>
            </a: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MatrixXd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J; // Jacobian</a:t>
            </a:r>
          </a:p>
          <a:p>
            <a:pPr lvl="1"/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Eigen::</a:t>
            </a: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MatrixXd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pinv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J.completeOrthogonalDecomposition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pseudoInverse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dirty="0"/>
              <a:t>(4) </a:t>
            </a:r>
            <a:r>
              <a:rPr lang="en-US" altLang="ja-JP" dirty="0" err="1"/>
              <a:t>Choreonoid</a:t>
            </a:r>
            <a:r>
              <a:rPr lang="en-US" altLang="ja-JP" dirty="0"/>
              <a:t> simple controller</a:t>
            </a:r>
            <a:r>
              <a:rPr lang="ja-JP" altLang="en-US" dirty="0"/>
              <a:t>での実装</a:t>
            </a:r>
            <a:endParaRPr lang="en-US" altLang="ja-JP" dirty="0"/>
          </a:p>
          <a:p>
            <a:r>
              <a:rPr lang="ja-JP" altLang="en-US" dirty="0"/>
              <a:t>ゲームパッドによる手先操作のユースケースの検討</a:t>
            </a:r>
            <a:endParaRPr lang="en-US" altLang="ja-JP" dirty="0"/>
          </a:p>
          <a:p>
            <a:pPr lvl="1"/>
            <a:r>
              <a:rPr kumimoji="1" lang="ja-JP" altLang="en-US" dirty="0"/>
              <a:t>必要な機能の調査（手先の平行移動と回転移動など）と操作モード，キー割り当ての決定</a:t>
            </a:r>
            <a:endParaRPr kumimoji="1" lang="en-US" altLang="ja-JP" dirty="0"/>
          </a:p>
          <a:p>
            <a:pPr lvl="1"/>
            <a:r>
              <a:rPr lang="en-US" altLang="ja-JP" dirty="0" err="1"/>
              <a:t>Choreonoid</a:t>
            </a:r>
            <a:r>
              <a:rPr lang="ja-JP" altLang="en-US" dirty="0"/>
              <a:t>の</a:t>
            </a:r>
            <a:r>
              <a:rPr lang="en-US" altLang="ja-JP" dirty="0" err="1"/>
              <a:t>simple_controller</a:t>
            </a:r>
            <a:r>
              <a:rPr lang="ja-JP" altLang="en-US" dirty="0"/>
              <a:t>（とくに</a:t>
            </a:r>
            <a:r>
              <a:rPr lang="en-US" altLang="ja-JP" dirty="0" err="1"/>
              <a:t>q_ref</a:t>
            </a:r>
            <a:r>
              <a:rPr lang="ja-JP" altLang="en-US" dirty="0"/>
              <a:t>とのインターフェース）として実装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A1E089-B211-4447-AA23-770CF8AF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A0FDA0-C397-4C9E-816E-01AF5D46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E8AA31-ACCA-44DF-B33B-9BB86FF8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797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339CA3-28C2-4610-AD37-12354F5C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（</a:t>
            </a:r>
            <a:r>
              <a:rPr lang="en-US" altLang="ja-JP" dirty="0"/>
              <a:t>1</a:t>
            </a:r>
            <a:r>
              <a:rPr lang="ja-JP" altLang="en-US" dirty="0"/>
              <a:t>）新しい</a:t>
            </a:r>
            <a:r>
              <a:rPr lang="en-US" altLang="ja-JP" dirty="0"/>
              <a:t>FSC</a:t>
            </a:r>
            <a:r>
              <a:rPr lang="ja-JP" altLang="en-US" dirty="0"/>
              <a:t>のリンク構成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17CB51-4559-4002-A6EF-8049997B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1082F7-D06A-4272-AAEF-254A67FF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6EB145-CA2B-4FD4-93FF-F4340894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AFA81C4D-E390-4A9B-87E3-7DA1056E9854}"/>
              </a:ext>
            </a:extLst>
          </p:cNvPr>
          <p:cNvSpPr>
            <a:spLocks/>
          </p:cNvSpPr>
          <p:nvPr/>
        </p:nvSpPr>
        <p:spPr>
          <a:xfrm>
            <a:off x="4512592" y="2311079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34133EE4-D342-4744-9666-F9ACA6771C05}"/>
              </a:ext>
            </a:extLst>
          </p:cNvPr>
          <p:cNvSpPr>
            <a:spLocks/>
          </p:cNvSpPr>
          <p:nvPr/>
        </p:nvSpPr>
        <p:spPr>
          <a:xfrm>
            <a:off x="4440751" y="23324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F3D46BD-05DD-4ED3-8451-4AA119D0B50A}"/>
              </a:ext>
            </a:extLst>
          </p:cNvPr>
          <p:cNvCxnSpPr>
            <a:cxnSpLocks/>
          </p:cNvCxnSpPr>
          <p:nvPr/>
        </p:nvCxnSpPr>
        <p:spPr>
          <a:xfrm>
            <a:off x="4584767" y="2498877"/>
            <a:ext cx="70731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楕円 79">
            <a:extLst>
              <a:ext uri="{FF2B5EF4-FFF2-40B4-BE49-F238E27FC236}">
                <a16:creationId xmlns:a16="http://schemas.microsoft.com/office/drawing/2014/main" id="{60E67AE3-30E7-4446-81A5-07AD51A63035}"/>
              </a:ext>
            </a:extLst>
          </p:cNvPr>
          <p:cNvSpPr>
            <a:spLocks noChangeAspect="1"/>
          </p:cNvSpPr>
          <p:nvPr/>
        </p:nvSpPr>
        <p:spPr>
          <a:xfrm>
            <a:off x="3720671" y="2348880"/>
            <a:ext cx="28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7A993B02-0249-4559-ACDE-4137B5E26D34}"/>
              </a:ext>
            </a:extLst>
          </p:cNvPr>
          <p:cNvSpPr>
            <a:spLocks noChangeAspect="1"/>
          </p:cNvSpPr>
          <p:nvPr/>
        </p:nvSpPr>
        <p:spPr>
          <a:xfrm>
            <a:off x="3720671" y="2528912"/>
            <a:ext cx="28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E3388B55-44CA-472C-9E1A-6486ED1EF95B}"/>
              </a:ext>
            </a:extLst>
          </p:cNvPr>
          <p:cNvCxnSpPr>
            <a:cxnSpLocks/>
          </p:cNvCxnSpPr>
          <p:nvPr/>
        </p:nvCxnSpPr>
        <p:spPr>
          <a:xfrm>
            <a:off x="3864687" y="2502404"/>
            <a:ext cx="72008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CD4F7265-5670-458B-BF8F-F981598B8BB0}"/>
              </a:ext>
            </a:extLst>
          </p:cNvPr>
          <p:cNvCxnSpPr>
            <a:cxnSpLocks/>
          </p:cNvCxnSpPr>
          <p:nvPr/>
        </p:nvCxnSpPr>
        <p:spPr>
          <a:xfrm flipV="1">
            <a:off x="3864687" y="1800014"/>
            <a:ext cx="0" cy="710774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127FC82-E9CD-4E2A-A728-65D18EF6B0D4}"/>
              </a:ext>
            </a:extLst>
          </p:cNvPr>
          <p:cNvCxnSpPr>
            <a:cxnSpLocks/>
          </p:cNvCxnSpPr>
          <p:nvPr/>
        </p:nvCxnSpPr>
        <p:spPr>
          <a:xfrm flipV="1">
            <a:off x="3864687" y="2204864"/>
            <a:ext cx="495023" cy="297015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楕円 84">
            <a:extLst>
              <a:ext uri="{FF2B5EF4-FFF2-40B4-BE49-F238E27FC236}">
                <a16:creationId xmlns:a16="http://schemas.microsoft.com/office/drawing/2014/main" id="{F720B881-EDDF-4158-B145-3D1E86F1062B}"/>
              </a:ext>
            </a:extLst>
          </p:cNvPr>
          <p:cNvSpPr>
            <a:spLocks/>
          </p:cNvSpPr>
          <p:nvPr/>
        </p:nvSpPr>
        <p:spPr>
          <a:xfrm>
            <a:off x="3068474" y="2333789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819BF2CB-6DBE-4828-BFBD-233E986A5D34}"/>
              </a:ext>
            </a:extLst>
          </p:cNvPr>
          <p:cNvSpPr>
            <a:spLocks/>
          </p:cNvSpPr>
          <p:nvPr/>
        </p:nvSpPr>
        <p:spPr>
          <a:xfrm>
            <a:off x="2996633" y="235519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52BA1A27-001E-4565-812C-E580D24237BB}"/>
              </a:ext>
            </a:extLst>
          </p:cNvPr>
          <p:cNvCxnSpPr>
            <a:cxnSpLocks/>
          </p:cNvCxnSpPr>
          <p:nvPr/>
        </p:nvCxnSpPr>
        <p:spPr>
          <a:xfrm>
            <a:off x="3153416" y="2498877"/>
            <a:ext cx="72008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13D1D69D-252E-443F-8E33-02CA67452A3B}"/>
              </a:ext>
            </a:extLst>
          </p:cNvPr>
          <p:cNvSpPr>
            <a:spLocks noChangeAspect="1"/>
          </p:cNvSpPr>
          <p:nvPr/>
        </p:nvSpPr>
        <p:spPr>
          <a:xfrm>
            <a:off x="2296159" y="2352191"/>
            <a:ext cx="28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EC51E809-2944-407C-847A-D5D00FBCBB57}"/>
              </a:ext>
            </a:extLst>
          </p:cNvPr>
          <p:cNvSpPr>
            <a:spLocks noChangeAspect="1"/>
          </p:cNvSpPr>
          <p:nvPr/>
        </p:nvSpPr>
        <p:spPr>
          <a:xfrm>
            <a:off x="2296159" y="2532223"/>
            <a:ext cx="28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1312B111-15DE-42D2-A990-C08FCC2B860E}"/>
              </a:ext>
            </a:extLst>
          </p:cNvPr>
          <p:cNvCxnSpPr>
            <a:cxnSpLocks/>
          </p:cNvCxnSpPr>
          <p:nvPr/>
        </p:nvCxnSpPr>
        <p:spPr>
          <a:xfrm>
            <a:off x="2440175" y="2505715"/>
            <a:ext cx="72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2C6EC6A9-7AAD-4673-9265-35967F5493B8}"/>
              </a:ext>
            </a:extLst>
          </p:cNvPr>
          <p:cNvCxnSpPr>
            <a:cxnSpLocks/>
          </p:cNvCxnSpPr>
          <p:nvPr/>
        </p:nvCxnSpPr>
        <p:spPr>
          <a:xfrm flipV="1">
            <a:off x="2430675" y="2496271"/>
            <a:ext cx="0" cy="720016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9897858A-B52B-4204-A65B-CFF4661BA87C}"/>
              </a:ext>
            </a:extLst>
          </p:cNvPr>
          <p:cNvSpPr>
            <a:spLocks/>
          </p:cNvSpPr>
          <p:nvPr/>
        </p:nvSpPr>
        <p:spPr>
          <a:xfrm>
            <a:off x="1632272" y="2338277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DE2234A5-D496-4968-9071-D2F49A113023}"/>
              </a:ext>
            </a:extLst>
          </p:cNvPr>
          <p:cNvSpPr>
            <a:spLocks/>
          </p:cNvSpPr>
          <p:nvPr/>
        </p:nvSpPr>
        <p:spPr>
          <a:xfrm>
            <a:off x="1560431" y="235968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115663A3-80C8-49AF-9833-3CE41D7301C5}"/>
              </a:ext>
            </a:extLst>
          </p:cNvPr>
          <p:cNvCxnSpPr>
            <a:cxnSpLocks/>
          </p:cNvCxnSpPr>
          <p:nvPr/>
        </p:nvCxnSpPr>
        <p:spPr>
          <a:xfrm>
            <a:off x="1717214" y="2501742"/>
            <a:ext cx="70731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楕円 100">
            <a:extLst>
              <a:ext uri="{FF2B5EF4-FFF2-40B4-BE49-F238E27FC236}">
                <a16:creationId xmlns:a16="http://schemas.microsoft.com/office/drawing/2014/main" id="{9BAA6E66-8436-4464-A053-2784FB2A3658}"/>
              </a:ext>
            </a:extLst>
          </p:cNvPr>
          <p:cNvSpPr>
            <a:spLocks noChangeAspect="1"/>
          </p:cNvSpPr>
          <p:nvPr/>
        </p:nvSpPr>
        <p:spPr>
          <a:xfrm>
            <a:off x="840351" y="2344053"/>
            <a:ext cx="28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4B057567-EAE6-4CB7-AFA0-0E21DA10AEA4}"/>
              </a:ext>
            </a:extLst>
          </p:cNvPr>
          <p:cNvSpPr>
            <a:spLocks noChangeAspect="1"/>
          </p:cNvSpPr>
          <p:nvPr/>
        </p:nvSpPr>
        <p:spPr>
          <a:xfrm>
            <a:off x="840351" y="2524085"/>
            <a:ext cx="28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7B2706B4-5D40-4122-9EA3-FC47D1AC3C6B}"/>
              </a:ext>
            </a:extLst>
          </p:cNvPr>
          <p:cNvCxnSpPr>
            <a:cxnSpLocks/>
          </p:cNvCxnSpPr>
          <p:nvPr/>
        </p:nvCxnSpPr>
        <p:spPr>
          <a:xfrm>
            <a:off x="984367" y="2497577"/>
            <a:ext cx="72008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E9C92408-ADC6-4C7D-A382-2F202C28A1B3}"/>
              </a:ext>
            </a:extLst>
          </p:cNvPr>
          <p:cNvCxnSpPr>
            <a:cxnSpLocks/>
          </p:cNvCxnSpPr>
          <p:nvPr/>
        </p:nvCxnSpPr>
        <p:spPr>
          <a:xfrm flipV="1">
            <a:off x="984367" y="1795187"/>
            <a:ext cx="0" cy="710774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29E061C5-1D69-49EF-A4DF-A189993C325A}"/>
              </a:ext>
            </a:extLst>
          </p:cNvPr>
          <p:cNvCxnSpPr>
            <a:cxnSpLocks/>
          </p:cNvCxnSpPr>
          <p:nvPr/>
        </p:nvCxnSpPr>
        <p:spPr>
          <a:xfrm flipV="1">
            <a:off x="984367" y="2200037"/>
            <a:ext cx="495023" cy="297015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オブジェクト 105">
            <a:extLst>
              <a:ext uri="{FF2B5EF4-FFF2-40B4-BE49-F238E27FC236}">
                <a16:creationId xmlns:a16="http://schemas.microsoft.com/office/drawing/2014/main" id="{50F714E7-D8F3-4F1B-948F-D85A93A492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845366"/>
              </p:ext>
            </p:extLst>
          </p:nvPr>
        </p:nvGraphicFramePr>
        <p:xfrm>
          <a:off x="5566429" y="1892283"/>
          <a:ext cx="7112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3" imgW="711000" imgH="1168200" progId="Equation.DSMT4">
                  <p:embed/>
                </p:oleObj>
              </mc:Choice>
              <mc:Fallback>
                <p:oleObj name="Equation" r:id="rId3" imgW="71100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66429" y="1892283"/>
                        <a:ext cx="711200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C3CE0130-8614-4233-824E-F5B6D27B9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324049"/>
              </p:ext>
            </p:extLst>
          </p:nvPr>
        </p:nvGraphicFramePr>
        <p:xfrm>
          <a:off x="457200" y="3713440"/>
          <a:ext cx="822959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80">
                  <a:extLst>
                    <a:ext uri="{9D8B030D-6E8A-4147-A177-3AD203B41FA5}">
                      <a16:colId xmlns:a16="http://schemas.microsoft.com/office/drawing/2014/main" val="3411165532"/>
                    </a:ext>
                  </a:extLst>
                </a:gridCol>
                <a:gridCol w="1748779">
                  <a:extLst>
                    <a:ext uri="{9D8B030D-6E8A-4147-A177-3AD203B41FA5}">
                      <a16:colId xmlns:a16="http://schemas.microsoft.com/office/drawing/2014/main" val="3205797914"/>
                    </a:ext>
                  </a:extLst>
                </a:gridCol>
                <a:gridCol w="1748779">
                  <a:extLst>
                    <a:ext uri="{9D8B030D-6E8A-4147-A177-3AD203B41FA5}">
                      <a16:colId xmlns:a16="http://schemas.microsoft.com/office/drawing/2014/main" val="1866851146"/>
                    </a:ext>
                  </a:extLst>
                </a:gridCol>
                <a:gridCol w="1748779">
                  <a:extLst>
                    <a:ext uri="{9D8B030D-6E8A-4147-A177-3AD203B41FA5}">
                      <a16:colId xmlns:a16="http://schemas.microsoft.com/office/drawing/2014/main" val="774641851"/>
                    </a:ext>
                  </a:extLst>
                </a:gridCol>
                <a:gridCol w="1748779">
                  <a:extLst>
                    <a:ext uri="{9D8B030D-6E8A-4147-A177-3AD203B41FA5}">
                      <a16:colId xmlns:a16="http://schemas.microsoft.com/office/drawing/2014/main" val="3728089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Frame 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Twist Angle </a:t>
                      </a:r>
                      <a:r>
                        <a:rPr kumimoji="1" lang="en-US" altLang="ja-JP" i="1" dirty="0">
                          <a:latin typeface="Symbol" panose="05050102010706020507" pitchFamily="18" charset="2"/>
                        </a:rPr>
                        <a:t>a</a:t>
                      </a:r>
                      <a:endParaRPr kumimoji="1" lang="ja-JP" altLang="en-US" i="1" dirty="0">
                        <a:latin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Link Length </a:t>
                      </a:r>
                      <a:r>
                        <a:rPr kumimoji="1" lang="en-US" altLang="ja-JP" i="1" dirty="0"/>
                        <a:t>a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Joint angle </a:t>
                      </a:r>
                      <a:r>
                        <a:rPr kumimoji="1" lang="en-US" altLang="ja-JP" i="1" dirty="0">
                          <a:latin typeface="Symbol" panose="05050102010706020507" pitchFamily="18" charset="2"/>
                        </a:rPr>
                        <a:t>q</a:t>
                      </a:r>
                      <a:endParaRPr kumimoji="1" lang="ja-JP" altLang="en-US" i="1" dirty="0">
                        <a:latin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Offset </a:t>
                      </a:r>
                      <a:r>
                        <a:rPr kumimoji="1" lang="en-US" altLang="ja-JP" i="1" dirty="0"/>
                        <a:t>d</a:t>
                      </a:r>
                      <a:endParaRPr kumimoji="1" lang="ja-JP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19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kumimoji="1" lang="en-US" altLang="ja-JP" dirty="0">
                          <a:latin typeface="+mn-lt"/>
                        </a:rPr>
                        <a:t>1</a:t>
                      </a:r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9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>
                          <a:latin typeface="Symbol" panose="05050102010706020507" pitchFamily="18" charset="2"/>
                        </a:rPr>
                        <a:t>p </a:t>
                      </a:r>
                      <a:r>
                        <a:rPr kumimoji="1" lang="en-US" altLang="ja-JP" dirty="0"/>
                        <a:t>/ 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kumimoji="1" lang="en-US" altLang="ja-JP" i="0" dirty="0">
                          <a:latin typeface="+mj-lt"/>
                        </a:rPr>
                        <a:t>2</a:t>
                      </a:r>
                      <a:endParaRPr kumimoji="1" lang="ja-JP" altLang="en-US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7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>
                          <a:latin typeface="Symbol" panose="05050102010706020507" pitchFamily="18" charset="2"/>
                        </a:rPr>
                        <a:t>p </a:t>
                      </a:r>
                      <a:r>
                        <a:rPr kumimoji="1" lang="en-US" altLang="ja-JP" dirty="0"/>
                        <a:t>/ 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kumimoji="1" lang="en-US" altLang="ja-JP" i="1" dirty="0">
                          <a:latin typeface="+mn-lt"/>
                        </a:rPr>
                        <a:t>3</a:t>
                      </a:r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773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>
                          <a:latin typeface="Symbol" panose="05050102010706020507" pitchFamily="18" charset="2"/>
                        </a:rPr>
                        <a:t>p </a:t>
                      </a:r>
                      <a:r>
                        <a:rPr kumimoji="1" lang="en-US" altLang="ja-JP" dirty="0"/>
                        <a:t>/ 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kumimoji="1" lang="en-US" altLang="ja-JP" i="1" dirty="0">
                          <a:latin typeface="+mn-lt"/>
                        </a:rPr>
                        <a:t>4</a:t>
                      </a:r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173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>
                          <a:latin typeface="Symbol" panose="05050102010706020507" pitchFamily="18" charset="2"/>
                        </a:rPr>
                        <a:t>p </a:t>
                      </a:r>
                      <a:r>
                        <a:rPr kumimoji="1" lang="en-US" altLang="ja-JP" dirty="0"/>
                        <a:t>/ 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kumimoji="1" lang="en-US" altLang="ja-JP" i="1" dirty="0">
                          <a:latin typeface="+mn-lt"/>
                        </a:rPr>
                        <a:t>5</a:t>
                      </a:r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7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>
                          <a:latin typeface="Symbol" panose="05050102010706020507" pitchFamily="18" charset="2"/>
                        </a:rPr>
                        <a:t>p </a:t>
                      </a:r>
                      <a:r>
                        <a:rPr kumimoji="1" lang="en-US" altLang="ja-JP" dirty="0"/>
                        <a:t>/ 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kumimoji="1" lang="en-US" altLang="ja-JP" i="1" dirty="0">
                          <a:latin typeface="+mn-lt"/>
                        </a:rPr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50071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CA10630-7E62-4668-B865-949AAB0637A8}"/>
              </a:ext>
            </a:extLst>
          </p:cNvPr>
          <p:cNvSpPr txBox="1"/>
          <p:nvPr/>
        </p:nvSpPr>
        <p:spPr>
          <a:xfrm>
            <a:off x="1806071" y="3324368"/>
            <a:ext cx="552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Modified (Craig’s) DH Table for Fiber Scope Camera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A523568-3219-4402-A824-B5753467CF58}"/>
              </a:ext>
            </a:extLst>
          </p:cNvPr>
          <p:cNvSpPr/>
          <p:nvPr/>
        </p:nvSpPr>
        <p:spPr>
          <a:xfrm rot="9277620">
            <a:off x="4576044" y="2440997"/>
            <a:ext cx="495023" cy="1890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C5D7041-ACF1-4A12-8CED-ABC8459BB1D8}"/>
              </a:ext>
            </a:extLst>
          </p:cNvPr>
          <p:cNvSpPr/>
          <p:nvPr/>
        </p:nvSpPr>
        <p:spPr>
          <a:xfrm>
            <a:off x="7043466" y="1610574"/>
            <a:ext cx="1440000" cy="10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0E71B05-6FF9-4F89-BB70-26F66370A83E}"/>
              </a:ext>
            </a:extLst>
          </p:cNvPr>
          <p:cNvCxnSpPr>
            <a:cxnSpLocks/>
          </p:cNvCxnSpPr>
          <p:nvPr/>
        </p:nvCxnSpPr>
        <p:spPr>
          <a:xfrm flipV="1">
            <a:off x="7752672" y="1097016"/>
            <a:ext cx="0" cy="91110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1050397-02E3-4933-AB78-9CD7D806B3C4}"/>
              </a:ext>
            </a:extLst>
          </p:cNvPr>
          <p:cNvCxnSpPr>
            <a:cxnSpLocks/>
          </p:cNvCxnSpPr>
          <p:nvPr/>
        </p:nvCxnSpPr>
        <p:spPr>
          <a:xfrm>
            <a:off x="7752672" y="2134126"/>
            <a:ext cx="936104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F61DC20-E382-4DEF-8B80-84D296F145AC}"/>
              </a:ext>
            </a:extLst>
          </p:cNvPr>
          <p:cNvCxnSpPr>
            <a:cxnSpLocks/>
          </p:cNvCxnSpPr>
          <p:nvPr/>
        </p:nvCxnSpPr>
        <p:spPr>
          <a:xfrm flipH="1">
            <a:off x="7299165" y="2070935"/>
            <a:ext cx="468052" cy="3829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4980B8F-1225-49A1-A78B-F74DFA5D083C}"/>
              </a:ext>
            </a:extLst>
          </p:cNvPr>
          <p:cNvSpPr txBox="1"/>
          <p:nvPr/>
        </p:nvSpPr>
        <p:spPr>
          <a:xfrm>
            <a:off x="6702989" y="120562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 = -v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3CDB00B-4940-41F3-BDAB-E811BAEBA76C}"/>
              </a:ext>
            </a:extLst>
          </p:cNvPr>
          <p:cNvSpPr txBox="1"/>
          <p:nvPr/>
        </p:nvSpPr>
        <p:spPr>
          <a:xfrm>
            <a:off x="7084648" y="19304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351182B-2C62-401E-A562-7FCD6C33B90D}"/>
              </a:ext>
            </a:extLst>
          </p:cNvPr>
          <p:cNvSpPr txBox="1"/>
          <p:nvPr/>
        </p:nvSpPr>
        <p:spPr>
          <a:xfrm>
            <a:off x="8017081" y="17009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z = u</a:t>
            </a:r>
            <a:endParaRPr kumimoji="1" lang="ja-JP" altLang="en-US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17BF4EFF-B09B-4887-8802-DF3EE4B93B51}"/>
              </a:ext>
            </a:extLst>
          </p:cNvPr>
          <p:cNvCxnSpPr>
            <a:cxnSpLocks/>
          </p:cNvCxnSpPr>
          <p:nvPr/>
        </p:nvCxnSpPr>
        <p:spPr>
          <a:xfrm>
            <a:off x="3163709" y="2498877"/>
            <a:ext cx="0" cy="720016"/>
          </a:xfrm>
          <a:prstGeom prst="straightConnector1">
            <a:avLst/>
          </a:prstGeom>
          <a:ln w="19050">
            <a:solidFill>
              <a:srgbClr val="00B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968B2C9B-6411-411A-A0BB-8B930FE459B9}"/>
              </a:ext>
            </a:extLst>
          </p:cNvPr>
          <p:cNvCxnSpPr>
            <a:cxnSpLocks/>
          </p:cNvCxnSpPr>
          <p:nvPr/>
        </p:nvCxnSpPr>
        <p:spPr>
          <a:xfrm flipV="1">
            <a:off x="3175046" y="2163269"/>
            <a:ext cx="551650" cy="3311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BEF7C1F4-7D5F-4769-98EA-4B36B0FCC1C3}"/>
              </a:ext>
            </a:extLst>
          </p:cNvPr>
          <p:cNvCxnSpPr>
            <a:cxnSpLocks/>
          </p:cNvCxnSpPr>
          <p:nvPr/>
        </p:nvCxnSpPr>
        <p:spPr>
          <a:xfrm flipH="1" flipV="1">
            <a:off x="1702167" y="1785258"/>
            <a:ext cx="0" cy="720016"/>
          </a:xfrm>
          <a:prstGeom prst="straightConnector1">
            <a:avLst/>
          </a:prstGeom>
          <a:ln w="19050">
            <a:solidFill>
              <a:srgbClr val="00B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98730B70-814D-4D8E-8FDB-1EA8633C67C0}"/>
              </a:ext>
            </a:extLst>
          </p:cNvPr>
          <p:cNvCxnSpPr>
            <a:cxnSpLocks/>
          </p:cNvCxnSpPr>
          <p:nvPr/>
        </p:nvCxnSpPr>
        <p:spPr>
          <a:xfrm flipH="1">
            <a:off x="1169604" y="2503885"/>
            <a:ext cx="551650" cy="3311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159B16CA-AFC6-4315-8193-421FB30FEFC1}"/>
              </a:ext>
            </a:extLst>
          </p:cNvPr>
          <p:cNvCxnSpPr>
            <a:cxnSpLocks/>
          </p:cNvCxnSpPr>
          <p:nvPr/>
        </p:nvCxnSpPr>
        <p:spPr>
          <a:xfrm flipH="1">
            <a:off x="1933462" y="2515920"/>
            <a:ext cx="495023" cy="297015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918F532A-F42D-40B2-A188-CF6E5E136B77}"/>
              </a:ext>
            </a:extLst>
          </p:cNvPr>
          <p:cNvCxnSpPr>
            <a:cxnSpLocks/>
          </p:cNvCxnSpPr>
          <p:nvPr/>
        </p:nvCxnSpPr>
        <p:spPr>
          <a:xfrm flipH="1" flipV="1">
            <a:off x="4560072" y="1778584"/>
            <a:ext cx="0" cy="720016"/>
          </a:xfrm>
          <a:prstGeom prst="straightConnector1">
            <a:avLst/>
          </a:prstGeom>
          <a:ln w="19050">
            <a:solidFill>
              <a:srgbClr val="00B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014037A5-AB09-4993-A9C0-EB8B9B0BB00B}"/>
              </a:ext>
            </a:extLst>
          </p:cNvPr>
          <p:cNvCxnSpPr>
            <a:cxnSpLocks/>
          </p:cNvCxnSpPr>
          <p:nvPr/>
        </p:nvCxnSpPr>
        <p:spPr>
          <a:xfrm flipH="1">
            <a:off x="4027509" y="2497211"/>
            <a:ext cx="551650" cy="3311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947A2B71-3990-4027-9151-C49F4879345F}"/>
              </a:ext>
            </a:extLst>
          </p:cNvPr>
          <p:cNvCxnSpPr>
            <a:cxnSpLocks/>
          </p:cNvCxnSpPr>
          <p:nvPr/>
        </p:nvCxnSpPr>
        <p:spPr>
          <a:xfrm>
            <a:off x="971600" y="2988568"/>
            <a:ext cx="72008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72C2D207-7B9E-4A99-A7D9-3033571D4C6E}"/>
              </a:ext>
            </a:extLst>
          </p:cNvPr>
          <p:cNvCxnSpPr>
            <a:cxnSpLocks/>
          </p:cNvCxnSpPr>
          <p:nvPr/>
        </p:nvCxnSpPr>
        <p:spPr>
          <a:xfrm flipV="1">
            <a:off x="971600" y="2286178"/>
            <a:ext cx="0" cy="710774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4F0D598-6278-4AC5-8C7F-7C82A122A317}"/>
              </a:ext>
            </a:extLst>
          </p:cNvPr>
          <p:cNvCxnSpPr>
            <a:cxnSpLocks/>
          </p:cNvCxnSpPr>
          <p:nvPr/>
        </p:nvCxnSpPr>
        <p:spPr>
          <a:xfrm flipV="1">
            <a:off x="971600" y="2691028"/>
            <a:ext cx="495023" cy="297015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E2EBCD-9BAC-4DCF-841F-1B6FB2F27487}"/>
              </a:ext>
            </a:extLst>
          </p:cNvPr>
          <p:cNvSpPr txBox="1"/>
          <p:nvPr/>
        </p:nvSpPr>
        <p:spPr>
          <a:xfrm>
            <a:off x="476154" y="260185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D1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56512FB-DDF7-4F8D-8536-61A2ABE948EC}"/>
              </a:ext>
            </a:extLst>
          </p:cNvPr>
          <p:cNvSpPr txBox="1"/>
          <p:nvPr/>
        </p:nvSpPr>
        <p:spPr>
          <a:xfrm>
            <a:off x="1158092" y="21361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L1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C123A28-C6DC-417B-A85D-EF572E145D2C}"/>
              </a:ext>
            </a:extLst>
          </p:cNvPr>
          <p:cNvSpPr txBox="1"/>
          <p:nvPr/>
        </p:nvSpPr>
        <p:spPr>
          <a:xfrm>
            <a:off x="1902530" y="21015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L2</a:t>
            </a:r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8AF0323-440C-4295-92B6-3028E0D73305}"/>
              </a:ext>
            </a:extLst>
          </p:cNvPr>
          <p:cNvSpPr txBox="1"/>
          <p:nvPr/>
        </p:nvSpPr>
        <p:spPr>
          <a:xfrm>
            <a:off x="2598847" y="21113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L3</a:t>
            </a:r>
            <a:endParaRPr kumimoji="1"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E6DA3C6-AB67-4124-BF2B-A040EF06CAC5}"/>
              </a:ext>
            </a:extLst>
          </p:cNvPr>
          <p:cNvSpPr txBox="1"/>
          <p:nvPr/>
        </p:nvSpPr>
        <p:spPr>
          <a:xfrm>
            <a:off x="3367983" y="21256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L4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3706945-5C8A-4A28-B6A4-1A0DE1347DCB}"/>
              </a:ext>
            </a:extLst>
          </p:cNvPr>
          <p:cNvSpPr txBox="1"/>
          <p:nvPr/>
        </p:nvSpPr>
        <p:spPr>
          <a:xfrm>
            <a:off x="4036445" y="212711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L5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410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702663-B7D5-4265-BA91-B80AC440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r>
              <a:rPr lang="en-US" altLang="ja-JP" dirty="0"/>
              <a:t>FSC</a:t>
            </a:r>
            <a:r>
              <a:rPr lang="ja-JP" altLang="en-US" dirty="0"/>
              <a:t>の逆運動学（</a:t>
            </a:r>
            <a:r>
              <a:rPr lang="en-US" altLang="ja-JP" dirty="0"/>
              <a:t>A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3D31F8-5EEF-4FA3-9927-A008AD26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6EDB7A-9CD6-4AF3-BA78-56D86D28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175FEC-FDAA-40FF-8CA6-09F5EBE1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52513F-F5A6-4410-86E4-37DA129B26D2}"/>
              </a:ext>
            </a:extLst>
          </p:cNvPr>
          <p:cNvSpPr txBox="1"/>
          <p:nvPr/>
        </p:nvSpPr>
        <p:spPr>
          <a:xfrm>
            <a:off x="457200" y="1628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（</a:t>
            </a:r>
            <a:r>
              <a:rPr lang="en-US" altLang="ja-JP" sz="2400" dirty="0"/>
              <a:t>A</a:t>
            </a:r>
            <a:r>
              <a:rPr lang="ja-JP" altLang="en-US" sz="2400" dirty="0"/>
              <a:t>） 順運動学</a:t>
            </a:r>
            <a:endParaRPr lang="en-US" altLang="ja-JP" sz="2400" dirty="0"/>
          </a:p>
          <a:p>
            <a:r>
              <a:rPr kumimoji="1" lang="en-US" altLang="ja-JP" sz="2400" dirty="0"/>
              <a:t>DH</a:t>
            </a:r>
            <a:r>
              <a:rPr kumimoji="1" lang="ja-JP" altLang="en-US" sz="2400" dirty="0"/>
              <a:t>法によ</a:t>
            </a:r>
            <a:r>
              <a:rPr lang="ja-JP" altLang="en-US" sz="2400" dirty="0"/>
              <a:t>り</a:t>
            </a:r>
            <a:r>
              <a:rPr kumimoji="1" lang="ja-JP" altLang="en-US" sz="2400" dirty="0"/>
              <a:t>手先フレームからベースフレームへの同時変換行列</a:t>
            </a:r>
            <a:r>
              <a:rPr kumimoji="1" lang="en-US" altLang="ja-JP" sz="2400" dirty="0"/>
              <a:t>T</a:t>
            </a:r>
            <a:r>
              <a:rPr kumimoji="1" lang="ja-JP" altLang="en-US" sz="2400" dirty="0"/>
              <a:t>が得られる</a:t>
            </a:r>
            <a:endParaRPr kumimoji="1" lang="en-US" altLang="ja-JP" sz="2400" dirty="0"/>
          </a:p>
        </p:txBody>
      </p:sp>
      <p:graphicFrame>
        <p:nvGraphicFramePr>
          <p:cNvPr id="7" name="オブジェクト 6">
            <a:extLst>
              <a:ext uri="{FF2B5EF4-FFF2-40B4-BE49-F238E27FC236}">
                <a16:creationId xmlns:a16="http://schemas.microsoft.com/office/drawing/2014/main" id="{77C70A50-0E96-4E09-AF99-38225DFFB6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763967"/>
              </p:ext>
            </p:extLst>
          </p:nvPr>
        </p:nvGraphicFramePr>
        <p:xfrm>
          <a:off x="825500" y="3044800"/>
          <a:ext cx="33782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3" imgW="1688760" imgH="1091880" progId="Equation.DSMT4">
                  <p:embed/>
                </p:oleObj>
              </mc:Choice>
              <mc:Fallback>
                <p:oleObj name="Equation" r:id="rId3" imgW="1688760" imgH="109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500" y="3044800"/>
                        <a:ext cx="3378200" cy="218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3C94E68-D328-4EB8-8305-04F66CC39FD0}"/>
              </a:ext>
            </a:extLst>
          </p:cNvPr>
          <p:cNvSpPr txBox="1"/>
          <p:nvPr/>
        </p:nvSpPr>
        <p:spPr>
          <a:xfrm>
            <a:off x="4572000" y="2829129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Matlab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sample source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[T06(:,:,t)]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fk_fsc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(q(:,t));</a:t>
            </a:r>
          </a:p>
        </p:txBody>
      </p:sp>
    </p:spTree>
    <p:extLst>
      <p:ext uri="{BB962C8B-B14F-4D97-AF65-F5344CB8AC3E}">
        <p14:creationId xmlns:p14="http://schemas.microsoft.com/office/powerpoint/2010/main" val="365970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DCCFE-19B1-4AE3-957C-30A1C252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r>
              <a:rPr lang="en-US" altLang="ja-JP" dirty="0"/>
              <a:t>FSC</a:t>
            </a:r>
            <a:r>
              <a:rPr lang="ja-JP" altLang="en-US" dirty="0"/>
              <a:t>の逆運動学（</a:t>
            </a:r>
            <a:r>
              <a:rPr lang="en-US" altLang="ja-JP" dirty="0"/>
              <a:t>B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A8191D-DE13-4702-B436-C42A1FAE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691ED1B-3B3F-46C4-A078-5A79A0F7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C22AAF-119C-4356-92AC-D19B1383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5</a:t>
            </a:fld>
            <a:endParaRPr kumimoji="1" lang="ja-JP" altLang="en-US"/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994BA1A9-2EBA-4C5D-8C08-3960F518EC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193923"/>
              </p:ext>
            </p:extLst>
          </p:nvPr>
        </p:nvGraphicFramePr>
        <p:xfrm>
          <a:off x="3635896" y="2132856"/>
          <a:ext cx="5314680" cy="38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3" imgW="3543120" imgH="2539800" progId="Equation.DSMT4">
                  <p:embed/>
                </p:oleObj>
              </mc:Choice>
              <mc:Fallback>
                <p:oleObj name="Equation" r:id="rId3" imgW="3543120" imgH="2539800" progId="Equation.DSMT4">
                  <p:embed/>
                  <p:pic>
                    <p:nvPicPr>
                      <p:cNvPr id="8" name="オブジェクト 7">
                        <a:extLst>
                          <a:ext uri="{FF2B5EF4-FFF2-40B4-BE49-F238E27FC236}">
                            <a16:creationId xmlns:a16="http://schemas.microsoft.com/office/drawing/2014/main" id="{D83D4DFF-3D70-42BC-9F50-CB7CD80B23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5896" y="2132856"/>
                        <a:ext cx="5314680" cy="38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EA84B07-D70B-4713-99BB-FAC96774A29E}"/>
              </a:ext>
            </a:extLst>
          </p:cNvPr>
          <p:cNvSpPr txBox="1"/>
          <p:nvPr/>
        </p:nvSpPr>
        <p:spPr>
          <a:xfrm>
            <a:off x="457200" y="1628800"/>
            <a:ext cx="8435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（</a:t>
            </a:r>
            <a:r>
              <a:rPr kumimoji="1" lang="en-US" altLang="ja-JP" sz="2400" dirty="0"/>
              <a:t>B</a:t>
            </a:r>
            <a:r>
              <a:rPr kumimoji="1" lang="ja-JP" altLang="en-US" sz="2400" dirty="0"/>
              <a:t>）同時変換行列</a:t>
            </a:r>
            <a:r>
              <a:rPr lang="ja-JP" altLang="en-US" sz="2400" dirty="0"/>
              <a:t>の並進（３要素）と回転（９要素）を表現するヤコビアンＪを定義する</a:t>
            </a:r>
            <a:r>
              <a:rPr kumimoji="1" lang="ja-JP" altLang="en-US" sz="2400" dirty="0"/>
              <a:t> </a:t>
            </a:r>
            <a:endParaRPr kumimoji="1" lang="en-US" altLang="ja-JP" sz="2400" dirty="0"/>
          </a:p>
        </p:txBody>
      </p:sp>
      <p:graphicFrame>
        <p:nvGraphicFramePr>
          <p:cNvPr id="8" name="オブジェクト 7">
            <a:extLst>
              <a:ext uri="{FF2B5EF4-FFF2-40B4-BE49-F238E27FC236}">
                <a16:creationId xmlns:a16="http://schemas.microsoft.com/office/drawing/2014/main" id="{E437552E-67D1-402A-93DE-94251E425C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506527"/>
              </p:ext>
            </p:extLst>
          </p:nvPr>
        </p:nvGraphicFramePr>
        <p:xfrm>
          <a:off x="523473" y="2878183"/>
          <a:ext cx="33782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Equation" r:id="rId5" imgW="1688760" imgH="1091880" progId="Equation.DSMT4">
                  <p:embed/>
                </p:oleObj>
              </mc:Choice>
              <mc:Fallback>
                <p:oleObj name="Equation" r:id="rId5" imgW="1688760" imgH="1091880" progId="Equation.DSMT4">
                  <p:embed/>
                  <p:pic>
                    <p:nvPicPr>
                      <p:cNvPr id="7" name="オブジェクト 6">
                        <a:extLst>
                          <a:ext uri="{FF2B5EF4-FFF2-40B4-BE49-F238E27FC236}">
                            <a16:creationId xmlns:a16="http://schemas.microsoft.com/office/drawing/2014/main" id="{77C70A50-0E96-4E09-AF99-38225DFFB6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3473" y="2878183"/>
                        <a:ext cx="3378200" cy="218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410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A2F5F-B82D-4AEE-AFC7-095F892C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r>
              <a:rPr lang="en-US" altLang="ja-JP" dirty="0"/>
              <a:t>FSC</a:t>
            </a:r>
            <a:r>
              <a:rPr lang="ja-JP" altLang="en-US" dirty="0"/>
              <a:t>の逆運動学（</a:t>
            </a:r>
            <a:r>
              <a:rPr lang="en-US" altLang="ja-JP" dirty="0"/>
              <a:t>C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4169F3-4C17-4260-9567-5520DBC0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EE433E-3FB1-4AD0-9CE3-A6ECCBB2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3FD80A-C954-4910-8534-3C61A28A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46E189-0A1D-4A35-8AAF-8F03679F88FE}"/>
              </a:ext>
            </a:extLst>
          </p:cNvPr>
          <p:cNvSpPr txBox="1"/>
          <p:nvPr/>
        </p:nvSpPr>
        <p:spPr>
          <a:xfrm>
            <a:off x="457200" y="1628800"/>
            <a:ext cx="814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（</a:t>
            </a:r>
            <a:r>
              <a:rPr kumimoji="1" lang="en-US" altLang="ja-JP" sz="2400" dirty="0"/>
              <a:t>C</a:t>
            </a:r>
            <a:r>
              <a:rPr kumimoji="1" lang="ja-JP" altLang="en-US" sz="2400" dirty="0"/>
              <a:t>）数値的にＪを求める（</a:t>
            </a:r>
            <a:r>
              <a:rPr kumimoji="1" lang="en-US" altLang="ja-JP" sz="2400" dirty="0"/>
              <a:t>Dq1</a:t>
            </a:r>
            <a:r>
              <a:rPr kumimoji="1" lang="ja-JP" altLang="en-US" sz="2400"/>
              <a:t>を十億分</a:t>
            </a:r>
            <a:r>
              <a:rPr kumimoji="1" lang="ja-JP" altLang="en-US" sz="2400" dirty="0"/>
              <a:t>の一として計算）</a:t>
            </a:r>
            <a:endParaRPr kumimoji="1" lang="en-US" altLang="ja-JP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521CF90-26EC-46B4-AB60-67932034D745}"/>
              </a:ext>
            </a:extLst>
          </p:cNvPr>
          <p:cNvSpPr/>
          <p:nvPr/>
        </p:nvSpPr>
        <p:spPr>
          <a:xfrm>
            <a:off x="503040" y="3387205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Find positions as q changes a small amount of </a:t>
            </a:r>
            <a:r>
              <a:rPr lang="en-US" altLang="ja-JP" dirty="0" err="1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Dq</a:t>
            </a:r>
            <a:endParaRPr lang="en-US" altLang="ja-JP" dirty="0">
              <a:solidFill>
                <a:srgbClr val="3C763D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[T06_Dq1] = </a:t>
            </a:r>
            <a:r>
              <a:rPr lang="en-US" altLang="ja-JP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fk_fsc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 q + [</a:t>
            </a:r>
            <a:r>
              <a:rPr lang="en-US" altLang="ja-JP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Dq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; 0; 0; 0; 0; 0] );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[T06_Dq2] = </a:t>
            </a:r>
            <a:r>
              <a:rPr lang="en-US" altLang="ja-JP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fk_fsc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 q + [0; </a:t>
            </a:r>
            <a:r>
              <a:rPr lang="en-US" altLang="ja-JP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Dq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; 0; 0; 0; 0] );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[T06_Dq3] = </a:t>
            </a:r>
            <a:r>
              <a:rPr lang="en-US" altLang="ja-JP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fk_fsc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 q + [0; 0; </a:t>
            </a:r>
            <a:r>
              <a:rPr lang="en-US" altLang="ja-JP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Dq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; 0; 0; 0] );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[T06_Dq4] = </a:t>
            </a:r>
            <a:r>
              <a:rPr lang="en-US" altLang="ja-JP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fk_fsc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 q + [0; 0; 0; </a:t>
            </a:r>
            <a:r>
              <a:rPr lang="en-US" altLang="ja-JP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Dq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; 0; 0] );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[T06_Dq5] = </a:t>
            </a:r>
            <a:r>
              <a:rPr lang="en-US" altLang="ja-JP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fk_fsc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 q + [0; 0; 0; 0; </a:t>
            </a:r>
            <a:r>
              <a:rPr lang="en-US" altLang="ja-JP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Dq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; 0] );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[T06_Dq6] = </a:t>
            </a:r>
            <a:r>
              <a:rPr lang="en-US" altLang="ja-JP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fk_fsc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 q + [0; 0; 0; 0; 0; </a:t>
            </a:r>
            <a:r>
              <a:rPr lang="en-US" altLang="ja-JP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Dq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] );</a:t>
            </a:r>
          </a:p>
          <a:p>
            <a:r>
              <a:rPr lang="en-US" altLang="ja-JP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Calculate a numerical Jacobian for hand of FSC</a:t>
            </a:r>
          </a:p>
          <a:p>
            <a:r>
              <a:rPr lang="fr-FR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J = [(T06_Dq1(1:3,1)-T06(1:3,1))/Dq, (T06_Dq2(1:3,1)-T06(1:3,1))/Dq, (T06_Dq3(1:3,1)-T06(1:3,1))/Dq, ...];</a:t>
            </a:r>
            <a:endParaRPr lang="en-US" altLang="ja-JP" dirty="0">
              <a:solidFill>
                <a:srgbClr val="000000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</p:txBody>
      </p:sp>
      <p:graphicFrame>
        <p:nvGraphicFramePr>
          <p:cNvPr id="9" name="オブジェクト 8">
            <a:extLst>
              <a:ext uri="{FF2B5EF4-FFF2-40B4-BE49-F238E27FC236}">
                <a16:creationId xmlns:a16="http://schemas.microsoft.com/office/drawing/2014/main" id="{ECC3690A-309D-41F8-8AC5-A27D181A2D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882702"/>
              </p:ext>
            </p:extLst>
          </p:nvPr>
        </p:nvGraphicFramePr>
        <p:xfrm>
          <a:off x="827584" y="2250922"/>
          <a:ext cx="5638680" cy="70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3" imgW="3759120" imgH="469800" progId="Equation.DSMT4">
                  <p:embed/>
                </p:oleObj>
              </mc:Choice>
              <mc:Fallback>
                <p:oleObj name="Equation" r:id="rId3" imgW="37591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2250922"/>
                        <a:ext cx="5638680" cy="70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545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3B067-2C81-432D-8EB0-871692DC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r>
              <a:rPr lang="en-US" altLang="ja-JP" dirty="0"/>
              <a:t>FSC</a:t>
            </a:r>
            <a:r>
              <a:rPr lang="ja-JP" altLang="en-US" dirty="0"/>
              <a:t>の逆運動学（</a:t>
            </a:r>
            <a:r>
              <a:rPr lang="en-US" altLang="ja-JP" dirty="0"/>
              <a:t>D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E587FFA-9861-405C-843A-B13EE175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52D644-B836-4B0C-B8A4-C78D39BE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BAE0A6-BD44-494D-BC93-4827FE44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D9ACDEC-7C72-4B1F-AD7C-F6B7E1E3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67" y="1417638"/>
            <a:ext cx="5333333" cy="451428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772D7BF-9540-46EE-A608-75263B62FD29}"/>
              </a:ext>
            </a:extLst>
          </p:cNvPr>
          <p:cNvSpPr/>
          <p:nvPr/>
        </p:nvSpPr>
        <p:spPr>
          <a:xfrm>
            <a:off x="539552" y="1977495"/>
            <a:ext cx="84249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Converted vector of target homogeneous transformation matrix;</a:t>
            </a:r>
          </a:p>
          <a:p>
            <a:r>
              <a:rPr lang="en-US" altLang="ja-JP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targetT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= [</a:t>
            </a:r>
          </a:p>
          <a:p>
            <a:r>
              <a:rPr lang="ja-JP" altLang="en-US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0; 0; 1;</a:t>
            </a:r>
          </a:p>
          <a:p>
            <a:r>
              <a:rPr lang="ja-JP" altLang="en-US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0; 1; 0;</a:t>
            </a:r>
          </a:p>
          <a:p>
            <a:r>
              <a:rPr lang="ja-JP" altLang="en-US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-1; 0; 0; </a:t>
            </a:r>
          </a:p>
          <a:p>
            <a:r>
              <a:rPr lang="ja-JP" altLang="en-US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0.2; 0.2; 0.2];</a:t>
            </a:r>
          </a:p>
          <a:p>
            <a:r>
              <a:rPr lang="en-US" altLang="ja-JP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Converted vector of current homogeneous </a:t>
            </a:r>
            <a:r>
              <a:rPr lang="en-US" altLang="ja-JP" dirty="0" err="1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transnsfrmation</a:t>
            </a:r>
            <a:r>
              <a:rPr lang="en-US" altLang="ja-JP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matrix;</a:t>
            </a:r>
          </a:p>
          <a:p>
            <a:r>
              <a:rPr lang="fr-FR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currentT = [T06(1:3,1,t); T06(1:3,2,t); T06(1:3,3,t); T06(1:3,4,t)];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</a:t>
            </a:r>
            <a:r>
              <a:rPr lang="en-US" altLang="ja-JP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</a:t>
            </a:r>
            <a:r>
              <a:rPr lang="en-US" altLang="ja-JP" dirty="0" err="1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Joinit</a:t>
            </a:r>
            <a:r>
              <a:rPr lang="en-US" altLang="ja-JP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angles update</a:t>
            </a:r>
          </a:p>
          <a:p>
            <a:r>
              <a:rPr lang="fr-FR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  q(:,t+1) = q(:, t) + c * pinv(J)*(targetT - currentT);</a:t>
            </a:r>
            <a:endParaRPr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796430"/>
      </p:ext>
    </p:extLst>
  </p:cSld>
  <p:clrMapOvr>
    <a:masterClrMapping/>
  </p:clrMapOvr>
</p:sld>
</file>

<file path=ppt/theme/theme1.xml><?xml version="1.0" encoding="utf-8"?>
<a:theme xmlns:a="http://schemas.openxmlformats.org/drawingml/2006/main" name="MyWhiteB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t"/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aruseSlideTemplateCCSimpleWhite24" id="{DE14322D-834C-4057-8C3C-9B3812781792}" vid="{BB54976D-DA7A-4CC9-8A51-09D41668B3D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NaruseSlideTemplateCCSimpleWhite24</Template>
  <TotalTime>160</TotalTime>
  <Words>789</Words>
  <Application>Microsoft Office PowerPoint</Application>
  <PresentationFormat>画面に合わせる (4:3)</PresentationFormat>
  <Paragraphs>114</Paragraphs>
  <Slides>7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游ゴシック</vt:lpstr>
      <vt:lpstr>Arial</vt:lpstr>
      <vt:lpstr>Calibri</vt:lpstr>
      <vt:lpstr>Courier New</vt:lpstr>
      <vt:lpstr>Symbol</vt:lpstr>
      <vt:lpstr>MyWhiteBack</vt:lpstr>
      <vt:lpstr>Equation</vt:lpstr>
      <vt:lpstr>ファイバースコープカメラ（FSC）に関する 逆運動学の実装状況（１）</vt:lpstr>
      <vt:lpstr>ファイバースコープカメラ（FSC）に関する 逆運動学の実装状況（２）</vt:lpstr>
      <vt:lpstr>（1）新しいFSCのリンク構成</vt:lpstr>
      <vt:lpstr>（2）FSCの逆運動学（A）</vt:lpstr>
      <vt:lpstr>（2）FSCの逆運動学（B）</vt:lpstr>
      <vt:lpstr>（2）FSCの逆運動学（C）</vt:lpstr>
      <vt:lpstr>（2）FSCの逆運動学（D）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成瀬継太郎</dc:creator>
  <cp:lastModifiedBy>成瀬継太郎</cp:lastModifiedBy>
  <cp:revision>92</cp:revision>
  <dcterms:created xsi:type="dcterms:W3CDTF">2020-04-03T06:34:39Z</dcterms:created>
  <dcterms:modified xsi:type="dcterms:W3CDTF">2020-04-09T06:26:20Z</dcterms:modified>
</cp:coreProperties>
</file>