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7"/>
  </p:notesMasterIdLst>
  <p:handoutMasterIdLst>
    <p:handoutMasterId r:id="rId8"/>
  </p:handoutMasterIdLst>
  <p:sldIdLst>
    <p:sldId id="262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0" d="100"/>
          <a:sy n="110" d="100"/>
        </p:scale>
        <p:origin x="8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4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9B2B17-C70B-492E-BC1F-EEFD9BA1FB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43732-97EA-43E8-80FF-CBE99BE7ED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C461C-9488-4B33-8404-FB69A384252D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C9CDA5-3E80-469F-A690-B9A7D0A29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4563EA-69FB-40D2-BAAF-3DF1708D01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80082-30CC-49CF-873B-8F31C49346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736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3D6BA-2164-40E7-BA8B-970E642CDFC3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97965-6EED-41C4-9524-993B001C7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33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77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2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96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11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0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81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9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93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4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6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2020-03-03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907704" y="6356350"/>
            <a:ext cx="53285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K.Naruse(UAizu) Test Image Set of QR Maker Wall Model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08304" y="6356350"/>
            <a:ext cx="1378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CD68D70-93DA-4EE4-9A1A-18650286EF0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142755-E942-4ABF-BC08-9119EA177625}"/>
              </a:ext>
            </a:extLst>
          </p:cNvPr>
          <p:cNvSpPr txBox="1"/>
          <p:nvPr userDrawn="1"/>
        </p:nvSpPr>
        <p:spPr>
          <a:xfrm>
            <a:off x="251520" y="21328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400" dirty="0"/>
          </a:p>
        </p:txBody>
      </p:sp>
      <p:pic>
        <p:nvPicPr>
          <p:cNvPr id="8" name="Picture 4" descr="https://licensebuttons.net/l/by/4.0/88x31.png">
            <a:extLst>
              <a:ext uri="{FF2B5EF4-FFF2-40B4-BE49-F238E27FC236}">
                <a16:creationId xmlns:a16="http://schemas.microsoft.com/office/drawing/2014/main" id="{36FA7B71-4A5C-449D-840F-D4C64E054E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96" y="116632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4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QR Marker Wall Model: Setup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134BED3-CD57-4E9D-87E1-94362B5BEF34}"/>
              </a:ext>
            </a:extLst>
          </p:cNvPr>
          <p:cNvSpPr/>
          <p:nvPr/>
        </p:nvSpPr>
        <p:spPr>
          <a:xfrm>
            <a:off x="697401" y="1981199"/>
            <a:ext cx="1206837" cy="2687224"/>
          </a:xfrm>
          <a:custGeom>
            <a:avLst/>
            <a:gdLst>
              <a:gd name="connsiteX0" fmla="*/ 704850 w 714375"/>
              <a:gd name="connsiteY0" fmla="*/ 0 h 1590675"/>
              <a:gd name="connsiteX1" fmla="*/ 714375 w 714375"/>
              <a:gd name="connsiteY1" fmla="*/ 1438275 h 1590675"/>
              <a:gd name="connsiteX2" fmla="*/ 9525 w 714375"/>
              <a:gd name="connsiteY2" fmla="*/ 1590675 h 1590675"/>
              <a:gd name="connsiteX3" fmla="*/ 0 w 714375"/>
              <a:gd name="connsiteY3" fmla="*/ 133350 h 1590675"/>
              <a:gd name="connsiteX4" fmla="*/ 704850 w 714375"/>
              <a:gd name="connsiteY4" fmla="*/ 0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0675">
                <a:moveTo>
                  <a:pt x="704850" y="0"/>
                </a:moveTo>
                <a:lnTo>
                  <a:pt x="714375" y="1438275"/>
                </a:lnTo>
                <a:lnTo>
                  <a:pt x="9525" y="1590675"/>
                </a:lnTo>
                <a:lnTo>
                  <a:pt x="0" y="133350"/>
                </a:lnTo>
                <a:lnTo>
                  <a:pt x="7048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E8968C-CAB5-4500-89BD-704D70F4C569}"/>
              </a:ext>
            </a:extLst>
          </p:cNvPr>
          <p:cNvSpPr/>
          <p:nvPr/>
        </p:nvSpPr>
        <p:spPr>
          <a:xfrm>
            <a:off x="1953063" y="1981199"/>
            <a:ext cx="1224000" cy="24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EE320-D2CE-4617-BC51-7FC0D8EDDF07}"/>
              </a:ext>
            </a:extLst>
          </p:cNvPr>
          <p:cNvSpPr/>
          <p:nvPr/>
        </p:nvSpPr>
        <p:spPr>
          <a:xfrm>
            <a:off x="2470490" y="3968444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EB475F6E-ED3E-4E3E-9B86-84AB8BBCEDA5}"/>
              </a:ext>
            </a:extLst>
          </p:cNvPr>
          <p:cNvSpPr/>
          <p:nvPr/>
        </p:nvSpPr>
        <p:spPr>
          <a:xfrm>
            <a:off x="1151529" y="4097009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963131-9F8F-4E8E-859C-DD6B9D4EBF9C}"/>
              </a:ext>
            </a:extLst>
          </p:cNvPr>
          <p:cNvSpPr txBox="1"/>
          <p:nvPr/>
        </p:nvSpPr>
        <p:spPr>
          <a:xfrm>
            <a:off x="4932041" y="1916832"/>
            <a:ext cx="3754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/>
              <a:t>Two wood walls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Five QR markers coded A, B, C, D, E, respectively on each of the walls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Date and hour: 2020-03-03  13:40-15:40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Members: Naruse, </a:t>
            </a:r>
            <a:r>
              <a:rPr lang="en-US" altLang="ja-JP" dirty="0" err="1"/>
              <a:t>Yaguchi</a:t>
            </a:r>
            <a:r>
              <a:rPr lang="en-US" altLang="ja-JP" dirty="0"/>
              <a:t>, </a:t>
            </a:r>
            <a:r>
              <a:rPr lang="en-US" altLang="ja-JP" dirty="0" err="1"/>
              <a:t>Tohashi</a:t>
            </a:r>
            <a:r>
              <a:rPr lang="en-US" altLang="ja-JP" dirty="0"/>
              <a:t>, </a:t>
            </a:r>
            <a:r>
              <a:rPr lang="en-US" altLang="ja-JP" dirty="0" err="1"/>
              <a:t>Udaka</a:t>
            </a:r>
            <a:r>
              <a:rPr lang="en-US" altLang="ja-JP" dirty="0"/>
              <a:t>, Ogawa, </a:t>
            </a:r>
            <a:r>
              <a:rPr lang="en-US" altLang="ja-JP" dirty="0" err="1"/>
              <a:t>Shishiki</a:t>
            </a:r>
            <a:endParaRPr lang="en-US" altLang="ja-JP" dirty="0"/>
          </a:p>
          <a:p>
            <a:pPr marL="285750" indent="-285750">
              <a:buFontTx/>
              <a:buChar char="-"/>
            </a:pPr>
            <a:r>
              <a:rPr lang="en-US" altLang="ja-JP" dirty="0"/>
              <a:t>Place: </a:t>
            </a:r>
            <a:r>
              <a:rPr lang="en-US" altLang="ja-JP"/>
              <a:t>Robot garage </a:t>
            </a:r>
            <a:endParaRPr lang="en-US" altLang="ja-JP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2C10715-9E08-4550-9459-6EC4399D04B1}"/>
              </a:ext>
            </a:extLst>
          </p:cNvPr>
          <p:cNvSpPr/>
          <p:nvPr/>
        </p:nvSpPr>
        <p:spPr>
          <a:xfrm>
            <a:off x="2470490" y="360789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446FC83-DFFD-4F78-BEA0-A5784411E9F0}"/>
              </a:ext>
            </a:extLst>
          </p:cNvPr>
          <p:cNvSpPr/>
          <p:nvPr/>
        </p:nvSpPr>
        <p:spPr>
          <a:xfrm>
            <a:off x="2470490" y="324785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F05C82B-9758-4F67-BA48-E61EF36F175C}"/>
              </a:ext>
            </a:extLst>
          </p:cNvPr>
          <p:cNvSpPr/>
          <p:nvPr/>
        </p:nvSpPr>
        <p:spPr>
          <a:xfrm>
            <a:off x="2470490" y="285293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B6DF9BE8-F88D-4D21-B1EB-95FE64F2AFC0}"/>
              </a:ext>
            </a:extLst>
          </p:cNvPr>
          <p:cNvSpPr/>
          <p:nvPr/>
        </p:nvSpPr>
        <p:spPr>
          <a:xfrm>
            <a:off x="2457768" y="249289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72B6789-A21E-4426-8B81-9EDCB1D9C036}"/>
              </a:ext>
            </a:extLst>
          </p:cNvPr>
          <p:cNvCxnSpPr/>
          <p:nvPr/>
        </p:nvCxnSpPr>
        <p:spPr>
          <a:xfrm>
            <a:off x="1953063" y="4078078"/>
            <a:ext cx="489845" cy="7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AF10DF5-4ED7-4EE6-9008-E9C0B68206EA}"/>
              </a:ext>
            </a:extLst>
          </p:cNvPr>
          <p:cNvSpPr txBox="1"/>
          <p:nvPr/>
        </p:nvSpPr>
        <p:spPr>
          <a:xfrm>
            <a:off x="1960951" y="4439619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0.35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3D193D7C-56FD-41A2-9B78-8045A17DEFC6}"/>
              </a:ext>
            </a:extLst>
          </p:cNvPr>
          <p:cNvSpPr/>
          <p:nvPr/>
        </p:nvSpPr>
        <p:spPr>
          <a:xfrm>
            <a:off x="1159409" y="374015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F1627E9F-77C9-4051-9A16-3DCA9E62A73D}"/>
              </a:ext>
            </a:extLst>
          </p:cNvPr>
          <p:cNvSpPr/>
          <p:nvPr/>
        </p:nvSpPr>
        <p:spPr>
          <a:xfrm>
            <a:off x="1138663" y="338011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6106671E-4A91-4C6E-868E-C5DB8FB70DBD}"/>
              </a:ext>
            </a:extLst>
          </p:cNvPr>
          <p:cNvSpPr/>
          <p:nvPr/>
        </p:nvSpPr>
        <p:spPr>
          <a:xfrm>
            <a:off x="1151528" y="302007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A72D45C0-0626-4727-B3A6-259A71494114}"/>
              </a:ext>
            </a:extLst>
          </p:cNvPr>
          <p:cNvSpPr/>
          <p:nvPr/>
        </p:nvSpPr>
        <p:spPr>
          <a:xfrm>
            <a:off x="1163278" y="2588030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B95967DA-AD17-467F-B4FC-B040DC3CB5FB}"/>
              </a:ext>
            </a:extLst>
          </p:cNvPr>
          <p:cNvCxnSpPr>
            <a:cxnSpLocks/>
          </p:cNvCxnSpPr>
          <p:nvPr/>
        </p:nvCxnSpPr>
        <p:spPr>
          <a:xfrm flipH="1">
            <a:off x="1356803" y="4078430"/>
            <a:ext cx="547435" cy="115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D35EF33-5D23-4DDF-9E17-F0063A04E94A}"/>
              </a:ext>
            </a:extLst>
          </p:cNvPr>
          <p:cNvSpPr txBox="1"/>
          <p:nvPr/>
        </p:nvSpPr>
        <p:spPr>
          <a:xfrm>
            <a:off x="1166857" y="4555643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0.35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7C3EF12C-1158-4EDA-9989-57E30C954E46}"/>
              </a:ext>
            </a:extLst>
          </p:cNvPr>
          <p:cNvCxnSpPr>
            <a:cxnSpLocks/>
          </p:cNvCxnSpPr>
          <p:nvPr/>
        </p:nvCxnSpPr>
        <p:spPr>
          <a:xfrm flipV="1">
            <a:off x="3258502" y="4193986"/>
            <a:ext cx="0" cy="245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F80E6369-2087-46FA-8E07-48D71263640B}"/>
              </a:ext>
            </a:extLst>
          </p:cNvPr>
          <p:cNvCxnSpPr>
            <a:cxnSpLocks/>
          </p:cNvCxnSpPr>
          <p:nvPr/>
        </p:nvCxnSpPr>
        <p:spPr>
          <a:xfrm flipV="1">
            <a:off x="585144" y="2224143"/>
            <a:ext cx="0" cy="244428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760F232-E1F9-4707-A4A5-6051AA6C53D6}"/>
              </a:ext>
            </a:extLst>
          </p:cNvPr>
          <p:cNvSpPr txBox="1"/>
          <p:nvPr/>
        </p:nvSpPr>
        <p:spPr>
          <a:xfrm>
            <a:off x="3601241" y="4141175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0.30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BA2F48F-2D6A-4913-B7AB-EE5D128B4143}"/>
              </a:ext>
            </a:extLst>
          </p:cNvPr>
          <p:cNvSpPr txBox="1"/>
          <p:nvPr/>
        </p:nvSpPr>
        <p:spPr>
          <a:xfrm>
            <a:off x="3612948" y="3812462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B01E87B6-EAAD-4288-8DB3-AA38959F03D9}"/>
              </a:ext>
            </a:extLst>
          </p:cNvPr>
          <p:cNvSpPr txBox="1"/>
          <p:nvPr/>
        </p:nvSpPr>
        <p:spPr>
          <a:xfrm>
            <a:off x="3612948" y="3491077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0.90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DDA57E4-A4E6-4763-B294-EBA13F4FA7C5}"/>
              </a:ext>
            </a:extLst>
          </p:cNvPr>
          <p:cNvSpPr txBox="1"/>
          <p:nvPr/>
        </p:nvSpPr>
        <p:spPr>
          <a:xfrm>
            <a:off x="3626478" y="3187829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1.20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44FE2541-1E84-43CE-8A77-FA5F36C9D624}"/>
              </a:ext>
            </a:extLst>
          </p:cNvPr>
          <p:cNvSpPr txBox="1"/>
          <p:nvPr/>
        </p:nvSpPr>
        <p:spPr>
          <a:xfrm>
            <a:off x="3631741" y="2828566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1.50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CED572D-E68C-4C32-AB14-6F5A51E0ADF7}"/>
              </a:ext>
            </a:extLst>
          </p:cNvPr>
          <p:cNvSpPr txBox="1"/>
          <p:nvPr/>
        </p:nvSpPr>
        <p:spPr>
          <a:xfrm>
            <a:off x="179512" y="3645141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1.80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C8247854-0D3A-4A1B-91C1-5AB4CB44DAFE}"/>
              </a:ext>
            </a:extLst>
          </p:cNvPr>
          <p:cNvCxnSpPr>
            <a:cxnSpLocks/>
          </p:cNvCxnSpPr>
          <p:nvPr/>
        </p:nvCxnSpPr>
        <p:spPr>
          <a:xfrm flipV="1">
            <a:off x="679971" y="1824797"/>
            <a:ext cx="1191653" cy="24426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7EA495F-EC15-4198-A745-49D0E6E4F656}"/>
              </a:ext>
            </a:extLst>
          </p:cNvPr>
          <p:cNvSpPr txBox="1"/>
          <p:nvPr/>
        </p:nvSpPr>
        <p:spPr>
          <a:xfrm>
            <a:off x="868668" y="1572738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0.90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68EE8A-1DA8-4B0A-9143-CC051CD3EEE6}"/>
              </a:ext>
            </a:extLst>
          </p:cNvPr>
          <p:cNvCxnSpPr>
            <a:cxnSpLocks/>
          </p:cNvCxnSpPr>
          <p:nvPr/>
        </p:nvCxnSpPr>
        <p:spPr>
          <a:xfrm>
            <a:off x="1983880" y="1848133"/>
            <a:ext cx="11931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1F3181F2-1F33-494F-90E0-C8E1DACBE45C}"/>
              </a:ext>
            </a:extLst>
          </p:cNvPr>
          <p:cNvSpPr txBox="1"/>
          <p:nvPr/>
        </p:nvSpPr>
        <p:spPr>
          <a:xfrm>
            <a:off x="2211780" y="1499447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0.90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B871A4CC-62D4-4BA0-BEF8-0C17F933456E}"/>
              </a:ext>
            </a:extLst>
          </p:cNvPr>
          <p:cNvCxnSpPr>
            <a:cxnSpLocks/>
          </p:cNvCxnSpPr>
          <p:nvPr/>
        </p:nvCxnSpPr>
        <p:spPr>
          <a:xfrm flipV="1">
            <a:off x="3343743" y="3968444"/>
            <a:ext cx="0" cy="471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4E4160CF-8C0A-4FF2-BFFC-DC57C52D2937}"/>
              </a:ext>
            </a:extLst>
          </p:cNvPr>
          <p:cNvCxnSpPr>
            <a:cxnSpLocks/>
          </p:cNvCxnSpPr>
          <p:nvPr/>
        </p:nvCxnSpPr>
        <p:spPr>
          <a:xfrm flipV="1">
            <a:off x="3419872" y="3522991"/>
            <a:ext cx="0" cy="916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68E64C85-A31F-4798-9B62-C24EC2C9BE74}"/>
              </a:ext>
            </a:extLst>
          </p:cNvPr>
          <p:cNvCxnSpPr>
            <a:cxnSpLocks/>
          </p:cNvCxnSpPr>
          <p:nvPr/>
        </p:nvCxnSpPr>
        <p:spPr>
          <a:xfrm flipV="1">
            <a:off x="3491880" y="3116781"/>
            <a:ext cx="0" cy="13228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DE9509E3-1739-4B8C-86A8-11518ECF92BD}"/>
              </a:ext>
            </a:extLst>
          </p:cNvPr>
          <p:cNvCxnSpPr>
            <a:cxnSpLocks/>
          </p:cNvCxnSpPr>
          <p:nvPr/>
        </p:nvCxnSpPr>
        <p:spPr>
          <a:xfrm flipV="1">
            <a:off x="3589106" y="2746046"/>
            <a:ext cx="0" cy="17262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26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Set A: Far position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134BED3-CD57-4E9D-87E1-94362B5BEF34}"/>
              </a:ext>
            </a:extLst>
          </p:cNvPr>
          <p:cNvSpPr/>
          <p:nvPr/>
        </p:nvSpPr>
        <p:spPr>
          <a:xfrm>
            <a:off x="697401" y="1981199"/>
            <a:ext cx="1206837" cy="2687224"/>
          </a:xfrm>
          <a:custGeom>
            <a:avLst/>
            <a:gdLst>
              <a:gd name="connsiteX0" fmla="*/ 704850 w 714375"/>
              <a:gd name="connsiteY0" fmla="*/ 0 h 1590675"/>
              <a:gd name="connsiteX1" fmla="*/ 714375 w 714375"/>
              <a:gd name="connsiteY1" fmla="*/ 1438275 h 1590675"/>
              <a:gd name="connsiteX2" fmla="*/ 9525 w 714375"/>
              <a:gd name="connsiteY2" fmla="*/ 1590675 h 1590675"/>
              <a:gd name="connsiteX3" fmla="*/ 0 w 714375"/>
              <a:gd name="connsiteY3" fmla="*/ 133350 h 1590675"/>
              <a:gd name="connsiteX4" fmla="*/ 704850 w 714375"/>
              <a:gd name="connsiteY4" fmla="*/ 0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0675">
                <a:moveTo>
                  <a:pt x="704850" y="0"/>
                </a:moveTo>
                <a:lnTo>
                  <a:pt x="714375" y="1438275"/>
                </a:lnTo>
                <a:lnTo>
                  <a:pt x="9525" y="1590675"/>
                </a:lnTo>
                <a:lnTo>
                  <a:pt x="0" y="133350"/>
                </a:lnTo>
                <a:lnTo>
                  <a:pt x="7048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E8968C-CAB5-4500-89BD-704D70F4C569}"/>
              </a:ext>
            </a:extLst>
          </p:cNvPr>
          <p:cNvSpPr/>
          <p:nvPr/>
        </p:nvSpPr>
        <p:spPr>
          <a:xfrm>
            <a:off x="1953063" y="1981199"/>
            <a:ext cx="1224000" cy="24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EE320-D2CE-4617-BC51-7FC0D8EDDF07}"/>
              </a:ext>
            </a:extLst>
          </p:cNvPr>
          <p:cNvSpPr/>
          <p:nvPr/>
        </p:nvSpPr>
        <p:spPr>
          <a:xfrm>
            <a:off x="2470490" y="3968444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EB475F6E-ED3E-4E3E-9B86-84AB8BBCEDA5}"/>
              </a:ext>
            </a:extLst>
          </p:cNvPr>
          <p:cNvSpPr/>
          <p:nvPr/>
        </p:nvSpPr>
        <p:spPr>
          <a:xfrm>
            <a:off x="1151529" y="4097009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963131-9F8F-4E8E-859C-DD6B9D4EBF9C}"/>
              </a:ext>
            </a:extLst>
          </p:cNvPr>
          <p:cNvSpPr txBox="1"/>
          <p:nvPr/>
        </p:nvSpPr>
        <p:spPr>
          <a:xfrm>
            <a:off x="4932041" y="1916832"/>
            <a:ext cx="3754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/>
              <a:t>Camera is place to cover the whole two walls in a single shot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Take several RGB-D shots from the camera positions</a:t>
            </a:r>
          </a:p>
          <a:p>
            <a:pPr marL="285750" indent="-285750">
              <a:buFontTx/>
              <a:buChar char="-"/>
            </a:pPr>
            <a:endParaRPr lang="en-US" altLang="ja-JP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2C10715-9E08-4550-9459-6EC4399D04B1}"/>
              </a:ext>
            </a:extLst>
          </p:cNvPr>
          <p:cNvSpPr/>
          <p:nvPr/>
        </p:nvSpPr>
        <p:spPr>
          <a:xfrm>
            <a:off x="2470490" y="360789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446FC83-DFFD-4F78-BEA0-A5784411E9F0}"/>
              </a:ext>
            </a:extLst>
          </p:cNvPr>
          <p:cNvSpPr/>
          <p:nvPr/>
        </p:nvSpPr>
        <p:spPr>
          <a:xfrm>
            <a:off x="2470490" y="324785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F05C82B-9758-4F67-BA48-E61EF36F175C}"/>
              </a:ext>
            </a:extLst>
          </p:cNvPr>
          <p:cNvSpPr/>
          <p:nvPr/>
        </p:nvSpPr>
        <p:spPr>
          <a:xfrm>
            <a:off x="2470490" y="285293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B6DF9BE8-F88D-4D21-B1EB-95FE64F2AFC0}"/>
              </a:ext>
            </a:extLst>
          </p:cNvPr>
          <p:cNvSpPr/>
          <p:nvPr/>
        </p:nvSpPr>
        <p:spPr>
          <a:xfrm>
            <a:off x="2457768" y="249289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AF10DF5-4ED7-4EE6-9008-E9C0B68206EA}"/>
              </a:ext>
            </a:extLst>
          </p:cNvPr>
          <p:cNvSpPr txBox="1"/>
          <p:nvPr/>
        </p:nvSpPr>
        <p:spPr>
          <a:xfrm>
            <a:off x="2485327" y="4963291"/>
            <a:ext cx="13481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d_r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2.00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3D193D7C-56FD-41A2-9B78-8045A17DEFC6}"/>
              </a:ext>
            </a:extLst>
          </p:cNvPr>
          <p:cNvSpPr/>
          <p:nvPr/>
        </p:nvSpPr>
        <p:spPr>
          <a:xfrm>
            <a:off x="1159409" y="374015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F1627E9F-77C9-4051-9A16-3DCA9E62A73D}"/>
              </a:ext>
            </a:extLst>
          </p:cNvPr>
          <p:cNvSpPr/>
          <p:nvPr/>
        </p:nvSpPr>
        <p:spPr>
          <a:xfrm>
            <a:off x="1138663" y="338011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6106671E-4A91-4C6E-868E-C5DB8FB70DBD}"/>
              </a:ext>
            </a:extLst>
          </p:cNvPr>
          <p:cNvSpPr/>
          <p:nvPr/>
        </p:nvSpPr>
        <p:spPr>
          <a:xfrm>
            <a:off x="1151528" y="302007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A72D45C0-0626-4727-B3A6-259A71494114}"/>
              </a:ext>
            </a:extLst>
          </p:cNvPr>
          <p:cNvSpPr/>
          <p:nvPr/>
        </p:nvSpPr>
        <p:spPr>
          <a:xfrm>
            <a:off x="1163278" y="2588030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D35EF33-5D23-4DDF-9E17-F0063A04E94A}"/>
              </a:ext>
            </a:extLst>
          </p:cNvPr>
          <p:cNvSpPr txBox="1"/>
          <p:nvPr/>
        </p:nvSpPr>
        <p:spPr>
          <a:xfrm>
            <a:off x="1114523" y="4838292"/>
            <a:ext cx="11557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1.00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F80E6369-2087-46FA-8E07-48D71263640B}"/>
              </a:ext>
            </a:extLst>
          </p:cNvPr>
          <p:cNvCxnSpPr>
            <a:cxnSpLocks/>
          </p:cNvCxnSpPr>
          <p:nvPr/>
        </p:nvCxnSpPr>
        <p:spPr>
          <a:xfrm flipV="1">
            <a:off x="2251914" y="4467557"/>
            <a:ext cx="0" cy="87009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68EE8A-1DA8-4B0A-9143-CC051CD3EEE6}"/>
              </a:ext>
            </a:extLst>
          </p:cNvPr>
          <p:cNvCxnSpPr>
            <a:cxnSpLocks/>
          </p:cNvCxnSpPr>
          <p:nvPr/>
        </p:nvCxnSpPr>
        <p:spPr>
          <a:xfrm flipV="1">
            <a:off x="2267681" y="4440291"/>
            <a:ext cx="399028" cy="892851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直接アクセス記憶 38">
            <a:extLst>
              <a:ext uri="{FF2B5EF4-FFF2-40B4-BE49-F238E27FC236}">
                <a16:creationId xmlns:a16="http://schemas.microsoft.com/office/drawing/2014/main" id="{6ADC1DA0-1F6A-4A23-BBA5-22CD939E7081}"/>
              </a:ext>
            </a:extLst>
          </p:cNvPr>
          <p:cNvSpPr/>
          <p:nvPr/>
        </p:nvSpPr>
        <p:spPr>
          <a:xfrm rot="2621129">
            <a:off x="2099320" y="4177464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8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Set B: Close position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134BED3-CD57-4E9D-87E1-94362B5BEF34}"/>
              </a:ext>
            </a:extLst>
          </p:cNvPr>
          <p:cNvSpPr/>
          <p:nvPr/>
        </p:nvSpPr>
        <p:spPr>
          <a:xfrm>
            <a:off x="697401" y="1981199"/>
            <a:ext cx="1206837" cy="2687224"/>
          </a:xfrm>
          <a:custGeom>
            <a:avLst/>
            <a:gdLst>
              <a:gd name="connsiteX0" fmla="*/ 704850 w 714375"/>
              <a:gd name="connsiteY0" fmla="*/ 0 h 1590675"/>
              <a:gd name="connsiteX1" fmla="*/ 714375 w 714375"/>
              <a:gd name="connsiteY1" fmla="*/ 1438275 h 1590675"/>
              <a:gd name="connsiteX2" fmla="*/ 9525 w 714375"/>
              <a:gd name="connsiteY2" fmla="*/ 1590675 h 1590675"/>
              <a:gd name="connsiteX3" fmla="*/ 0 w 714375"/>
              <a:gd name="connsiteY3" fmla="*/ 133350 h 1590675"/>
              <a:gd name="connsiteX4" fmla="*/ 704850 w 714375"/>
              <a:gd name="connsiteY4" fmla="*/ 0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0675">
                <a:moveTo>
                  <a:pt x="704850" y="0"/>
                </a:moveTo>
                <a:lnTo>
                  <a:pt x="714375" y="1438275"/>
                </a:lnTo>
                <a:lnTo>
                  <a:pt x="9525" y="1590675"/>
                </a:lnTo>
                <a:lnTo>
                  <a:pt x="0" y="133350"/>
                </a:lnTo>
                <a:lnTo>
                  <a:pt x="7048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E8968C-CAB5-4500-89BD-704D70F4C569}"/>
              </a:ext>
            </a:extLst>
          </p:cNvPr>
          <p:cNvSpPr/>
          <p:nvPr/>
        </p:nvSpPr>
        <p:spPr>
          <a:xfrm>
            <a:off x="1953063" y="1981199"/>
            <a:ext cx="1224000" cy="24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EE320-D2CE-4617-BC51-7FC0D8EDDF07}"/>
              </a:ext>
            </a:extLst>
          </p:cNvPr>
          <p:cNvSpPr/>
          <p:nvPr/>
        </p:nvSpPr>
        <p:spPr>
          <a:xfrm>
            <a:off x="2470490" y="3968444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EB475F6E-ED3E-4E3E-9B86-84AB8BBCEDA5}"/>
              </a:ext>
            </a:extLst>
          </p:cNvPr>
          <p:cNvSpPr/>
          <p:nvPr/>
        </p:nvSpPr>
        <p:spPr>
          <a:xfrm>
            <a:off x="1151529" y="4097009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963131-9F8F-4E8E-859C-DD6B9D4EBF9C}"/>
              </a:ext>
            </a:extLst>
          </p:cNvPr>
          <p:cNvSpPr txBox="1"/>
          <p:nvPr/>
        </p:nvSpPr>
        <p:spPr>
          <a:xfrm>
            <a:off x="4932041" y="1916832"/>
            <a:ext cx="3754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/>
              <a:t>Camera is place to recognize each of QR markers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Camera positions</a:t>
            </a:r>
          </a:p>
          <a:p>
            <a:pPr marL="742950" lvl="1" indent="-285750">
              <a:buFontTx/>
              <a:buChar char="-"/>
            </a:pPr>
            <a:r>
              <a:rPr lang="en-US" altLang="ja-JP" dirty="0"/>
              <a:t>Right QR markers of 0 [deg]: 0.70, 0.80, 0.95, 1.10, 1.20, 1.40, 1.50 [m]</a:t>
            </a:r>
          </a:p>
          <a:p>
            <a:pPr marL="742950" lvl="1" indent="-285750">
              <a:buFontTx/>
              <a:buChar char="-"/>
            </a:pPr>
            <a:r>
              <a:rPr lang="en-US" altLang="ja-JP" dirty="0"/>
              <a:t>Left QR markers of 60 [deg]: 0.70, 0.85, 0.95, 1.10, 1.25, 1.40, 1.50 [m]</a:t>
            </a:r>
          </a:p>
          <a:p>
            <a:pPr marL="742950" lvl="1" indent="-285750">
              <a:buFontTx/>
              <a:buChar char="-"/>
            </a:pPr>
            <a:r>
              <a:rPr lang="en-US" altLang="ja-JP" dirty="0"/>
              <a:t>Middle both QR markers of 30 [deg]: 0.70, 0.90, 1.10, 1.30, 1.40, 1.60[m]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Take several RGB-D shots at each of camera positions   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2C10715-9E08-4550-9459-6EC4399D04B1}"/>
              </a:ext>
            </a:extLst>
          </p:cNvPr>
          <p:cNvSpPr/>
          <p:nvPr/>
        </p:nvSpPr>
        <p:spPr>
          <a:xfrm>
            <a:off x="2470490" y="360789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446FC83-DFFD-4F78-BEA0-A5784411E9F0}"/>
              </a:ext>
            </a:extLst>
          </p:cNvPr>
          <p:cNvSpPr/>
          <p:nvPr/>
        </p:nvSpPr>
        <p:spPr>
          <a:xfrm>
            <a:off x="2470490" y="324785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F05C82B-9758-4F67-BA48-E61EF36F175C}"/>
              </a:ext>
            </a:extLst>
          </p:cNvPr>
          <p:cNvSpPr/>
          <p:nvPr/>
        </p:nvSpPr>
        <p:spPr>
          <a:xfrm>
            <a:off x="2470490" y="285293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B6DF9BE8-F88D-4D21-B1EB-95FE64F2AFC0}"/>
              </a:ext>
            </a:extLst>
          </p:cNvPr>
          <p:cNvSpPr/>
          <p:nvPr/>
        </p:nvSpPr>
        <p:spPr>
          <a:xfrm>
            <a:off x="2457768" y="249289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AF10DF5-4ED7-4EE6-9008-E9C0B68206EA}"/>
              </a:ext>
            </a:extLst>
          </p:cNvPr>
          <p:cNvSpPr txBox="1"/>
          <p:nvPr/>
        </p:nvSpPr>
        <p:spPr>
          <a:xfrm>
            <a:off x="2511457" y="5069993"/>
            <a:ext cx="13481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d_r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0.50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3D193D7C-56FD-41A2-9B78-8045A17DEFC6}"/>
              </a:ext>
            </a:extLst>
          </p:cNvPr>
          <p:cNvSpPr/>
          <p:nvPr/>
        </p:nvSpPr>
        <p:spPr>
          <a:xfrm>
            <a:off x="1159409" y="374015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F1627E9F-77C9-4051-9A16-3DCA9E62A73D}"/>
              </a:ext>
            </a:extLst>
          </p:cNvPr>
          <p:cNvSpPr/>
          <p:nvPr/>
        </p:nvSpPr>
        <p:spPr>
          <a:xfrm>
            <a:off x="1138663" y="338011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6106671E-4A91-4C6E-868E-C5DB8FB70DBD}"/>
              </a:ext>
            </a:extLst>
          </p:cNvPr>
          <p:cNvSpPr/>
          <p:nvPr/>
        </p:nvSpPr>
        <p:spPr>
          <a:xfrm>
            <a:off x="1151528" y="302007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A72D45C0-0626-4727-B3A6-259A71494114}"/>
              </a:ext>
            </a:extLst>
          </p:cNvPr>
          <p:cNvSpPr/>
          <p:nvPr/>
        </p:nvSpPr>
        <p:spPr>
          <a:xfrm>
            <a:off x="1163278" y="2588030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D35EF33-5D23-4DDF-9E17-F0063A04E94A}"/>
              </a:ext>
            </a:extLst>
          </p:cNvPr>
          <p:cNvSpPr txBox="1"/>
          <p:nvPr/>
        </p:nvSpPr>
        <p:spPr>
          <a:xfrm>
            <a:off x="449912" y="4883512"/>
            <a:ext cx="13353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d_l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0.65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F80E6369-2087-46FA-8E07-48D71263640B}"/>
              </a:ext>
            </a:extLst>
          </p:cNvPr>
          <p:cNvCxnSpPr>
            <a:cxnSpLocks/>
          </p:cNvCxnSpPr>
          <p:nvPr/>
        </p:nvCxnSpPr>
        <p:spPr>
          <a:xfrm flipH="1" flipV="1">
            <a:off x="1953063" y="4476895"/>
            <a:ext cx="152730" cy="82404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68EE8A-1DA8-4B0A-9143-CC051CD3EEE6}"/>
              </a:ext>
            </a:extLst>
          </p:cNvPr>
          <p:cNvCxnSpPr>
            <a:cxnSpLocks/>
          </p:cNvCxnSpPr>
          <p:nvPr/>
        </p:nvCxnSpPr>
        <p:spPr>
          <a:xfrm flipV="1">
            <a:off x="2105793" y="4440292"/>
            <a:ext cx="560916" cy="8606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直接アクセス記憶 38">
            <a:extLst>
              <a:ext uri="{FF2B5EF4-FFF2-40B4-BE49-F238E27FC236}">
                <a16:creationId xmlns:a16="http://schemas.microsoft.com/office/drawing/2014/main" id="{6ADC1DA0-1F6A-4A23-BBA5-22CD939E7081}"/>
              </a:ext>
            </a:extLst>
          </p:cNvPr>
          <p:cNvSpPr/>
          <p:nvPr/>
        </p:nvSpPr>
        <p:spPr>
          <a:xfrm rot="2621129">
            <a:off x="4068130" y="4020920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71AC60A-BC44-4D49-A2B9-3937FB3F5356}"/>
              </a:ext>
            </a:extLst>
          </p:cNvPr>
          <p:cNvCxnSpPr>
            <a:cxnSpLocks/>
          </p:cNvCxnSpPr>
          <p:nvPr/>
        </p:nvCxnSpPr>
        <p:spPr>
          <a:xfrm flipH="1" flipV="1">
            <a:off x="1501949" y="4476895"/>
            <a:ext cx="558394" cy="87009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01885E1-EE3A-42B6-A20A-C8E06C8641ED}"/>
              </a:ext>
            </a:extLst>
          </p:cNvPr>
          <p:cNvSpPr txBox="1"/>
          <p:nvPr/>
        </p:nvSpPr>
        <p:spPr>
          <a:xfrm>
            <a:off x="2121285" y="4602088"/>
            <a:ext cx="14507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d_m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0.65 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Set C: Middle position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134BED3-CD57-4E9D-87E1-94362B5BEF34}"/>
              </a:ext>
            </a:extLst>
          </p:cNvPr>
          <p:cNvSpPr/>
          <p:nvPr/>
        </p:nvSpPr>
        <p:spPr>
          <a:xfrm>
            <a:off x="697401" y="1981199"/>
            <a:ext cx="1206837" cy="2687224"/>
          </a:xfrm>
          <a:custGeom>
            <a:avLst/>
            <a:gdLst>
              <a:gd name="connsiteX0" fmla="*/ 704850 w 714375"/>
              <a:gd name="connsiteY0" fmla="*/ 0 h 1590675"/>
              <a:gd name="connsiteX1" fmla="*/ 714375 w 714375"/>
              <a:gd name="connsiteY1" fmla="*/ 1438275 h 1590675"/>
              <a:gd name="connsiteX2" fmla="*/ 9525 w 714375"/>
              <a:gd name="connsiteY2" fmla="*/ 1590675 h 1590675"/>
              <a:gd name="connsiteX3" fmla="*/ 0 w 714375"/>
              <a:gd name="connsiteY3" fmla="*/ 133350 h 1590675"/>
              <a:gd name="connsiteX4" fmla="*/ 704850 w 714375"/>
              <a:gd name="connsiteY4" fmla="*/ 0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0675">
                <a:moveTo>
                  <a:pt x="704850" y="0"/>
                </a:moveTo>
                <a:lnTo>
                  <a:pt x="714375" y="1438275"/>
                </a:lnTo>
                <a:lnTo>
                  <a:pt x="9525" y="1590675"/>
                </a:lnTo>
                <a:lnTo>
                  <a:pt x="0" y="133350"/>
                </a:lnTo>
                <a:lnTo>
                  <a:pt x="7048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E8968C-CAB5-4500-89BD-704D70F4C569}"/>
              </a:ext>
            </a:extLst>
          </p:cNvPr>
          <p:cNvSpPr/>
          <p:nvPr/>
        </p:nvSpPr>
        <p:spPr>
          <a:xfrm>
            <a:off x="1953063" y="1981199"/>
            <a:ext cx="1224000" cy="24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EE320-D2CE-4617-BC51-7FC0D8EDDF07}"/>
              </a:ext>
            </a:extLst>
          </p:cNvPr>
          <p:cNvSpPr/>
          <p:nvPr/>
        </p:nvSpPr>
        <p:spPr>
          <a:xfrm>
            <a:off x="2470490" y="3968444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EB475F6E-ED3E-4E3E-9B86-84AB8BBCEDA5}"/>
              </a:ext>
            </a:extLst>
          </p:cNvPr>
          <p:cNvSpPr/>
          <p:nvPr/>
        </p:nvSpPr>
        <p:spPr>
          <a:xfrm>
            <a:off x="1151529" y="4097009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963131-9F8F-4E8E-859C-DD6B9D4EBF9C}"/>
              </a:ext>
            </a:extLst>
          </p:cNvPr>
          <p:cNvSpPr txBox="1"/>
          <p:nvPr/>
        </p:nvSpPr>
        <p:spPr>
          <a:xfrm>
            <a:off x="4932041" y="1916832"/>
            <a:ext cx="3754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/>
              <a:t>Camera is place to cover two QR markers on each of the walls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Camera positions</a:t>
            </a:r>
          </a:p>
          <a:p>
            <a:pPr marL="742950" lvl="1" indent="-285750">
              <a:buFontTx/>
              <a:buChar char="-"/>
            </a:pPr>
            <a:r>
              <a:rPr lang="en-US" altLang="ja-JP" dirty="0"/>
              <a:t>Height: 0.70, 0.95, 1.30 [m]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Take several RGB-D shots at each of camera positions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2C10715-9E08-4550-9459-6EC4399D04B1}"/>
              </a:ext>
            </a:extLst>
          </p:cNvPr>
          <p:cNvSpPr/>
          <p:nvPr/>
        </p:nvSpPr>
        <p:spPr>
          <a:xfrm>
            <a:off x="2470490" y="360789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446FC83-DFFD-4F78-BEA0-A5784411E9F0}"/>
              </a:ext>
            </a:extLst>
          </p:cNvPr>
          <p:cNvSpPr/>
          <p:nvPr/>
        </p:nvSpPr>
        <p:spPr>
          <a:xfrm>
            <a:off x="2470490" y="324785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F05C82B-9758-4F67-BA48-E61EF36F175C}"/>
              </a:ext>
            </a:extLst>
          </p:cNvPr>
          <p:cNvSpPr/>
          <p:nvPr/>
        </p:nvSpPr>
        <p:spPr>
          <a:xfrm>
            <a:off x="2470490" y="285293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B6DF9BE8-F88D-4D21-B1EB-95FE64F2AFC0}"/>
              </a:ext>
            </a:extLst>
          </p:cNvPr>
          <p:cNvSpPr/>
          <p:nvPr/>
        </p:nvSpPr>
        <p:spPr>
          <a:xfrm>
            <a:off x="2457768" y="249289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AF10DF5-4ED7-4EE6-9008-E9C0B68206EA}"/>
              </a:ext>
            </a:extLst>
          </p:cNvPr>
          <p:cNvSpPr txBox="1"/>
          <p:nvPr/>
        </p:nvSpPr>
        <p:spPr>
          <a:xfrm>
            <a:off x="2511457" y="5069993"/>
            <a:ext cx="12904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d_r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1.00[m]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3D193D7C-56FD-41A2-9B78-8045A17DEFC6}"/>
              </a:ext>
            </a:extLst>
          </p:cNvPr>
          <p:cNvSpPr/>
          <p:nvPr/>
        </p:nvSpPr>
        <p:spPr>
          <a:xfrm>
            <a:off x="1159409" y="374015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F1627E9F-77C9-4051-9A16-3DCA9E62A73D}"/>
              </a:ext>
            </a:extLst>
          </p:cNvPr>
          <p:cNvSpPr/>
          <p:nvPr/>
        </p:nvSpPr>
        <p:spPr>
          <a:xfrm>
            <a:off x="1138663" y="338011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6106671E-4A91-4C6E-868E-C5DB8FB70DBD}"/>
              </a:ext>
            </a:extLst>
          </p:cNvPr>
          <p:cNvSpPr/>
          <p:nvPr/>
        </p:nvSpPr>
        <p:spPr>
          <a:xfrm>
            <a:off x="1151528" y="302007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A72D45C0-0626-4727-B3A6-259A71494114}"/>
              </a:ext>
            </a:extLst>
          </p:cNvPr>
          <p:cNvSpPr/>
          <p:nvPr/>
        </p:nvSpPr>
        <p:spPr>
          <a:xfrm>
            <a:off x="1163278" y="2588030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D35EF33-5D23-4DDF-9E17-F0063A04E94A}"/>
              </a:ext>
            </a:extLst>
          </p:cNvPr>
          <p:cNvSpPr txBox="1"/>
          <p:nvPr/>
        </p:nvSpPr>
        <p:spPr>
          <a:xfrm>
            <a:off x="449912" y="4883512"/>
            <a:ext cx="12775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d_l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1.00[m]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F80E6369-2087-46FA-8E07-48D71263640B}"/>
              </a:ext>
            </a:extLst>
          </p:cNvPr>
          <p:cNvCxnSpPr>
            <a:cxnSpLocks/>
          </p:cNvCxnSpPr>
          <p:nvPr/>
        </p:nvCxnSpPr>
        <p:spPr>
          <a:xfrm flipH="1" flipV="1">
            <a:off x="1953063" y="4476895"/>
            <a:ext cx="152730" cy="82404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BC68EE8A-1DA8-4B0A-9143-CC051CD3EEE6}"/>
              </a:ext>
            </a:extLst>
          </p:cNvPr>
          <p:cNvCxnSpPr>
            <a:cxnSpLocks/>
          </p:cNvCxnSpPr>
          <p:nvPr/>
        </p:nvCxnSpPr>
        <p:spPr>
          <a:xfrm flipV="1">
            <a:off x="2105793" y="4440292"/>
            <a:ext cx="560916" cy="860644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フローチャート: 直接アクセス記憶 38">
            <a:extLst>
              <a:ext uri="{FF2B5EF4-FFF2-40B4-BE49-F238E27FC236}">
                <a16:creationId xmlns:a16="http://schemas.microsoft.com/office/drawing/2014/main" id="{6ADC1DA0-1F6A-4A23-BBA5-22CD939E7081}"/>
              </a:ext>
            </a:extLst>
          </p:cNvPr>
          <p:cNvSpPr/>
          <p:nvPr/>
        </p:nvSpPr>
        <p:spPr>
          <a:xfrm rot="2621129">
            <a:off x="4068130" y="4020920"/>
            <a:ext cx="475007" cy="273975"/>
          </a:xfrm>
          <a:prstGeom prst="flowChartMagneticDru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71AC60A-BC44-4D49-A2B9-3937FB3F5356}"/>
              </a:ext>
            </a:extLst>
          </p:cNvPr>
          <p:cNvCxnSpPr>
            <a:cxnSpLocks/>
          </p:cNvCxnSpPr>
          <p:nvPr/>
        </p:nvCxnSpPr>
        <p:spPr>
          <a:xfrm flipH="1" flipV="1">
            <a:off x="1501949" y="4476895"/>
            <a:ext cx="558394" cy="87009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01885E1-EE3A-42B6-A20A-C8E06C8641ED}"/>
              </a:ext>
            </a:extLst>
          </p:cNvPr>
          <p:cNvSpPr txBox="1"/>
          <p:nvPr/>
        </p:nvSpPr>
        <p:spPr>
          <a:xfrm>
            <a:off x="2121285" y="4602088"/>
            <a:ext cx="139301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d_m</a:t>
            </a:r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1.15[m]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4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6A782-299B-437B-A980-B5914F7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Data Set D: Arm Camera</a:t>
            </a:r>
            <a:endParaRPr kumimoji="1" lang="ja-JP" altLang="en-US" dirty="0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92D5E-2F47-4216-B27B-B9EE3B000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2020-03-03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666DC72-4625-4E4F-9565-C495437C6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K.Naruse(UAizu) Test Image Set of QR Maker Wall Model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CB1D9A-DDE7-4AF1-A195-C9391B3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68D70-93DA-4EE4-9A1A-18650286EF01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134BED3-CD57-4E9D-87E1-94362B5BEF34}"/>
              </a:ext>
            </a:extLst>
          </p:cNvPr>
          <p:cNvSpPr/>
          <p:nvPr/>
        </p:nvSpPr>
        <p:spPr>
          <a:xfrm>
            <a:off x="697401" y="1981199"/>
            <a:ext cx="1206837" cy="2687224"/>
          </a:xfrm>
          <a:custGeom>
            <a:avLst/>
            <a:gdLst>
              <a:gd name="connsiteX0" fmla="*/ 704850 w 714375"/>
              <a:gd name="connsiteY0" fmla="*/ 0 h 1590675"/>
              <a:gd name="connsiteX1" fmla="*/ 714375 w 714375"/>
              <a:gd name="connsiteY1" fmla="*/ 1438275 h 1590675"/>
              <a:gd name="connsiteX2" fmla="*/ 9525 w 714375"/>
              <a:gd name="connsiteY2" fmla="*/ 1590675 h 1590675"/>
              <a:gd name="connsiteX3" fmla="*/ 0 w 714375"/>
              <a:gd name="connsiteY3" fmla="*/ 133350 h 1590675"/>
              <a:gd name="connsiteX4" fmla="*/ 704850 w 714375"/>
              <a:gd name="connsiteY4" fmla="*/ 0 h 159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75" h="1590675">
                <a:moveTo>
                  <a:pt x="704850" y="0"/>
                </a:moveTo>
                <a:lnTo>
                  <a:pt x="714375" y="1438275"/>
                </a:lnTo>
                <a:lnTo>
                  <a:pt x="9525" y="1590675"/>
                </a:lnTo>
                <a:lnTo>
                  <a:pt x="0" y="133350"/>
                </a:lnTo>
                <a:lnTo>
                  <a:pt x="70485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E8968C-CAB5-4500-89BD-704D70F4C569}"/>
              </a:ext>
            </a:extLst>
          </p:cNvPr>
          <p:cNvSpPr/>
          <p:nvPr/>
        </p:nvSpPr>
        <p:spPr>
          <a:xfrm>
            <a:off x="1953063" y="1981199"/>
            <a:ext cx="1224000" cy="244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EE320-D2CE-4617-BC51-7FC0D8EDDF07}"/>
              </a:ext>
            </a:extLst>
          </p:cNvPr>
          <p:cNvSpPr/>
          <p:nvPr/>
        </p:nvSpPr>
        <p:spPr>
          <a:xfrm>
            <a:off x="2470490" y="3968444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EB475F6E-ED3E-4E3E-9B86-84AB8BBCEDA5}"/>
              </a:ext>
            </a:extLst>
          </p:cNvPr>
          <p:cNvSpPr/>
          <p:nvPr/>
        </p:nvSpPr>
        <p:spPr>
          <a:xfrm>
            <a:off x="1151529" y="4097009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8963131-9F8F-4E8E-859C-DD6B9D4EBF9C}"/>
              </a:ext>
            </a:extLst>
          </p:cNvPr>
          <p:cNvSpPr txBox="1"/>
          <p:nvPr/>
        </p:nvSpPr>
        <p:spPr>
          <a:xfrm>
            <a:off x="4932041" y="1916832"/>
            <a:ext cx="3754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ja-JP" dirty="0"/>
              <a:t>Bring Spider2018 and use ARM camera</a:t>
            </a:r>
          </a:p>
          <a:p>
            <a:pPr marL="285750" indent="-285750">
              <a:buFontTx/>
              <a:buChar char="-"/>
            </a:pPr>
            <a:r>
              <a:rPr lang="en-US" altLang="ja-JP" dirty="0"/>
              <a:t>Manually controlled camera positions 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22C10715-9E08-4550-9459-6EC4399D04B1}"/>
              </a:ext>
            </a:extLst>
          </p:cNvPr>
          <p:cNvSpPr/>
          <p:nvPr/>
        </p:nvSpPr>
        <p:spPr>
          <a:xfrm>
            <a:off x="2470490" y="360789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446FC83-DFFD-4F78-BEA0-A5784411E9F0}"/>
              </a:ext>
            </a:extLst>
          </p:cNvPr>
          <p:cNvSpPr/>
          <p:nvPr/>
        </p:nvSpPr>
        <p:spPr>
          <a:xfrm>
            <a:off x="2470490" y="3247858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4F05C82B-9758-4F67-BA48-E61EF36F175C}"/>
              </a:ext>
            </a:extLst>
          </p:cNvPr>
          <p:cNvSpPr/>
          <p:nvPr/>
        </p:nvSpPr>
        <p:spPr>
          <a:xfrm>
            <a:off x="2470490" y="285293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B6DF9BE8-F88D-4D21-B1EB-95FE64F2AFC0}"/>
              </a:ext>
            </a:extLst>
          </p:cNvPr>
          <p:cNvSpPr/>
          <p:nvPr/>
        </p:nvSpPr>
        <p:spPr>
          <a:xfrm>
            <a:off x="2457768" y="2492896"/>
            <a:ext cx="253178" cy="25315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3D193D7C-56FD-41A2-9B78-8045A17DEFC6}"/>
              </a:ext>
            </a:extLst>
          </p:cNvPr>
          <p:cNvSpPr/>
          <p:nvPr/>
        </p:nvSpPr>
        <p:spPr>
          <a:xfrm>
            <a:off x="1159409" y="374015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F1627E9F-77C9-4051-9A16-3DCA9E62A73D}"/>
              </a:ext>
            </a:extLst>
          </p:cNvPr>
          <p:cNvSpPr/>
          <p:nvPr/>
        </p:nvSpPr>
        <p:spPr>
          <a:xfrm>
            <a:off x="1138663" y="338011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6106671E-4A91-4C6E-868E-C5DB8FB70DBD}"/>
              </a:ext>
            </a:extLst>
          </p:cNvPr>
          <p:cNvSpPr/>
          <p:nvPr/>
        </p:nvSpPr>
        <p:spPr>
          <a:xfrm>
            <a:off x="1151528" y="3020078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A72D45C0-0626-4727-B3A6-259A71494114}"/>
              </a:ext>
            </a:extLst>
          </p:cNvPr>
          <p:cNvSpPr/>
          <p:nvPr/>
        </p:nvSpPr>
        <p:spPr>
          <a:xfrm>
            <a:off x="1163278" y="2588030"/>
            <a:ext cx="197393" cy="264906"/>
          </a:xfrm>
          <a:custGeom>
            <a:avLst/>
            <a:gdLst>
              <a:gd name="connsiteX0" fmla="*/ 0 w 757645"/>
              <a:gd name="connsiteY0" fmla="*/ 853440 h 853440"/>
              <a:gd name="connsiteX1" fmla="*/ 740228 w 757645"/>
              <a:gd name="connsiteY1" fmla="*/ 679268 h 853440"/>
              <a:gd name="connsiteX2" fmla="*/ 757645 w 757645"/>
              <a:gd name="connsiteY2" fmla="*/ 0 h 853440"/>
              <a:gd name="connsiteX3" fmla="*/ 26125 w 757645"/>
              <a:gd name="connsiteY3" fmla="*/ 174171 h 853440"/>
              <a:gd name="connsiteX4" fmla="*/ 0 w 757645"/>
              <a:gd name="connsiteY4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5" h="853440">
                <a:moveTo>
                  <a:pt x="0" y="853440"/>
                </a:moveTo>
                <a:lnTo>
                  <a:pt x="740228" y="679268"/>
                </a:lnTo>
                <a:lnTo>
                  <a:pt x="757645" y="0"/>
                </a:lnTo>
                <a:lnTo>
                  <a:pt x="26125" y="174171"/>
                </a:lnTo>
                <a:lnTo>
                  <a:pt x="0" y="85344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75892"/>
      </p:ext>
    </p:extLst>
  </p:cSld>
  <p:clrMapOvr>
    <a:masterClrMapping/>
  </p:clrMapOvr>
</p:sld>
</file>

<file path=ppt/theme/theme1.xml><?xml version="1.0" encoding="utf-8"?>
<a:theme xmlns:a="http://schemas.openxmlformats.org/drawingml/2006/main" name="MyWhiteB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t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aruseSlideTemplateCCSimpleWhite24" id="{DE14322D-834C-4057-8C3C-9B3812781792}" vid="{BB54976D-DA7A-4CC9-8A51-09D41668B3D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NaruseSlideTemplateCCSimpleWhite24</Template>
  <TotalTime>40</TotalTime>
  <Words>464</Words>
  <Application>Microsoft Office PowerPoint</Application>
  <PresentationFormat>画面に合わせる (4:3)</PresentationFormat>
  <Paragraphs>107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</vt:lpstr>
      <vt:lpstr>Times New Roman</vt:lpstr>
      <vt:lpstr>MyWhiteBack</vt:lpstr>
      <vt:lpstr>QR Marker Wall Model: Setup</vt:lpstr>
      <vt:lpstr>Data Set A: Far position</vt:lpstr>
      <vt:lpstr>Data Set B: Close position</vt:lpstr>
      <vt:lpstr>Data Set C: Middle position</vt:lpstr>
      <vt:lpstr>Data Set D: Arm Camera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RGB-D Images Shooting: Setup</dc:title>
  <dc:creator>成瀬継太郎</dc:creator>
  <cp:lastModifiedBy>成瀬継太郎</cp:lastModifiedBy>
  <cp:revision>26</cp:revision>
  <dcterms:created xsi:type="dcterms:W3CDTF">2020-03-03T07:28:08Z</dcterms:created>
  <dcterms:modified xsi:type="dcterms:W3CDTF">2020-03-03T08:08:47Z</dcterms:modified>
</cp:coreProperties>
</file>