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4"/>
  </p:sldMasterIdLst>
  <p:notesMasterIdLst>
    <p:notesMasterId r:id="rId11"/>
  </p:notesMasterIdLst>
  <p:handoutMasterIdLst>
    <p:handoutMasterId r:id="rId12"/>
  </p:handoutMasterIdLst>
  <p:sldIdLst>
    <p:sldId id="262" r:id="rId5"/>
    <p:sldId id="263" r:id="rId6"/>
    <p:sldId id="266" r:id="rId7"/>
    <p:sldId id="269" r:id="rId8"/>
    <p:sldId id="268" r:id="rId9"/>
    <p:sldId id="267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5FF4E0-B8DF-442F-9025-EDCC56515211}" v="139" dt="2020-03-09T04:23:02.4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5" d="100"/>
          <a:sy n="75" d="100"/>
        </p:scale>
        <p:origin x="78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24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2020-03-09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2020-03-09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2020-03-09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2020-03-09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2020-03-09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2020-03-09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2020-03-09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907704" y="6356350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K.Naruse(UAizu)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08304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251520" y="21328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8" name="Picture 4" descr="https://licensebuttons.net/l/by/4.0/88x31.png">
            <a:extLst>
              <a:ext uri="{FF2B5EF4-FFF2-40B4-BE49-F238E27FC236}">
                <a16:creationId xmlns:a16="http://schemas.microsoft.com/office/drawing/2014/main" id="{36FA7B71-4A5C-449D-840F-D4C64E054E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6" y="11663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6A782-299B-437B-A980-B5914F7D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Frame Transformation</a:t>
            </a:r>
            <a:r>
              <a:rPr kumimoji="1" lang="ja-JP" altLang="en-US" dirty="0"/>
              <a:t>（座標変換）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F92D5E-2F47-4216-B27B-B9EE3B00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2020-03-09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66DC72-4625-4E4F-9565-C495437C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CB1D9A-DDE7-4AF1-A195-C9391B33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</a:t>
            </a:fld>
            <a:endParaRPr kumimoji="1" lang="ja-JP" altLang="en-US"/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C6EE2880-17E4-4940-8436-0AEE7AE927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184922"/>
              </p:ext>
            </p:extLst>
          </p:nvPr>
        </p:nvGraphicFramePr>
        <p:xfrm>
          <a:off x="457200" y="2373313"/>
          <a:ext cx="3124200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562040" imgH="1803240" progId="Equation.DSMT4">
                  <p:embed/>
                </p:oleObj>
              </mc:Choice>
              <mc:Fallback>
                <p:oleObj name="Equation" r:id="rId3" imgW="1562040" imgH="1803240" progId="Equation.DSMT4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C6EE2880-17E4-4940-8436-0AEE7AE927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373313"/>
                        <a:ext cx="3124200" cy="360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>
            <a:extLst>
              <a:ext uri="{FF2B5EF4-FFF2-40B4-BE49-F238E27FC236}">
                <a16:creationId xmlns:a16="http://schemas.microsoft.com/office/drawing/2014/main" id="{05A7F60F-D3FF-44FF-ACD2-0BA3A59210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120758"/>
              </p:ext>
            </p:extLst>
          </p:nvPr>
        </p:nvGraphicFramePr>
        <p:xfrm>
          <a:off x="4787900" y="2268538"/>
          <a:ext cx="3505200" cy="398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1752480" imgH="1993680" progId="Equation.DSMT4">
                  <p:embed/>
                </p:oleObj>
              </mc:Choice>
              <mc:Fallback>
                <p:oleObj name="Equation" r:id="rId5" imgW="1752480" imgH="1993680" progId="Equation.DSMT4">
                  <p:embed/>
                  <p:pic>
                    <p:nvPicPr>
                      <p:cNvPr id="7" name="オブジェクト 6">
                        <a:extLst>
                          <a:ext uri="{FF2B5EF4-FFF2-40B4-BE49-F238E27FC236}">
                            <a16:creationId xmlns:a16="http://schemas.microsoft.com/office/drawing/2014/main" id="{05A7F60F-D3FF-44FF-ACD2-0BA3A59210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7900" y="2268538"/>
                        <a:ext cx="3505200" cy="398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F73091-64D7-4BA2-AA96-88AA18566954}"/>
              </a:ext>
            </a:extLst>
          </p:cNvPr>
          <p:cNvSpPr txBox="1"/>
          <p:nvPr/>
        </p:nvSpPr>
        <p:spPr>
          <a:xfrm>
            <a:off x="457200" y="1440425"/>
            <a:ext cx="3751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Translation transformation</a:t>
            </a:r>
          </a:p>
          <a:p>
            <a:r>
              <a:rPr kumimoji="1" lang="ja-JP" altLang="en-US" sz="2400" dirty="0"/>
              <a:t>（並進変換）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3B15D7-E7E9-411E-8310-16DAB54CFFFB}"/>
              </a:ext>
            </a:extLst>
          </p:cNvPr>
          <p:cNvSpPr txBox="1"/>
          <p:nvPr/>
        </p:nvSpPr>
        <p:spPr>
          <a:xfrm>
            <a:off x="5132655" y="1486312"/>
            <a:ext cx="3626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Rotational transformation</a:t>
            </a:r>
          </a:p>
          <a:p>
            <a:r>
              <a:rPr kumimoji="1" lang="ja-JP" altLang="en-US" sz="2400" dirty="0"/>
              <a:t>（回転変換）</a:t>
            </a:r>
          </a:p>
        </p:txBody>
      </p:sp>
    </p:spTree>
    <p:extLst>
      <p:ext uri="{BB962C8B-B14F-4D97-AF65-F5344CB8AC3E}">
        <p14:creationId xmlns:p14="http://schemas.microsoft.com/office/powerpoint/2010/main" val="216626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4B305A-5A54-4F07-B05B-3873DD3A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Homogeneous Transformation Matrix</a:t>
            </a:r>
            <a:br>
              <a:rPr kumimoji="1" lang="en-US" altLang="ja-JP" dirty="0"/>
            </a:br>
            <a:r>
              <a:rPr kumimoji="1" lang="ja-JP" altLang="en-US" dirty="0"/>
              <a:t>（同次変換行列）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169CFA-5709-440B-93F1-BDEC3878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2020-03-09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036819-977C-4239-8BDE-79FC0F4F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C7A7FD-D960-446C-9B8C-847B518C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5AF43E7-E042-454B-998C-18AAD4AB8E62}"/>
              </a:ext>
            </a:extLst>
          </p:cNvPr>
          <p:cNvSpPr txBox="1"/>
          <p:nvPr/>
        </p:nvSpPr>
        <p:spPr>
          <a:xfrm>
            <a:off x="457200" y="1440425"/>
            <a:ext cx="7843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Translation and rotational transformation in a single step</a:t>
            </a:r>
          </a:p>
          <a:p>
            <a:r>
              <a:rPr kumimoji="1" lang="ja-JP" altLang="en-US" sz="2400" dirty="0"/>
              <a:t>（並進と回転変換を１ステップで）</a:t>
            </a:r>
          </a:p>
        </p:txBody>
      </p:sp>
      <p:graphicFrame>
        <p:nvGraphicFramePr>
          <p:cNvPr id="7" name="オブジェクト 6">
            <a:extLst>
              <a:ext uri="{FF2B5EF4-FFF2-40B4-BE49-F238E27FC236}">
                <a16:creationId xmlns:a16="http://schemas.microsoft.com/office/drawing/2014/main" id="{63981C0D-2A79-4B32-86C2-8662B13DAC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53230"/>
              </p:ext>
            </p:extLst>
          </p:nvPr>
        </p:nvGraphicFramePr>
        <p:xfrm>
          <a:off x="1930400" y="2566194"/>
          <a:ext cx="52832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2641320" imgH="1320480" progId="Equation.DSMT4">
                  <p:embed/>
                </p:oleObj>
              </mc:Choice>
              <mc:Fallback>
                <p:oleObj name="Equation" r:id="rId3" imgW="2641320" imgH="1320480" progId="Equation.DSMT4">
                  <p:embed/>
                  <p:pic>
                    <p:nvPicPr>
                      <p:cNvPr id="7" name="オブジェクト 6">
                        <a:extLst>
                          <a:ext uri="{FF2B5EF4-FFF2-40B4-BE49-F238E27FC236}">
                            <a16:creationId xmlns:a16="http://schemas.microsoft.com/office/drawing/2014/main" id="{63981C0D-2A79-4B32-86C2-8662B13DAC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0400" y="2566194"/>
                        <a:ext cx="5283200" cy="264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214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6A782-299B-437B-A980-B5914F7D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Data Set C: Middle position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F92D5E-2F47-4216-B27B-B9EE3B00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66DC72-4625-4E4F-9565-C495437C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Test Image Set of QR Maker Wall Model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CB1D9A-DDE7-4AF1-A195-C9391B33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134BED3-CD57-4E9D-87E1-94362B5BEF34}"/>
              </a:ext>
            </a:extLst>
          </p:cNvPr>
          <p:cNvSpPr/>
          <p:nvPr/>
        </p:nvSpPr>
        <p:spPr>
          <a:xfrm>
            <a:off x="427001" y="1981199"/>
            <a:ext cx="1206837" cy="2687224"/>
          </a:xfrm>
          <a:custGeom>
            <a:avLst/>
            <a:gdLst>
              <a:gd name="connsiteX0" fmla="*/ 704850 w 714375"/>
              <a:gd name="connsiteY0" fmla="*/ 0 h 1590675"/>
              <a:gd name="connsiteX1" fmla="*/ 714375 w 714375"/>
              <a:gd name="connsiteY1" fmla="*/ 1438275 h 1590675"/>
              <a:gd name="connsiteX2" fmla="*/ 9525 w 714375"/>
              <a:gd name="connsiteY2" fmla="*/ 1590675 h 1590675"/>
              <a:gd name="connsiteX3" fmla="*/ 0 w 714375"/>
              <a:gd name="connsiteY3" fmla="*/ 133350 h 1590675"/>
              <a:gd name="connsiteX4" fmla="*/ 704850 w 714375"/>
              <a:gd name="connsiteY4" fmla="*/ 0 h 159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590675">
                <a:moveTo>
                  <a:pt x="704850" y="0"/>
                </a:moveTo>
                <a:lnTo>
                  <a:pt x="714375" y="1438275"/>
                </a:lnTo>
                <a:lnTo>
                  <a:pt x="9525" y="1590675"/>
                </a:lnTo>
                <a:lnTo>
                  <a:pt x="0" y="133350"/>
                </a:lnTo>
                <a:lnTo>
                  <a:pt x="70485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E8968C-CAB5-4500-89BD-704D70F4C569}"/>
              </a:ext>
            </a:extLst>
          </p:cNvPr>
          <p:cNvSpPr/>
          <p:nvPr/>
        </p:nvSpPr>
        <p:spPr>
          <a:xfrm>
            <a:off x="1682663" y="1981199"/>
            <a:ext cx="1224000" cy="244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8FEE320-D2CE-4617-BC51-7FC0D8EDDF07}"/>
              </a:ext>
            </a:extLst>
          </p:cNvPr>
          <p:cNvSpPr/>
          <p:nvPr/>
        </p:nvSpPr>
        <p:spPr>
          <a:xfrm>
            <a:off x="2200090" y="3968444"/>
            <a:ext cx="253178" cy="2531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EB475F6E-ED3E-4E3E-9B86-84AB8BBCEDA5}"/>
              </a:ext>
            </a:extLst>
          </p:cNvPr>
          <p:cNvSpPr/>
          <p:nvPr/>
        </p:nvSpPr>
        <p:spPr>
          <a:xfrm>
            <a:off x="881129" y="4097009"/>
            <a:ext cx="197393" cy="264906"/>
          </a:xfrm>
          <a:custGeom>
            <a:avLst/>
            <a:gdLst>
              <a:gd name="connsiteX0" fmla="*/ 0 w 757645"/>
              <a:gd name="connsiteY0" fmla="*/ 853440 h 853440"/>
              <a:gd name="connsiteX1" fmla="*/ 740228 w 757645"/>
              <a:gd name="connsiteY1" fmla="*/ 679268 h 853440"/>
              <a:gd name="connsiteX2" fmla="*/ 757645 w 757645"/>
              <a:gd name="connsiteY2" fmla="*/ 0 h 853440"/>
              <a:gd name="connsiteX3" fmla="*/ 26125 w 757645"/>
              <a:gd name="connsiteY3" fmla="*/ 174171 h 853440"/>
              <a:gd name="connsiteX4" fmla="*/ 0 w 757645"/>
              <a:gd name="connsiteY4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5" h="853440">
                <a:moveTo>
                  <a:pt x="0" y="853440"/>
                </a:moveTo>
                <a:lnTo>
                  <a:pt x="740228" y="679268"/>
                </a:lnTo>
                <a:lnTo>
                  <a:pt x="757645" y="0"/>
                </a:lnTo>
                <a:lnTo>
                  <a:pt x="26125" y="174171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8963131-9F8F-4E8E-859C-DD6B9D4EBF9C}"/>
              </a:ext>
            </a:extLst>
          </p:cNvPr>
          <p:cNvSpPr txBox="1"/>
          <p:nvPr/>
        </p:nvSpPr>
        <p:spPr>
          <a:xfrm>
            <a:off x="4932041" y="1916832"/>
            <a:ext cx="3754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dirty="0"/>
              <a:t>Camera is place to cover two QR markers on each of the walls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Camera positions</a:t>
            </a:r>
          </a:p>
          <a:p>
            <a:pPr marL="742950" lvl="1" indent="-285750">
              <a:buFontTx/>
              <a:buChar char="-"/>
            </a:pPr>
            <a:r>
              <a:rPr lang="en-US" altLang="ja-JP" dirty="0"/>
              <a:t>Height: 0.70, 0.95, 1.30 [m]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Take several RGB-D shots at each of camera positions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22C10715-9E08-4550-9459-6EC4399D04B1}"/>
              </a:ext>
            </a:extLst>
          </p:cNvPr>
          <p:cNvSpPr/>
          <p:nvPr/>
        </p:nvSpPr>
        <p:spPr>
          <a:xfrm>
            <a:off x="2200090" y="3607898"/>
            <a:ext cx="253178" cy="2531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446FC83-DFFD-4F78-BEA0-A5784411E9F0}"/>
              </a:ext>
            </a:extLst>
          </p:cNvPr>
          <p:cNvSpPr/>
          <p:nvPr/>
        </p:nvSpPr>
        <p:spPr>
          <a:xfrm>
            <a:off x="2200090" y="3247858"/>
            <a:ext cx="253178" cy="2531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F05C82B-9758-4F67-BA48-E61EF36F175C}"/>
              </a:ext>
            </a:extLst>
          </p:cNvPr>
          <p:cNvSpPr/>
          <p:nvPr/>
        </p:nvSpPr>
        <p:spPr>
          <a:xfrm>
            <a:off x="2200090" y="2852936"/>
            <a:ext cx="253178" cy="2531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B6DF9BE8-F88D-4D21-B1EB-95FE64F2AFC0}"/>
              </a:ext>
            </a:extLst>
          </p:cNvPr>
          <p:cNvSpPr/>
          <p:nvPr/>
        </p:nvSpPr>
        <p:spPr>
          <a:xfrm>
            <a:off x="2187368" y="2492896"/>
            <a:ext cx="253178" cy="2531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AF10DF5-4ED7-4EE6-9008-E9C0B68206EA}"/>
              </a:ext>
            </a:extLst>
          </p:cNvPr>
          <p:cNvSpPr txBox="1"/>
          <p:nvPr/>
        </p:nvSpPr>
        <p:spPr>
          <a:xfrm>
            <a:off x="2241057" y="5069993"/>
            <a:ext cx="12904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d_r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1.00[m]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フリーフォーム: 図形 89">
            <a:extLst>
              <a:ext uri="{FF2B5EF4-FFF2-40B4-BE49-F238E27FC236}">
                <a16:creationId xmlns:a16="http://schemas.microsoft.com/office/drawing/2014/main" id="{3D193D7C-56FD-41A2-9B78-8045A17DEFC6}"/>
              </a:ext>
            </a:extLst>
          </p:cNvPr>
          <p:cNvSpPr/>
          <p:nvPr/>
        </p:nvSpPr>
        <p:spPr>
          <a:xfrm>
            <a:off x="889009" y="3740158"/>
            <a:ext cx="197393" cy="264906"/>
          </a:xfrm>
          <a:custGeom>
            <a:avLst/>
            <a:gdLst>
              <a:gd name="connsiteX0" fmla="*/ 0 w 757645"/>
              <a:gd name="connsiteY0" fmla="*/ 853440 h 853440"/>
              <a:gd name="connsiteX1" fmla="*/ 740228 w 757645"/>
              <a:gd name="connsiteY1" fmla="*/ 679268 h 853440"/>
              <a:gd name="connsiteX2" fmla="*/ 757645 w 757645"/>
              <a:gd name="connsiteY2" fmla="*/ 0 h 853440"/>
              <a:gd name="connsiteX3" fmla="*/ 26125 w 757645"/>
              <a:gd name="connsiteY3" fmla="*/ 174171 h 853440"/>
              <a:gd name="connsiteX4" fmla="*/ 0 w 757645"/>
              <a:gd name="connsiteY4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5" h="853440">
                <a:moveTo>
                  <a:pt x="0" y="853440"/>
                </a:moveTo>
                <a:lnTo>
                  <a:pt x="740228" y="679268"/>
                </a:lnTo>
                <a:lnTo>
                  <a:pt x="757645" y="0"/>
                </a:lnTo>
                <a:lnTo>
                  <a:pt x="26125" y="174171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1" name="フリーフォーム: 図形 90">
            <a:extLst>
              <a:ext uri="{FF2B5EF4-FFF2-40B4-BE49-F238E27FC236}">
                <a16:creationId xmlns:a16="http://schemas.microsoft.com/office/drawing/2014/main" id="{F1627E9F-77C9-4051-9A16-3DCA9E62A73D}"/>
              </a:ext>
            </a:extLst>
          </p:cNvPr>
          <p:cNvSpPr/>
          <p:nvPr/>
        </p:nvSpPr>
        <p:spPr>
          <a:xfrm>
            <a:off x="868263" y="3380118"/>
            <a:ext cx="197393" cy="264906"/>
          </a:xfrm>
          <a:custGeom>
            <a:avLst/>
            <a:gdLst>
              <a:gd name="connsiteX0" fmla="*/ 0 w 757645"/>
              <a:gd name="connsiteY0" fmla="*/ 853440 h 853440"/>
              <a:gd name="connsiteX1" fmla="*/ 740228 w 757645"/>
              <a:gd name="connsiteY1" fmla="*/ 679268 h 853440"/>
              <a:gd name="connsiteX2" fmla="*/ 757645 w 757645"/>
              <a:gd name="connsiteY2" fmla="*/ 0 h 853440"/>
              <a:gd name="connsiteX3" fmla="*/ 26125 w 757645"/>
              <a:gd name="connsiteY3" fmla="*/ 174171 h 853440"/>
              <a:gd name="connsiteX4" fmla="*/ 0 w 757645"/>
              <a:gd name="connsiteY4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5" h="853440">
                <a:moveTo>
                  <a:pt x="0" y="853440"/>
                </a:moveTo>
                <a:lnTo>
                  <a:pt x="740228" y="679268"/>
                </a:lnTo>
                <a:lnTo>
                  <a:pt x="757645" y="0"/>
                </a:lnTo>
                <a:lnTo>
                  <a:pt x="26125" y="174171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2" name="フリーフォーム: 図形 91">
            <a:extLst>
              <a:ext uri="{FF2B5EF4-FFF2-40B4-BE49-F238E27FC236}">
                <a16:creationId xmlns:a16="http://schemas.microsoft.com/office/drawing/2014/main" id="{6106671E-4A91-4C6E-868E-C5DB8FB70DBD}"/>
              </a:ext>
            </a:extLst>
          </p:cNvPr>
          <p:cNvSpPr/>
          <p:nvPr/>
        </p:nvSpPr>
        <p:spPr>
          <a:xfrm>
            <a:off x="881128" y="3020078"/>
            <a:ext cx="197393" cy="264906"/>
          </a:xfrm>
          <a:custGeom>
            <a:avLst/>
            <a:gdLst>
              <a:gd name="connsiteX0" fmla="*/ 0 w 757645"/>
              <a:gd name="connsiteY0" fmla="*/ 853440 h 853440"/>
              <a:gd name="connsiteX1" fmla="*/ 740228 w 757645"/>
              <a:gd name="connsiteY1" fmla="*/ 679268 h 853440"/>
              <a:gd name="connsiteX2" fmla="*/ 757645 w 757645"/>
              <a:gd name="connsiteY2" fmla="*/ 0 h 853440"/>
              <a:gd name="connsiteX3" fmla="*/ 26125 w 757645"/>
              <a:gd name="connsiteY3" fmla="*/ 174171 h 853440"/>
              <a:gd name="connsiteX4" fmla="*/ 0 w 757645"/>
              <a:gd name="connsiteY4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5" h="853440">
                <a:moveTo>
                  <a:pt x="0" y="853440"/>
                </a:moveTo>
                <a:lnTo>
                  <a:pt x="740228" y="679268"/>
                </a:lnTo>
                <a:lnTo>
                  <a:pt x="757645" y="0"/>
                </a:lnTo>
                <a:lnTo>
                  <a:pt x="26125" y="174171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フリーフォーム: 図形 92">
            <a:extLst>
              <a:ext uri="{FF2B5EF4-FFF2-40B4-BE49-F238E27FC236}">
                <a16:creationId xmlns:a16="http://schemas.microsoft.com/office/drawing/2014/main" id="{A72D45C0-0626-4727-B3A6-259A71494114}"/>
              </a:ext>
            </a:extLst>
          </p:cNvPr>
          <p:cNvSpPr/>
          <p:nvPr/>
        </p:nvSpPr>
        <p:spPr>
          <a:xfrm>
            <a:off x="892878" y="2588030"/>
            <a:ext cx="197393" cy="264906"/>
          </a:xfrm>
          <a:custGeom>
            <a:avLst/>
            <a:gdLst>
              <a:gd name="connsiteX0" fmla="*/ 0 w 757645"/>
              <a:gd name="connsiteY0" fmla="*/ 853440 h 853440"/>
              <a:gd name="connsiteX1" fmla="*/ 740228 w 757645"/>
              <a:gd name="connsiteY1" fmla="*/ 679268 h 853440"/>
              <a:gd name="connsiteX2" fmla="*/ 757645 w 757645"/>
              <a:gd name="connsiteY2" fmla="*/ 0 h 853440"/>
              <a:gd name="connsiteX3" fmla="*/ 26125 w 757645"/>
              <a:gd name="connsiteY3" fmla="*/ 174171 h 853440"/>
              <a:gd name="connsiteX4" fmla="*/ 0 w 757645"/>
              <a:gd name="connsiteY4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5" h="853440">
                <a:moveTo>
                  <a:pt x="0" y="853440"/>
                </a:moveTo>
                <a:lnTo>
                  <a:pt x="740228" y="679268"/>
                </a:lnTo>
                <a:lnTo>
                  <a:pt x="757645" y="0"/>
                </a:lnTo>
                <a:lnTo>
                  <a:pt x="26125" y="174171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FD35EF33-5D23-4DDF-9E17-F0063A04E94A}"/>
              </a:ext>
            </a:extLst>
          </p:cNvPr>
          <p:cNvSpPr txBox="1"/>
          <p:nvPr/>
        </p:nvSpPr>
        <p:spPr>
          <a:xfrm>
            <a:off x="179512" y="4883512"/>
            <a:ext cx="12775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d_l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1.00[m]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F80E6369-2087-46FA-8E07-48D71263640B}"/>
              </a:ext>
            </a:extLst>
          </p:cNvPr>
          <p:cNvCxnSpPr>
            <a:cxnSpLocks/>
          </p:cNvCxnSpPr>
          <p:nvPr/>
        </p:nvCxnSpPr>
        <p:spPr>
          <a:xfrm flipH="1" flipV="1">
            <a:off x="1682663" y="4476895"/>
            <a:ext cx="152730" cy="82404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BC68EE8A-1DA8-4B0A-9143-CC051CD3EEE6}"/>
              </a:ext>
            </a:extLst>
          </p:cNvPr>
          <p:cNvCxnSpPr>
            <a:cxnSpLocks/>
          </p:cNvCxnSpPr>
          <p:nvPr/>
        </p:nvCxnSpPr>
        <p:spPr>
          <a:xfrm flipV="1">
            <a:off x="1835393" y="4440292"/>
            <a:ext cx="560916" cy="8606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直接アクセス記憶 38">
            <a:extLst>
              <a:ext uri="{FF2B5EF4-FFF2-40B4-BE49-F238E27FC236}">
                <a16:creationId xmlns:a16="http://schemas.microsoft.com/office/drawing/2014/main" id="{6ADC1DA0-1F6A-4A23-BBA5-22CD939E7081}"/>
              </a:ext>
            </a:extLst>
          </p:cNvPr>
          <p:cNvSpPr/>
          <p:nvPr/>
        </p:nvSpPr>
        <p:spPr>
          <a:xfrm rot="2621129">
            <a:off x="2718524" y="4020920"/>
            <a:ext cx="475007" cy="273975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71AC60A-BC44-4D49-A2B9-3937FB3F5356}"/>
              </a:ext>
            </a:extLst>
          </p:cNvPr>
          <p:cNvCxnSpPr>
            <a:cxnSpLocks/>
          </p:cNvCxnSpPr>
          <p:nvPr/>
        </p:nvCxnSpPr>
        <p:spPr>
          <a:xfrm flipH="1" flipV="1">
            <a:off x="1231549" y="4476895"/>
            <a:ext cx="558394" cy="87009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01885E1-EE3A-42B6-A20A-C8E06C8641ED}"/>
              </a:ext>
            </a:extLst>
          </p:cNvPr>
          <p:cNvSpPr txBox="1"/>
          <p:nvPr/>
        </p:nvSpPr>
        <p:spPr>
          <a:xfrm>
            <a:off x="1850885" y="4602088"/>
            <a:ext cx="139301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d_m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1.15[m]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0B2C076E-1936-48A7-BD0E-72BDDDD3F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318" y="1619594"/>
            <a:ext cx="2031746" cy="114285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60C43FC7-932D-4AA3-A42F-1D2BC9033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318" y="2911433"/>
            <a:ext cx="2031746" cy="114285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1EB786D6-A0E8-45CE-8363-68D6E3A9A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318" y="4170955"/>
            <a:ext cx="2031746" cy="1142857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3EEFC98-CF76-4384-9B16-F1487C02D07D}"/>
              </a:ext>
            </a:extLst>
          </p:cNvPr>
          <p:cNvSpPr/>
          <p:nvPr/>
        </p:nvSpPr>
        <p:spPr>
          <a:xfrm>
            <a:off x="5360467" y="4067365"/>
            <a:ext cx="3366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(E, D, C) img1583215775.png</a:t>
            </a:r>
          </a:p>
          <a:p>
            <a:r>
              <a:rPr lang="en-US" altLang="ja-JP" dirty="0"/>
              <a:t>(D, C, B) img1583215821.png</a:t>
            </a:r>
          </a:p>
          <a:p>
            <a:r>
              <a:rPr lang="en-US" altLang="ja-JP" dirty="0"/>
              <a:t>(C, B, A) img1583215857.png</a:t>
            </a:r>
          </a:p>
        </p:txBody>
      </p:sp>
    </p:spTree>
    <p:extLst>
      <p:ext uri="{BB962C8B-B14F-4D97-AF65-F5344CB8AC3E}">
        <p14:creationId xmlns:p14="http://schemas.microsoft.com/office/powerpoint/2010/main" val="380654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6A782-299B-437B-A980-B5914F7D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Data Set C: Middle position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F92D5E-2F47-4216-B27B-B9EE3B00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66DC72-4625-4E4F-9565-C495437C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Test Image Set of QR Maker Wall Model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CB1D9A-DDE7-4AF1-A195-C9391B33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0B2C076E-1936-48A7-BD0E-72BDDDD3F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619594"/>
            <a:ext cx="2031746" cy="114285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60C43FC7-932D-4AA3-A42F-1D2BC9033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911433"/>
            <a:ext cx="2031746" cy="114285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1EB786D6-A0E8-45CE-8363-68D6E3A9A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170955"/>
            <a:ext cx="2031746" cy="1142857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3EEFC98-CF76-4384-9B16-F1487C02D07D}"/>
              </a:ext>
            </a:extLst>
          </p:cNvPr>
          <p:cNvSpPr/>
          <p:nvPr/>
        </p:nvSpPr>
        <p:spPr>
          <a:xfrm>
            <a:off x="2555776" y="1545453"/>
            <a:ext cx="3366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Height: 0.70, 0.95, 1.30 [m]</a:t>
            </a:r>
          </a:p>
          <a:p>
            <a:r>
              <a:rPr lang="en-US" altLang="ja-JP" dirty="0"/>
              <a:t>(E, D, C) img1583215775.png</a:t>
            </a:r>
          </a:p>
          <a:p>
            <a:r>
              <a:rPr lang="en-US" altLang="ja-JP" dirty="0"/>
              <a:t>(D, C, B) img1583215821.png</a:t>
            </a:r>
          </a:p>
          <a:p>
            <a:r>
              <a:rPr lang="en-US" altLang="ja-JP" dirty="0"/>
              <a:t>(C, B, A) img1583215857.png</a:t>
            </a:r>
          </a:p>
        </p:txBody>
      </p:sp>
      <p:graphicFrame>
        <p:nvGraphicFramePr>
          <p:cNvPr id="31" name="オブジェクト 30">
            <a:extLst>
              <a:ext uri="{FF2B5EF4-FFF2-40B4-BE49-F238E27FC236}">
                <a16:creationId xmlns:a16="http://schemas.microsoft.com/office/drawing/2014/main" id="{BC127AA2-0592-4C80-B8D8-9B67E88D45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047266"/>
              </p:ext>
            </p:extLst>
          </p:nvPr>
        </p:nvGraphicFramePr>
        <p:xfrm>
          <a:off x="2555776" y="3116783"/>
          <a:ext cx="2286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6" imgW="1143000" imgH="812520" progId="Equation.DSMT4">
                  <p:embed/>
                </p:oleObj>
              </mc:Choice>
              <mc:Fallback>
                <p:oleObj name="Equation" r:id="rId6" imgW="1143000" imgH="812520" progId="Equation.DSMT4">
                  <p:embed/>
                  <p:pic>
                    <p:nvPicPr>
                      <p:cNvPr id="31" name="オブジェクト 30">
                        <a:extLst>
                          <a:ext uri="{FF2B5EF4-FFF2-40B4-BE49-F238E27FC236}">
                            <a16:creationId xmlns:a16="http://schemas.microsoft.com/office/drawing/2014/main" id="{BC127AA2-0592-4C80-B8D8-9B67E88D45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5776" y="3116783"/>
                        <a:ext cx="2286000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38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E8F45-BDA2-4874-84DD-F6204DBC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208EDE-0EED-4352-8DA6-E5BE4C9C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2020-03-09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FD50D0-6AD6-4C74-A5A2-1FE2EAC2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DCAA2D-926A-4701-8A86-C6AC9B58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17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742133-DA57-4BA2-9F24-3C62564C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7982EA-38CE-4071-99EC-DADEE255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2020-03-09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1828FC-C56C-4E9A-BB52-AC79421D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5FF29D-8642-4A03-9707-D773AB68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60BB027-E305-4CF3-85A0-ED6BB76C59ED}"/>
              </a:ext>
            </a:extLst>
          </p:cNvPr>
          <p:cNvSpPr txBox="1"/>
          <p:nvPr/>
        </p:nvSpPr>
        <p:spPr>
          <a:xfrm>
            <a:off x="5004048" y="1643162"/>
            <a:ext cx="355738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Left</a:t>
            </a:r>
          </a:p>
          <a:p>
            <a:r>
              <a:rPr lang="en-US" altLang="ja-JP" dirty="0"/>
              <a:t>(E) img1583215155.png</a:t>
            </a:r>
          </a:p>
          <a:p>
            <a:r>
              <a:rPr lang="en-US" altLang="ja-JP" dirty="0"/>
              <a:t>(E, D) img1583215200.png</a:t>
            </a:r>
          </a:p>
          <a:p>
            <a:r>
              <a:rPr lang="en-US" altLang="ja-JP" dirty="0"/>
              <a:t>(D) img1583215245.png</a:t>
            </a:r>
          </a:p>
          <a:p>
            <a:r>
              <a:rPr lang="en-US" altLang="ja-JP" dirty="0"/>
              <a:t>(D, C) img1583215338.png</a:t>
            </a:r>
          </a:p>
          <a:p>
            <a:r>
              <a:rPr lang="en-US" altLang="ja-JP" dirty="0"/>
              <a:t>(C) img1583215369.png</a:t>
            </a:r>
          </a:p>
          <a:p>
            <a:r>
              <a:rPr lang="en-US" altLang="ja-JP" dirty="0"/>
              <a:t>(C, B) img1583215403.png</a:t>
            </a:r>
          </a:p>
          <a:p>
            <a:r>
              <a:rPr lang="en-US" altLang="ja-JP" dirty="0"/>
              <a:t>(C, B) img1583215424.png</a:t>
            </a:r>
          </a:p>
          <a:p>
            <a:r>
              <a:rPr lang="en-US" altLang="ja-JP" dirty="0"/>
              <a:t>Middle</a:t>
            </a:r>
          </a:p>
          <a:p>
            <a:r>
              <a:rPr lang="en-US" altLang="ja-JP" dirty="0"/>
              <a:t>(B, C) img1583215494.png</a:t>
            </a:r>
          </a:p>
          <a:p>
            <a:r>
              <a:rPr lang="en-US" altLang="ja-JP" dirty="0"/>
              <a:t>(B, C) img1583215519.png</a:t>
            </a:r>
          </a:p>
          <a:p>
            <a:r>
              <a:rPr lang="en-US" altLang="ja-JP" dirty="0"/>
              <a:t>(D, C, D, C) img1583215556.png</a:t>
            </a:r>
          </a:p>
          <a:p>
            <a:r>
              <a:rPr lang="en-US" altLang="ja-JP" dirty="0"/>
              <a:t>(D, D) img1583215590.png</a:t>
            </a:r>
          </a:p>
          <a:p>
            <a:r>
              <a:rPr lang="en-US" altLang="ja-JP" dirty="0"/>
              <a:t>(E, D, E, D) img1583215627.png</a:t>
            </a:r>
          </a:p>
          <a:p>
            <a:r>
              <a:rPr lang="en-US" altLang="ja-JP" dirty="0"/>
              <a:t>(E, E) img1583215658.png</a:t>
            </a:r>
          </a:p>
          <a:p>
            <a:r>
              <a:rPr lang="en-US" altLang="ja-JP" dirty="0"/>
              <a:t>Right</a:t>
            </a:r>
          </a:p>
          <a:p>
            <a:r>
              <a:rPr lang="en-US" altLang="ja-JP" dirty="0"/>
              <a:t>(E, D, C) img1583215775.png</a:t>
            </a:r>
          </a:p>
          <a:p>
            <a:r>
              <a:rPr lang="en-US" altLang="ja-JP" dirty="0"/>
              <a:t>(D, C, B) img1583215821.png</a:t>
            </a:r>
          </a:p>
          <a:p>
            <a:r>
              <a:rPr kumimoji="1" lang="en-US" altLang="ja-JP" dirty="0"/>
              <a:t>(C, B, A) img1583215857.png</a:t>
            </a:r>
          </a:p>
          <a:p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64868F8-973B-498A-815A-55099BCB0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8414"/>
            <a:ext cx="2031746" cy="114285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D2DDEE4-3483-410F-9FD3-28787ECF2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-1006332"/>
            <a:ext cx="2031746" cy="114285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A6A9A50-E8B2-4AE4-A00B-E33558199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43160"/>
            <a:ext cx="2031746" cy="114285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2AFAD62-C7BE-4F4C-BD12-BBD8F8EE1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00" y="2856898"/>
            <a:ext cx="2031746" cy="114285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B6CF5A7-1DC8-4EB7-B0AC-47123E650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4055179"/>
            <a:ext cx="2031746" cy="114285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A428C9C-04FA-43DB-AD5F-50B961049B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5302454"/>
            <a:ext cx="2031746" cy="114285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97674A2-1118-4603-B271-CCDFDC9909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333" y="6510015"/>
            <a:ext cx="2031746" cy="114285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66AC2D7-FC07-47B2-AA6B-B590150F85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6224" y="6490202"/>
            <a:ext cx="2031746" cy="114285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1FA1BF3-E52C-4B94-A091-6E57062DB8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05818" y="4062908"/>
            <a:ext cx="2031746" cy="114285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F550671-691B-4644-B627-B7FB059790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26630" y="2839137"/>
            <a:ext cx="2031746" cy="114285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E4E950F-9B68-4F8B-A7D8-8981AED979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27496" y="1616617"/>
            <a:ext cx="2031746" cy="1142857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DD47673-6D7B-42A0-A481-719D166372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28091" y="334439"/>
            <a:ext cx="2031746" cy="1142857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EFDFA75D-AD99-4957-BF5A-5A728AF7869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61393" y="-992406"/>
            <a:ext cx="2031746" cy="1142857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F848A35C-D100-43F1-AF99-281906C17DA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76558" y="-1208375"/>
            <a:ext cx="2031746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50137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t"/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aruseSlideTemplateCCSimpleWhite24" id="{DE14322D-834C-4057-8C3C-9B3812781792}" vid="{BB54976D-DA7A-4CC9-8A51-09D41668B3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4B6BDFF82D5004F8976AFCA3FD2E827" ma:contentTypeVersion="2" ma:contentTypeDescription="新しいドキュメントを作成します。" ma:contentTypeScope="" ma:versionID="bde0117234a7834c57067e8bbd6b7e1b">
  <xsd:schema xmlns:xsd="http://www.w3.org/2001/XMLSchema" xmlns:xs="http://www.w3.org/2001/XMLSchema" xmlns:p="http://schemas.microsoft.com/office/2006/metadata/properties" xmlns:ns3="47a8f4f7-0d87-4803-a551-ed432476c210" targetNamespace="http://schemas.microsoft.com/office/2006/metadata/properties" ma:root="true" ma:fieldsID="1648fa5b676bb00800a9c3b3731e94a5" ns3:_="">
    <xsd:import namespace="47a8f4f7-0d87-4803-a551-ed432476c21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a8f4f7-0d87-4803-a551-ed432476c2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6FB6ED-A1E0-4776-8047-28994C53A0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B159FA-233A-489A-88A2-7C47FF9C3069}">
  <ds:schemaRefs>
    <ds:schemaRef ds:uri="http://schemas.microsoft.com/office/2006/documentManagement/types"/>
    <ds:schemaRef ds:uri="http://schemas.microsoft.com/office/infopath/2007/PartnerControls"/>
    <ds:schemaRef ds:uri="47a8f4f7-0d87-4803-a551-ed432476c210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F9D5155-3DD2-4F7E-9D55-A5B9DD8B96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a8f4f7-0d87-4803-a551-ed432476c2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NaruseSlideTemplateCCSimpleWhite24</Template>
  <TotalTime>258</TotalTime>
  <Words>392</Words>
  <Application>Microsoft Office PowerPoint</Application>
  <PresentationFormat>画面に合わせる (4:3)</PresentationFormat>
  <Paragraphs>71</Paragraphs>
  <Slides>6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Arial</vt:lpstr>
      <vt:lpstr>Calibri</vt:lpstr>
      <vt:lpstr>Times New Roman</vt:lpstr>
      <vt:lpstr>MyWhiteBack</vt:lpstr>
      <vt:lpstr>Equation</vt:lpstr>
      <vt:lpstr>Frame Transformation（座標変換）</vt:lpstr>
      <vt:lpstr>Homogeneous Transformation Matrix （同次変換行列）</vt:lpstr>
      <vt:lpstr>Data Set C: Middle position</vt:lpstr>
      <vt:lpstr>Data Set C: Middle position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成瀬継太郎</dc:creator>
  <cp:lastModifiedBy>成瀬継太郎</cp:lastModifiedBy>
  <cp:revision>4</cp:revision>
  <dcterms:created xsi:type="dcterms:W3CDTF">2020-03-09T01:50:20Z</dcterms:created>
  <dcterms:modified xsi:type="dcterms:W3CDTF">2020-03-09T06:21:31Z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0x01010054B6BDFF82D5004F8976AFCA3FD2E827</vt:lpwstr>
  </property>
</Properties>
</file>