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76" r:id="rId4"/>
    <p:sldId id="258" r:id="rId5"/>
    <p:sldId id="260" r:id="rId6"/>
    <p:sldId id="261" r:id="rId7"/>
    <p:sldId id="262" r:id="rId8"/>
    <p:sldId id="266" r:id="rId9"/>
    <p:sldId id="274" r:id="rId10"/>
    <p:sldId id="267" r:id="rId11"/>
    <p:sldId id="277" r:id="rId12"/>
    <p:sldId id="278" r:id="rId13"/>
    <p:sldId id="279" r:id="rId14"/>
    <p:sldId id="281" r:id="rId15"/>
    <p:sldId id="280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480" autoAdjust="0"/>
  </p:normalViewPr>
  <p:slideViewPr>
    <p:cSldViewPr snapToGrid="0">
      <p:cViewPr varScale="1">
        <p:scale>
          <a:sx n="91" d="100"/>
          <a:sy n="91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244F-0A97-2C69-CF0D-9F2E2A35D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2436" y="1142999"/>
            <a:ext cx="11760503" cy="1882567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3600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Eras Light ITC" panose="020B0402030504020804" pitchFamily="34" charset="0"/>
                <a:ea typeface="Segoe UI Black" panose="020B0A02040204020203" pitchFamily="34" charset="0"/>
              </a:rPr>
            </a:br>
            <a:b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  <a:ea typeface="Segoe UI Black" panose="020B0A02040204020203" pitchFamily="34" charset="0"/>
              </a:rPr>
            </a:b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  <a:ea typeface="Segoe UI Black" panose="020B0A02040204020203" pitchFamily="34" charset="0"/>
              </a:rPr>
              <a:t>BrowserStack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tellar" panose="020A0402060406010301" pitchFamily="18" charset="0"/>
              <a:ea typeface="Segoe UI Black" panose="020B0A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37AF0-01CB-940C-C794-DE05C14D3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29" y="3375235"/>
            <a:ext cx="11760503" cy="2339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                   </a:t>
            </a:r>
            <a:r>
              <a:rPr lang="en-US" sz="2400" b="1" dirty="0">
                <a:solidFill>
                  <a:srgbClr val="002060"/>
                </a:solidFill>
              </a:rPr>
              <a:t>UNDER GUIDANCE OF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highlight>
                  <a:srgbClr val="00FFFF"/>
                </a:highlight>
              </a:rPr>
              <a:t>MRS.VAISHALI SONANIS MAM</a:t>
            </a:r>
          </a:p>
          <a:p>
            <a:endParaRPr lang="en-US" sz="3200" b="1" dirty="0">
              <a:solidFill>
                <a:schemeClr val="accent6">
                  <a:lumMod val="75000"/>
                </a:schemeClr>
              </a:solidFill>
              <a:highlight>
                <a:srgbClr val="00FFFF"/>
              </a:highlight>
            </a:endParaRPr>
          </a:p>
          <a:p>
            <a:endParaRPr lang="en-US" sz="3200" b="1" dirty="0">
              <a:solidFill>
                <a:schemeClr val="accent6">
                  <a:lumMod val="75000"/>
                </a:schemeClr>
              </a:solidFill>
              <a:highlight>
                <a:srgbClr val="00FFFF"/>
              </a:highlight>
            </a:endParaRPr>
          </a:p>
          <a:p>
            <a:pPr lvl="8"/>
            <a:r>
              <a:rPr lang="en-US" sz="3000" b="1" u="sng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  <a:ea typeface="Segoe UI Black" panose="020B0A02040204020203" pitchFamily="34" charset="0"/>
              </a:rPr>
              <a:t>By Ravada Eswari Lakshmi Priyanka</a:t>
            </a:r>
            <a:endParaRPr lang="en-IN" sz="3000" b="1" dirty="0">
              <a:solidFill>
                <a:schemeClr val="accent3">
                  <a:lumMod val="50000"/>
                </a:schemeClr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585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B26D3-ED83-3C87-D8E5-9DBE87738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DEFECT </a:t>
            </a:r>
            <a:br>
              <a:rPr lang="en-US" b="1" dirty="0"/>
            </a:br>
            <a:r>
              <a:rPr lang="en-US" b="1" dirty="0"/>
              <a:t>IDENTIFIER:-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B_002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90705-0AD0-CA54-B5CD-3077C0031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145" y="742462"/>
            <a:ext cx="7315200" cy="5367333"/>
          </a:xfrm>
          <a:solidFill>
            <a:schemeClr val="accent1">
              <a:lumMod val="20000"/>
              <a:lumOff val="80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fontScale="62500" lnSpcReduction="20000"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endParaRPr lang="en-US" sz="3600" b="1" dirty="0"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00206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US" sz="3600" dirty="0">
                <a:solidFill>
                  <a:srgbClr val="002060"/>
                </a:solidFill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B_002</a:t>
            </a:r>
            <a:endParaRPr lang="en-IN" sz="3600" dirty="0">
              <a:solidFill>
                <a:srgbClr val="002060"/>
              </a:solidFill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dirty="0">
              <a:solidFill>
                <a:srgbClr val="002060"/>
              </a:solidFill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Expected result: "Privacy Policy Read More" it should navigate to the privacy policy page but it is navigating to Homepage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b="1" dirty="0">
                <a:solidFill>
                  <a:srgbClr val="002060"/>
                </a:solidFill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  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TC_001,TC_002</a:t>
            </a:r>
            <a:endParaRPr lang="en-IN" dirty="0">
              <a:solidFill>
                <a:srgbClr val="002060"/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TC_ReadMoreVisible,TC_ReadMoreRedirect</a:t>
            </a:r>
          </a:p>
          <a:p>
            <a:pPr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:-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Privacy Policy Read More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dirty="0">
                <a:solidFill>
                  <a:srgbClr val="002060"/>
                </a:solidFill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endParaRPr lang="en-IN" dirty="0">
              <a:solidFill>
                <a:srgbClr val="002060"/>
              </a:solidFill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high</a:t>
            </a:r>
            <a:endParaRPr lang="en-IN" dirty="0">
              <a:solidFill>
                <a:srgbClr val="002060"/>
              </a:solidFill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high</a:t>
            </a:r>
            <a:endParaRPr lang="en-IN" dirty="0">
              <a:solidFill>
                <a:srgbClr val="002060"/>
              </a:solidFill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:-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Eswari R.L.P</a:t>
            </a:r>
            <a:endParaRPr lang="en-IN" dirty="0">
              <a:solidFill>
                <a:srgbClr val="002060"/>
              </a:solidFill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:-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developer Team lead</a:t>
            </a:r>
            <a:endParaRPr lang="en-IN" dirty="0">
              <a:solidFill>
                <a:srgbClr val="002060"/>
              </a:solidFill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:- 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:-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pending</a:t>
            </a:r>
            <a:endParaRPr lang="en-IN" dirty="0">
              <a:solidFill>
                <a:srgbClr val="002060"/>
              </a:solidFill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:-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dirty="0">
              <a:solidFill>
                <a:srgbClr val="002060"/>
              </a:solidFill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:-</a:t>
            </a:r>
            <a:endParaRPr lang="en-IN" b="1" dirty="0">
              <a:solidFill>
                <a:srgbClr val="002060"/>
              </a:solidFill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868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5E924CA-7769-55E8-1542-C6839C5D5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04" y="-1"/>
            <a:ext cx="5935196" cy="5259897"/>
          </a:xfrm>
          <a:prstGeom prst="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2A64B0-2BF9-9CA6-9B07-B57A96F58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340" y="1598103"/>
            <a:ext cx="6038660" cy="5259897"/>
          </a:xfrm>
          <a:prstGeom prst="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6620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314B-6589-91E9-359A-6A8CA0C1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DEFECT </a:t>
            </a:r>
            <a:br>
              <a:rPr lang="en-US" b="1" dirty="0"/>
            </a:br>
            <a:r>
              <a:rPr lang="en-US" b="1" dirty="0"/>
              <a:t>IDENTIFIER:-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B_003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6B8D-5CD2-8EC4-43AD-8437A372C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4601" y="677840"/>
            <a:ext cx="7315200" cy="5672159"/>
          </a:xfrm>
          <a:solidFill>
            <a:schemeClr val="accent1">
              <a:lumMod val="20000"/>
              <a:lumOff val="80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>
            <a:normAutofit fontScale="32500" lnSpcReduction="20000"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endParaRPr lang="en-US" sz="3600" b="1" dirty="0"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7100" b="1" dirty="0">
                <a:solidFill>
                  <a:srgbClr val="00206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US" sz="7100" dirty="0">
                <a:solidFill>
                  <a:srgbClr val="002060"/>
                </a:solidFill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B_003</a:t>
            </a:r>
            <a:endParaRPr lang="en-IN" sz="7100" dirty="0">
              <a:solidFill>
                <a:srgbClr val="002060"/>
              </a:solidFill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dirty="0">
              <a:solidFill>
                <a:srgbClr val="002060"/>
              </a:solidFill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</a:t>
            </a: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Expected result: when we click on product image, it should redirect to product details  but it is not clickable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4000" b="1" dirty="0">
                <a:solidFill>
                  <a:srgbClr val="002060"/>
                </a:solidFill>
                <a:latin typeface="Wingdings" panose="05000000000000000000" pitchFamily="2" charset="2"/>
                <a:ea typeface="Corbel" panose="020B0503020204020204" pitchFamily="34" charset="0"/>
                <a:cs typeface="Arial" panose="020B0604020202020204" pitchFamily="34" charset="0"/>
              </a:rPr>
              <a:t>Ø </a:t>
            </a: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   </a:t>
            </a:r>
            <a:r>
              <a:rPr lang="en-US" sz="4000" b="1" dirty="0">
                <a:solidFill>
                  <a:srgbClr val="002060"/>
                </a:solidFill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4000" dirty="0">
                <a:solidFill>
                  <a:srgbClr val="002060"/>
                </a:solidFill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TC_001</a:t>
            </a:r>
            <a:endParaRPr lang="en-IN" sz="4000" dirty="0">
              <a:solidFill>
                <a:srgbClr val="002060"/>
              </a:solidFill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</a:t>
            </a:r>
            <a:r>
              <a:rPr lang="en-US" sz="4000" b="1" dirty="0">
                <a:solidFill>
                  <a:srgbClr val="002060"/>
                </a:solidFill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4000" dirty="0">
                <a:solidFill>
                  <a:srgbClr val="002060"/>
                </a:solidFill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TC_ReadMoreVisible,TC_ReadMoreRedirect</a:t>
            </a:r>
          </a:p>
          <a:p>
            <a:pPr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:-</a:t>
            </a: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TC_addtocart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4000" dirty="0">
                <a:solidFill>
                  <a:srgbClr val="002060"/>
                </a:solidFill>
                <a:latin typeface="Wingdings" panose="05000000000000000000" pitchFamily="2" charset="2"/>
                <a:ea typeface="Corbel" panose="020B0503020204020204" pitchFamily="34" charset="0"/>
                <a:cs typeface="Arial" panose="020B0604020202020204" pitchFamily="34" charset="0"/>
              </a:rPr>
              <a:t>Ø </a:t>
            </a: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</a:t>
            </a: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when we click on product image, it should redirect to product details  but it is not clickable</a:t>
            </a:r>
            <a:endParaRPr lang="en-IN" sz="4000" dirty="0">
              <a:solidFill>
                <a:srgbClr val="002060"/>
              </a:solidFill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4000" dirty="0">
                <a:solidFill>
                  <a:srgbClr val="002060"/>
                </a:solidFill>
                <a:latin typeface="Wingdings" panose="05000000000000000000" pitchFamily="2" charset="2"/>
                <a:ea typeface="Corbel" panose="020B0503020204020204" pitchFamily="34" charset="0"/>
                <a:cs typeface="Arial" panose="020B0604020202020204" pitchFamily="34" charset="0"/>
              </a:rPr>
              <a:t>Ø </a:t>
            </a: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</a:t>
            </a: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</a:t>
            </a: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sz="4000" dirty="0">
              <a:solidFill>
                <a:srgbClr val="002060"/>
              </a:solidFill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4000" dirty="0">
                <a:solidFill>
                  <a:srgbClr val="002060"/>
                </a:solidFill>
                <a:latin typeface="Wingdings" panose="05000000000000000000" pitchFamily="2" charset="2"/>
                <a:ea typeface="Corbel" panose="020B0503020204020204" pitchFamily="34" charset="0"/>
                <a:cs typeface="Arial" panose="020B0604020202020204" pitchFamily="34" charset="0"/>
              </a:rPr>
              <a:t>Ø </a:t>
            </a: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</a:t>
            </a: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 </a:t>
            </a: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sz="4000" dirty="0">
              <a:solidFill>
                <a:srgbClr val="002060"/>
              </a:solidFill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4000" dirty="0">
                <a:solidFill>
                  <a:srgbClr val="002060"/>
                </a:solidFill>
                <a:latin typeface="Wingdings" panose="05000000000000000000" pitchFamily="2" charset="2"/>
                <a:ea typeface="Corbel" panose="020B0503020204020204" pitchFamily="34" charset="0"/>
                <a:cs typeface="Arial" panose="020B0604020202020204" pitchFamily="34" charset="0"/>
              </a:rPr>
              <a:t>Ø </a:t>
            </a: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:-</a:t>
            </a: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Eswari R.L.P</a:t>
            </a:r>
            <a:endParaRPr lang="en-IN" sz="4000" dirty="0">
              <a:solidFill>
                <a:srgbClr val="002060"/>
              </a:solidFill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4000" dirty="0">
                <a:solidFill>
                  <a:srgbClr val="002060"/>
                </a:solidFill>
                <a:latin typeface="Wingdings" panose="05000000000000000000" pitchFamily="2" charset="2"/>
                <a:ea typeface="Corbel" panose="020B0503020204020204" pitchFamily="34" charset="0"/>
                <a:cs typeface="Arial" panose="020B0604020202020204" pitchFamily="34" charset="0"/>
              </a:rPr>
              <a:t>Ø </a:t>
            </a: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:-</a:t>
            </a: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developer Team lead</a:t>
            </a:r>
            <a:endParaRPr lang="en-IN" sz="4000" dirty="0">
              <a:solidFill>
                <a:srgbClr val="002060"/>
              </a:solidFill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:- 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4000" dirty="0">
                <a:solidFill>
                  <a:srgbClr val="002060"/>
                </a:solidFill>
                <a:latin typeface="Wingdings" panose="05000000000000000000" pitchFamily="2" charset="2"/>
                <a:ea typeface="Corbel" panose="020B0503020204020204" pitchFamily="34" charset="0"/>
                <a:cs typeface="Arial" panose="020B0604020202020204" pitchFamily="34" charset="0"/>
              </a:rPr>
              <a:t>Ø </a:t>
            </a: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:-</a:t>
            </a: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pending</a:t>
            </a:r>
            <a:endParaRPr lang="en-IN" sz="4000" dirty="0">
              <a:solidFill>
                <a:srgbClr val="002060"/>
              </a:solidFill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4000" dirty="0">
                <a:solidFill>
                  <a:srgbClr val="002060"/>
                </a:solidFill>
                <a:latin typeface="Wingdings" panose="05000000000000000000" pitchFamily="2" charset="2"/>
                <a:ea typeface="Corbel" panose="020B0503020204020204" pitchFamily="34" charset="0"/>
                <a:cs typeface="Arial" panose="020B0604020202020204" pitchFamily="34" charset="0"/>
              </a:rPr>
              <a:t>Ø </a:t>
            </a: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:-</a:t>
            </a: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sz="4000" dirty="0">
              <a:solidFill>
                <a:srgbClr val="002060"/>
              </a:solidFill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4000" dirty="0">
                <a:solidFill>
                  <a:srgbClr val="002060"/>
                </a:solidFill>
                <a:latin typeface="Wingdings" panose="05000000000000000000" pitchFamily="2" charset="2"/>
                <a:ea typeface="Corbel" panose="020B0503020204020204" pitchFamily="34" charset="0"/>
                <a:cs typeface="Arial" panose="020B0604020202020204" pitchFamily="34" charset="0"/>
              </a:rPr>
              <a:t>Ø </a:t>
            </a: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:-</a:t>
            </a:r>
            <a:endParaRPr lang="en-IN" sz="4000" b="1" dirty="0">
              <a:solidFill>
                <a:srgbClr val="002060"/>
              </a:solidFill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6344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BB3F-DA08-1D1E-D829-F9A87D51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B97BED-D2BC-8DEE-F457-23AF7E6F5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998291"/>
            <a:ext cx="7315200" cy="4479170"/>
          </a:xfrm>
          <a:prstGeom prst="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2015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4440-8245-F21B-80DB-41F9ECAE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DEFECT </a:t>
            </a:r>
            <a:br>
              <a:rPr lang="en-US" b="1" dirty="0"/>
            </a:br>
            <a:r>
              <a:rPr lang="en-US" b="1" dirty="0"/>
              <a:t>IDENTIFIER:-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B_004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A4189-5988-8383-AB35-04110D5F4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3068" y="596815"/>
            <a:ext cx="7315200" cy="5655225"/>
          </a:xfrm>
          <a:solidFill>
            <a:schemeClr val="accent1">
              <a:lumMod val="20000"/>
              <a:lumOff val="80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>
            <a:normAutofit fontScale="70000" lnSpcReduction="20000"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endParaRPr lang="en-US" sz="3600" b="1" dirty="0"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3300" b="1" dirty="0">
                <a:solidFill>
                  <a:srgbClr val="00206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</a:t>
            </a:r>
            <a:r>
              <a:rPr lang="en-US" sz="3600" b="1" dirty="0">
                <a:solidFill>
                  <a:srgbClr val="00206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:-  </a:t>
            </a:r>
            <a:r>
              <a:rPr lang="en-US" sz="3300" dirty="0">
                <a:solidFill>
                  <a:srgbClr val="002060"/>
                </a:solidFill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B_004</a:t>
            </a:r>
            <a:endParaRPr lang="en-IN" sz="3300" dirty="0">
              <a:solidFill>
                <a:srgbClr val="002060"/>
              </a:solidFill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dirty="0">
              <a:solidFill>
                <a:srgbClr val="002060"/>
              </a:solidFill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</a:t>
            </a:r>
            <a:r>
              <a:rPr lang="en-US" sz="1900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Expected result: to subscribe news letter, the input field should only accept valid email but its accepting invalid mail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b="1" dirty="0">
                <a:solidFill>
                  <a:srgbClr val="002060"/>
                </a:solidFill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   </a:t>
            </a:r>
            <a:r>
              <a:rPr lang="en-US" sz="1900" b="1" dirty="0">
                <a:solidFill>
                  <a:srgbClr val="002060"/>
                </a:solidFill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900" dirty="0">
                <a:solidFill>
                  <a:srgbClr val="002060"/>
                </a:solidFill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TC_001,TC_002,TC_003</a:t>
            </a:r>
            <a:endParaRPr lang="en-IN" sz="1900" dirty="0">
              <a:solidFill>
                <a:srgbClr val="002060"/>
              </a:solidFill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</a:t>
            </a:r>
            <a:r>
              <a:rPr lang="en-US" sz="1900" b="1" dirty="0">
                <a:solidFill>
                  <a:srgbClr val="002060"/>
                </a:solidFill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900" dirty="0">
                <a:solidFill>
                  <a:srgbClr val="002060"/>
                </a:solidFill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TC_Email_filed_clickable,TC_valid_email,TC_invalid_email</a:t>
            </a:r>
          </a:p>
          <a:p>
            <a:pPr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:-</a:t>
            </a:r>
            <a:r>
              <a:rPr lang="en-US" sz="1900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Privacy Policy Read More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900" dirty="0">
                <a:solidFill>
                  <a:srgbClr val="002060"/>
                </a:solidFill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sz="1900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</a:t>
            </a:r>
            <a:r>
              <a:rPr lang="en-US" sz="1900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900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endParaRPr lang="en-IN" sz="1900" dirty="0">
              <a:solidFill>
                <a:srgbClr val="002060"/>
              </a:solidFill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solidFill>
                  <a:srgbClr val="002060"/>
                </a:solidFill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</a:t>
            </a:r>
            <a:r>
              <a:rPr lang="en-US" sz="1900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</a:t>
            </a:r>
            <a:r>
              <a:rPr lang="en-US" sz="1900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900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sz="1900" dirty="0">
              <a:solidFill>
                <a:srgbClr val="002060"/>
              </a:solidFill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solidFill>
                  <a:srgbClr val="002060"/>
                </a:solidFill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sz="1900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</a:t>
            </a:r>
            <a:r>
              <a:rPr lang="en-US" sz="1900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 </a:t>
            </a:r>
            <a:r>
              <a:rPr lang="en-US" sz="1900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sz="1900" dirty="0">
              <a:solidFill>
                <a:srgbClr val="002060"/>
              </a:solidFill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solidFill>
                  <a:srgbClr val="002060"/>
                </a:solidFill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:-</a:t>
            </a:r>
            <a:r>
              <a:rPr lang="en-US" sz="1900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Eswari</a:t>
            </a:r>
            <a:endParaRPr lang="en-IN" sz="1900" dirty="0">
              <a:solidFill>
                <a:srgbClr val="002060"/>
              </a:solidFill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solidFill>
                  <a:srgbClr val="002060"/>
                </a:solidFill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:-</a:t>
            </a:r>
            <a:r>
              <a:rPr lang="en-US" sz="1900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developer Team lead</a:t>
            </a:r>
            <a:endParaRPr lang="en-IN" sz="1900" dirty="0">
              <a:solidFill>
                <a:srgbClr val="002060"/>
              </a:solidFill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:- 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solidFill>
                  <a:srgbClr val="002060"/>
                </a:solidFill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:-</a:t>
            </a:r>
            <a:r>
              <a:rPr lang="en-US" sz="1900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pending</a:t>
            </a:r>
            <a:endParaRPr lang="en-IN" sz="1900" dirty="0">
              <a:solidFill>
                <a:srgbClr val="002060"/>
              </a:solidFill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solidFill>
                  <a:srgbClr val="002060"/>
                </a:solidFill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:-</a:t>
            </a:r>
            <a:r>
              <a:rPr lang="en-US" sz="1900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sz="1900" dirty="0">
              <a:solidFill>
                <a:srgbClr val="002060"/>
              </a:solidFill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solidFill>
                  <a:srgbClr val="002060"/>
                </a:solidFill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:-</a:t>
            </a:r>
            <a:endParaRPr lang="en-IN" sz="1900" b="1" dirty="0">
              <a:solidFill>
                <a:srgbClr val="002060"/>
              </a:solidFill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131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AA22-01FC-761F-E8D5-47EB54BC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554D81-B706-06DC-20A4-535C911D1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7750" y="1042341"/>
            <a:ext cx="7341751" cy="4284668"/>
          </a:xfrm>
          <a:prstGeom prst="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6691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FD81-C741-77C6-C01F-A9036C9A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CHALLENGES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48F5-FAC4-FCAC-F0BE-A02C46232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600" b="1" dirty="0">
              <a:solidFill>
                <a:srgbClr val="00206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The </a:t>
            </a:r>
            <a:r>
              <a:rPr lang="en-US" sz="2400" b="1" dirty="0">
                <a:solidFill>
                  <a:srgbClr val="002060"/>
                </a:solidFill>
                <a:highlight>
                  <a:srgbClr val="FFFF00"/>
                </a:highlight>
              </a:rPr>
              <a:t>login </a:t>
            </a:r>
            <a:r>
              <a:rPr lang="en-US" sz="2400" b="1" dirty="0">
                <a:solidFill>
                  <a:srgbClr val="002060"/>
                </a:solidFill>
              </a:rPr>
              <a:t>module was challenging due to difficulties in identifying and handling locators effectively.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Handling Dynamic Content: One of the biggest challenges was handling dynamic content on the website, such as </a:t>
            </a:r>
            <a:r>
              <a:rPr lang="en-US" sz="2400" b="1" dirty="0">
                <a:solidFill>
                  <a:srgbClr val="002060"/>
                </a:solidFill>
                <a:highlight>
                  <a:srgbClr val="FFFF00"/>
                </a:highlight>
              </a:rPr>
              <a:t>favorites</a:t>
            </a:r>
            <a:r>
              <a:rPr lang="en-US" sz="2400" b="1" dirty="0">
                <a:solidFill>
                  <a:srgbClr val="002060"/>
                </a:solidFill>
              </a:rPr>
              <a:t> module.</a:t>
            </a:r>
          </a:p>
          <a:p>
            <a:endParaRPr lang="en-US" sz="2600" b="1" dirty="0">
              <a:solidFill>
                <a:srgbClr val="002060"/>
              </a:solidFill>
            </a:endParaRPr>
          </a:p>
          <a:p>
            <a:endParaRPr lang="en-US" sz="2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188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DF3F-3FE8-808A-75FB-6AB9BA38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EXPERIENCE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32317-7E50-0584-453B-D7BF8C069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7625" y="749808"/>
            <a:ext cx="7315200" cy="5120640"/>
          </a:xfrm>
        </p:spPr>
        <p:txBody>
          <a:bodyPr>
            <a:normAutofit/>
          </a:bodyPr>
          <a:lstStyle/>
          <a:p>
            <a:endParaRPr lang="en-US" sz="2400" b="1" dirty="0">
              <a:solidFill>
                <a:srgbClr val="002060"/>
              </a:solidFill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Testing this e-commerce site has been a valuable learning experience, allowing me to acquire hands-on skills in Selenium automation , Cucumber BDD and TestNG frameworks.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Started by exploring the website, navigating through different sections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And then I found many bugs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I created automated test scripts using Selenium WebDriver to test the website's functionality, product search, and checkout. .</a:t>
            </a:r>
            <a:endParaRPr lang="en-IN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84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B3FB5-DA9D-D322-96C3-E6DBFE641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229" y="2155613"/>
            <a:ext cx="9144604" cy="3584787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THANK YOU!!!</a:t>
            </a:r>
          </a:p>
          <a:p>
            <a:endParaRPr lang="en-US" sz="6000" dirty="0">
              <a:solidFill>
                <a:srgbClr val="002060"/>
              </a:solidFill>
            </a:endParaRPr>
          </a:p>
          <a:p>
            <a:endParaRPr lang="en-IN" sz="2600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51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3F91-D7B4-53EB-ED27-9716342B4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4" y="1123836"/>
            <a:ext cx="3829224" cy="4601183"/>
          </a:xfrm>
        </p:spPr>
        <p:txBody>
          <a:bodyPr/>
          <a:lstStyle/>
          <a:p>
            <a:r>
              <a:rPr lang="en-US" b="1" dirty="0"/>
              <a:t>INTRODUCTION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168C0-6B9E-25D3-CBDF-6EB5FF588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2060"/>
                </a:solidFill>
              </a:rPr>
              <a:t>BrowserStack: </a:t>
            </a:r>
            <a:r>
              <a:rPr lang="en-US" b="1" dirty="0">
                <a:solidFill>
                  <a:srgbClr val="002060"/>
                </a:solidFill>
              </a:rPr>
              <a:t>A cloud-based testing platform for web applications, offering cross-browser, cross-device, and automated testing capabilities </a:t>
            </a:r>
          </a:p>
          <a:p>
            <a:r>
              <a:rPr lang="en-US" b="1" dirty="0">
                <a:solidFill>
                  <a:srgbClr val="002060"/>
                </a:solidFill>
              </a:rPr>
              <a:t> Ensures compatibility, responsiveness, and seamless user experience through automated and manual testing.</a:t>
            </a:r>
            <a:endParaRPr lang="en-IN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56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29B2-68AD-957B-E27F-08A3B8FD1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690257" cy="4601183"/>
          </a:xfrm>
        </p:spPr>
        <p:txBody>
          <a:bodyPr/>
          <a:lstStyle/>
          <a:p>
            <a:r>
              <a:rPr lang="en-IN" sz="3200" b="1" dirty="0"/>
              <a:t>RESPONSIBILITIES</a:t>
            </a:r>
            <a:r>
              <a:rPr lang="en-IN" sz="2800" b="1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9E780-E530-32A9-C53C-F2AE1AF0F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2060"/>
                </a:solidFill>
              </a:rPr>
              <a:t>ANALYZE EACH  MODULE AND SUB-MODULE</a:t>
            </a:r>
          </a:p>
          <a:p>
            <a:r>
              <a:rPr lang="en-US" sz="2200" b="1" dirty="0">
                <a:solidFill>
                  <a:srgbClr val="002060"/>
                </a:solidFill>
              </a:rPr>
              <a:t>CREATE TEST PLAN ON EACH MODULE</a:t>
            </a:r>
          </a:p>
          <a:p>
            <a:r>
              <a:rPr lang="en-US" sz="2200" b="1" dirty="0">
                <a:solidFill>
                  <a:srgbClr val="002060"/>
                </a:solidFill>
              </a:rPr>
              <a:t>WRITING  AND EVALUATING TEST CASES </a:t>
            </a:r>
          </a:p>
          <a:p>
            <a:r>
              <a:rPr lang="en-US" sz="2200" b="1" dirty="0">
                <a:solidFill>
                  <a:srgbClr val="002060"/>
                </a:solidFill>
              </a:rPr>
              <a:t>PERFORMI BOTH MANUAL AND AUTOMATION  TESTING</a:t>
            </a:r>
          </a:p>
          <a:p>
            <a:r>
              <a:rPr lang="en-US" sz="2200" b="1" dirty="0">
                <a:solidFill>
                  <a:srgbClr val="002060"/>
                </a:solidFill>
              </a:rPr>
              <a:t>CREATE DEFECT REPORT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191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BF6B-B311-BAD4-CDA0-375D42AE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173EB-3C3B-54D9-4537-0D6CE7CBC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</a:rPr>
              <a:t>WHAT IS BrowserStack?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 BrowserStack is a cloud-based testing platform that provides a comprehensive infrastructure for testing web applications across various browsers, operating systems, and devices. 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It enables developers and testers to perform : Cross-browser testing, Cross-platform testing etc.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Key Features : Cloud-based infrastructure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2. Automated testing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3. Manual testing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210108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7594-8B0F-23B8-CC22-1F15868EE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" y="1123836"/>
            <a:ext cx="3249387" cy="4601183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MODULES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565B2-1726-71E7-EF37-8DBB23EDC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6611" y="963385"/>
            <a:ext cx="7315200" cy="5315277"/>
          </a:xfrm>
        </p:spPr>
        <p:txBody>
          <a:bodyPr>
            <a:normAutofit fontScale="92500" lnSpcReduction="10000"/>
          </a:bodyPr>
          <a:lstStyle/>
          <a:p>
            <a:endParaRPr lang="en-US" sz="2200" b="1" dirty="0">
              <a:solidFill>
                <a:srgbClr val="002060"/>
              </a:solidFill>
            </a:endParaRPr>
          </a:p>
          <a:p>
            <a:endParaRPr lang="en-US" sz="2200" b="1" dirty="0">
              <a:solidFill>
                <a:srgbClr val="002060"/>
              </a:solidFill>
            </a:endParaRPr>
          </a:p>
          <a:p>
            <a:r>
              <a:rPr lang="en-US" sz="2200" b="1" dirty="0">
                <a:solidFill>
                  <a:srgbClr val="002060"/>
                </a:solidFill>
              </a:rPr>
              <a:t>MODULE 1: </a:t>
            </a:r>
            <a:r>
              <a:rPr lang="en-US" sz="2200" b="1" dirty="0">
                <a:solidFill>
                  <a:srgbClr val="002060"/>
                </a:solidFill>
                <a:highlight>
                  <a:srgbClr val="00FF00"/>
                </a:highlight>
              </a:rPr>
              <a:t>LOGIN</a:t>
            </a:r>
          </a:p>
          <a:p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Checked all the </a:t>
            </a: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unctionalities of username and password  in the sign in page for login</a:t>
            </a:r>
            <a:endParaRPr lang="en-US" sz="17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solidFill>
                  <a:srgbClr val="002060"/>
                </a:solidFill>
              </a:rPr>
              <a:t>MODULE 2: </a:t>
            </a:r>
            <a:r>
              <a:rPr lang="en-US" sz="2200" b="1" dirty="0">
                <a:solidFill>
                  <a:srgbClr val="002060"/>
                </a:solidFill>
                <a:highlight>
                  <a:srgbClr val="FFFF00"/>
                </a:highlight>
              </a:rPr>
              <a:t>ADD AND DEL FROM CART</a:t>
            </a:r>
          </a:p>
          <a:p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Checked all the </a:t>
            </a: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functionality of add to cart and delete from cart button, by adding and deleting an item to the cart</a:t>
            </a:r>
            <a:endParaRPr lang="en-US" sz="17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solidFill>
                  <a:srgbClr val="002060"/>
                </a:solidFill>
              </a:rPr>
              <a:t>MODULE  3:</a:t>
            </a:r>
            <a:r>
              <a:rPr lang="en-US" sz="2200" b="1" dirty="0">
                <a:solidFill>
                  <a:srgbClr val="002060"/>
                </a:solidFill>
                <a:highlight>
                  <a:srgbClr val="00FFFF"/>
                </a:highlight>
              </a:rPr>
              <a:t>SEARCH</a:t>
            </a:r>
          </a:p>
          <a:p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Checked all the functionalities</a:t>
            </a: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of </a:t>
            </a: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search button by searching multiple items </a:t>
            </a:r>
            <a:endParaRPr lang="en-US" sz="17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solidFill>
                  <a:srgbClr val="002060"/>
                </a:solidFill>
              </a:rPr>
              <a:t>MODULE 4: </a:t>
            </a:r>
            <a:r>
              <a:rPr lang="en-US" sz="2200" b="1" dirty="0">
                <a:solidFill>
                  <a:srgbClr val="002060"/>
                </a:solidFill>
                <a:highlight>
                  <a:srgbClr val="FF00FF"/>
                </a:highlight>
              </a:rPr>
              <a:t>BRAND </a:t>
            </a:r>
          </a:p>
          <a:p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Checked all the functionalities </a:t>
            </a: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of vendors button by selecting different company 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phones</a:t>
            </a:r>
          </a:p>
          <a:p>
            <a:r>
              <a:rPr lang="en-US" sz="2200" b="1" dirty="0">
                <a:solidFill>
                  <a:srgbClr val="002060"/>
                </a:solidFill>
              </a:rPr>
              <a:t>MODULE 5: </a:t>
            </a:r>
            <a:r>
              <a:rPr lang="en-US" sz="2200" b="1" dirty="0">
                <a:solidFill>
                  <a:srgbClr val="002060"/>
                </a:solidFill>
                <a:highlight>
                  <a:srgbClr val="FF0000"/>
                </a:highlight>
              </a:rPr>
              <a:t>FAVORITES</a:t>
            </a:r>
          </a:p>
          <a:p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Checked the </a:t>
            </a: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functionality of favorites button by adding items to favorite </a:t>
            </a:r>
            <a:endParaRPr lang="en-US" sz="1700" b="1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dirty="0">
              <a:solidFill>
                <a:srgbClr val="002060"/>
              </a:solidFill>
              <a:highlight>
                <a:srgbClr val="FFFF00"/>
              </a:highlight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108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0C2C6-AE86-013D-AB69-E7F6E946C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183" y="1042302"/>
            <a:ext cx="10077575" cy="51206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200" b="1" dirty="0">
              <a:solidFill>
                <a:srgbClr val="002060"/>
              </a:solidFill>
            </a:endParaRPr>
          </a:p>
          <a:p>
            <a:r>
              <a:rPr lang="en-US" sz="2200" b="1" dirty="0">
                <a:solidFill>
                  <a:srgbClr val="002060"/>
                </a:solidFill>
              </a:rPr>
              <a:t>MODULE 6: </a:t>
            </a:r>
            <a:r>
              <a:rPr lang="en-US" sz="2200" b="1" dirty="0">
                <a:solidFill>
                  <a:srgbClr val="002060"/>
                </a:solidFill>
                <a:highlight>
                  <a:srgbClr val="00FF00"/>
                </a:highlight>
              </a:rPr>
              <a:t>CHECKOUT AND ADDRESS</a:t>
            </a:r>
          </a:p>
          <a:p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Checked all the 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functionalities 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of checkout by buying an item from the cart. </a:t>
            </a:r>
          </a:p>
          <a:p>
            <a:r>
              <a:rPr lang="en-IN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7: </a:t>
            </a:r>
            <a:r>
              <a:rPr lang="en-IN" sz="2200" b="1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OFFERS</a:t>
            </a:r>
            <a:r>
              <a:rPr lang="en-US" sz="2200" b="1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Checked all 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functionality of offers button. 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8: </a:t>
            </a:r>
            <a:r>
              <a:rPr lang="en-US" sz="2200" b="1" dirty="0">
                <a:solidFill>
                  <a:srgbClr val="002060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SUBSCRIPTION</a:t>
            </a:r>
            <a:r>
              <a:rPr lang="en-US" sz="2200" b="1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Checked all the functionalities including mail id fields and save button to get notify..</a:t>
            </a:r>
          </a:p>
          <a:p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9: </a:t>
            </a:r>
            <a:r>
              <a:rPr lang="en-US" sz="2200" b="1" dirty="0">
                <a:solidFill>
                  <a:srgbClr val="002060"/>
                </a:solidFill>
                <a:highlight>
                  <a:srgbClr val="FF00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</a:p>
          <a:p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Checked all the functionalities of orders like previous order history. </a:t>
            </a:r>
          </a:p>
          <a:p>
            <a:r>
              <a:rPr lang="en-IN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10: </a:t>
            </a:r>
            <a:r>
              <a:rPr lang="en-IN" sz="2200" b="1" dirty="0">
                <a:solidFill>
                  <a:srgbClr val="002060"/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PRIVACY POLICY</a:t>
            </a:r>
          </a:p>
          <a:p>
            <a:r>
              <a:rPr lang="en-IN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Checked all the 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functionalities 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of privacy policy button </a:t>
            </a: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11: </a:t>
            </a:r>
            <a:r>
              <a:rPr lang="en-US" sz="2200" b="1" dirty="0">
                <a:solidFill>
                  <a:srgbClr val="00206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LOGOUT</a:t>
            </a:r>
          </a:p>
          <a:p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Checked the functionality of logout button </a:t>
            </a:r>
          </a:p>
          <a:p>
            <a:endParaRPr lang="en-US" sz="2200" b="1" dirty="0">
              <a:solidFill>
                <a:srgbClr val="002060"/>
              </a:solidFill>
              <a:highlight>
                <a:srgbClr val="C0C0C0"/>
              </a:highlight>
            </a:endParaRPr>
          </a:p>
          <a:p>
            <a:endParaRPr lang="en-IN" sz="2200" b="1" dirty="0">
              <a:solidFill>
                <a:srgbClr val="002060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3746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6804-18FF-A2F6-EC9D-27D8D0DD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DEFECTS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47987-0678-2D6E-4AF4-EF2FC3C42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70C0"/>
                </a:solidFill>
                <a:highlight>
                  <a:srgbClr val="00FF00"/>
                </a:highlight>
              </a:rPr>
              <a:t>DEFECT 1 :  </a:t>
            </a:r>
            <a:r>
              <a:rPr lang="en-US" b="1" dirty="0">
                <a:solidFill>
                  <a:srgbClr val="0070C0"/>
                </a:solidFill>
              </a:rPr>
              <a:t>Search functionality is not working</a:t>
            </a:r>
          </a:p>
          <a:p>
            <a:r>
              <a:rPr lang="en-US" sz="2200" b="1" dirty="0">
                <a:solidFill>
                  <a:srgbClr val="0070C0"/>
                </a:solidFill>
                <a:highlight>
                  <a:srgbClr val="00FF00"/>
                </a:highlight>
              </a:rPr>
              <a:t>DEFECT 2 : </a:t>
            </a:r>
            <a:r>
              <a:rPr lang="en-US" b="1" dirty="0">
                <a:solidFill>
                  <a:srgbClr val="0070C0"/>
                </a:solidFill>
              </a:rPr>
              <a:t>Product images are not clickable</a:t>
            </a:r>
            <a:endParaRPr lang="en-US" sz="2200" b="1" dirty="0">
              <a:solidFill>
                <a:srgbClr val="0070C0"/>
              </a:solidFill>
            </a:endParaRPr>
          </a:p>
          <a:p>
            <a:r>
              <a:rPr lang="en-US" sz="2200" b="1" dirty="0">
                <a:solidFill>
                  <a:srgbClr val="0070C0"/>
                </a:solidFill>
                <a:highlight>
                  <a:srgbClr val="00FF00"/>
                </a:highlight>
              </a:rPr>
              <a:t>DEFECT 3:</a:t>
            </a:r>
            <a:r>
              <a:rPr lang="en-US" b="1" dirty="0">
                <a:solidFill>
                  <a:srgbClr val="0070C0"/>
                </a:solidFill>
              </a:rPr>
              <a:t>Privacy Policy Read More is not  navigating to policy 	           page </a:t>
            </a:r>
            <a:endParaRPr lang="en-US" sz="2200" b="1" dirty="0">
              <a:solidFill>
                <a:srgbClr val="0070C0"/>
              </a:solidFill>
            </a:endParaRPr>
          </a:p>
          <a:p>
            <a:r>
              <a:rPr lang="en-US" sz="2200" b="1" dirty="0">
                <a:solidFill>
                  <a:srgbClr val="0070C0"/>
                </a:solidFill>
                <a:highlight>
                  <a:srgbClr val="00FF00"/>
                </a:highlight>
              </a:rPr>
              <a:t>DEFECT 4:</a:t>
            </a:r>
            <a:r>
              <a:rPr lang="en-US" b="1" dirty="0">
                <a:solidFill>
                  <a:srgbClr val="0070C0"/>
                </a:solidFill>
              </a:rPr>
              <a:t>Subscribe mail is accepting invalid email.</a:t>
            </a:r>
          </a:p>
          <a:p>
            <a:endParaRPr lang="en-US" sz="2200" b="1" dirty="0">
              <a:solidFill>
                <a:srgbClr val="002060"/>
              </a:solidFill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0974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9322-2031-BDBD-EAC3-D44C0C9CF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DEFECT </a:t>
            </a:r>
            <a:br>
              <a:rPr lang="en-US" b="1" dirty="0"/>
            </a:br>
            <a:r>
              <a:rPr lang="en-US" b="1" dirty="0"/>
              <a:t>IDENTIFIER:-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B_001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BD836-B99E-5DD8-71AD-ECADFCC83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006" y="742462"/>
            <a:ext cx="7315200" cy="5429855"/>
          </a:xfrm>
          <a:solidFill>
            <a:schemeClr val="accent1">
              <a:lumMod val="20000"/>
              <a:lumOff val="80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>
            <a:normAutofit fontScale="55000" lnSpcReduction="20000"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endParaRPr lang="en-US" sz="3600" b="1" dirty="0"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00206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US" sz="3600" dirty="0">
                <a:solidFill>
                  <a:srgbClr val="002060"/>
                </a:solidFill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B_001</a:t>
            </a:r>
            <a:endParaRPr lang="en-IN" sz="3600" dirty="0">
              <a:solidFill>
                <a:srgbClr val="002060"/>
              </a:solidFill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dirty="0">
              <a:solidFill>
                <a:srgbClr val="002060"/>
              </a:solidFill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:- Expected result : in "Search", Product list shows as per the input but it is navigating to home page .i.e. search functionality fails </a:t>
            </a: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fr-FR" dirty="0">
                <a:solidFill>
                  <a:srgbClr val="002060"/>
                </a:solidFill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TC_001,TC_002,TC_003,TC_004,TC_005,TC_006</a:t>
            </a:r>
            <a:endParaRPr lang="en-US" dirty="0">
              <a:solidFill>
                <a:srgbClr val="002060"/>
              </a:solidFill>
              <a:latin typeface="Calibri" panose="020F05020202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TC_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Search_Valid, Search_Invalid, Bstack_Search_PartialMatch, 		                    TC_valid_multiple_input_search</a:t>
            </a:r>
            <a:endParaRPr lang="en-US" b="1" dirty="0">
              <a:solidFill>
                <a:srgbClr val="002060"/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dirty="0">
                <a:solidFill>
                  <a:srgbClr val="002060"/>
                </a:solidFill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Search</a:t>
            </a:r>
            <a:endParaRPr lang="en-IN" dirty="0">
              <a:solidFill>
                <a:srgbClr val="002060"/>
              </a:solidFill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when we input a particular product in search field ,Product list shows  related products </a:t>
            </a:r>
            <a:endParaRPr lang="en-IN" dirty="0">
              <a:solidFill>
                <a:srgbClr val="002060"/>
              </a:solidFill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High</a:t>
            </a:r>
            <a:endParaRPr lang="en-IN" dirty="0">
              <a:solidFill>
                <a:srgbClr val="002060"/>
              </a:solidFill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High</a:t>
            </a:r>
            <a:endParaRPr lang="en-IN" dirty="0">
              <a:solidFill>
                <a:srgbClr val="002060"/>
              </a:solidFill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:-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Eswari R.L.P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:-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developer Team lead</a:t>
            </a:r>
            <a:endParaRPr lang="en-IN" dirty="0">
              <a:solidFill>
                <a:srgbClr val="002060"/>
              </a:solidFill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: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- </a:t>
            </a:r>
            <a:endParaRPr lang="en-IN" dirty="0">
              <a:solidFill>
                <a:srgbClr val="002060"/>
              </a:solidFill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:-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pending</a:t>
            </a:r>
            <a:endParaRPr lang="en-IN" dirty="0">
              <a:solidFill>
                <a:srgbClr val="002060"/>
              </a:solidFill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:-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dirty="0">
              <a:solidFill>
                <a:srgbClr val="002060"/>
              </a:solidFill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:-</a:t>
            </a:r>
            <a:endParaRPr lang="en-IN" b="1" dirty="0">
              <a:solidFill>
                <a:srgbClr val="002060"/>
              </a:solidFill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34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9B8FA1-2B54-495D-1C3E-2631C42F4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43567"/>
            <a:ext cx="5952595" cy="4930669"/>
          </a:xfrm>
          <a:prstGeom prst="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D6DD34-D2C2-BA19-A961-292588CEC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407" y="1668359"/>
            <a:ext cx="5952595" cy="4857226"/>
          </a:xfrm>
          <a:prstGeom prst="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364745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752</TotalTime>
  <Words>1017</Words>
  <Application>Microsoft Office PowerPoint</Application>
  <PresentationFormat>Widescreen</PresentationFormat>
  <Paragraphs>135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Arial Black</vt:lpstr>
      <vt:lpstr>Arial Rounded MT Bold</vt:lpstr>
      <vt:lpstr>Calibri</vt:lpstr>
      <vt:lpstr>Castellar</vt:lpstr>
      <vt:lpstr>Corbel</vt:lpstr>
      <vt:lpstr>Eras Light ITC</vt:lpstr>
      <vt:lpstr>Ink Free</vt:lpstr>
      <vt:lpstr>Poppins</vt:lpstr>
      <vt:lpstr>Wingdings</vt:lpstr>
      <vt:lpstr>Wingdings 2</vt:lpstr>
      <vt:lpstr>Frame</vt:lpstr>
      <vt:lpstr>  BrowserStack</vt:lpstr>
      <vt:lpstr>INTRODUCTION </vt:lpstr>
      <vt:lpstr>RESPONSIBILITIES </vt:lpstr>
      <vt:lpstr>OVERVIEW </vt:lpstr>
      <vt:lpstr>MODULES </vt:lpstr>
      <vt:lpstr>PowerPoint Presentation</vt:lpstr>
      <vt:lpstr>    DEFECTS</vt:lpstr>
      <vt:lpstr>DEFECT  IDENTIFIER:-  B_001</vt:lpstr>
      <vt:lpstr>PowerPoint Presentation</vt:lpstr>
      <vt:lpstr>DEFECT  IDENTIFIER:-  B_002</vt:lpstr>
      <vt:lpstr>PowerPoint Presentation</vt:lpstr>
      <vt:lpstr>DEFECT  IDENTIFIER:-  B_003</vt:lpstr>
      <vt:lpstr>    </vt:lpstr>
      <vt:lpstr>DEFECT  IDENTIFIER:-  B_004</vt:lpstr>
      <vt:lpstr>    </vt:lpstr>
      <vt:lpstr>CHALLENGES </vt:lpstr>
      <vt:lpstr>EXPERIENCE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Ravada Eswari Priyanka</dc:creator>
  <cp:lastModifiedBy>Ravada Eswari Lakshmi Priyanka</cp:lastModifiedBy>
  <cp:revision>85</cp:revision>
  <dcterms:created xsi:type="dcterms:W3CDTF">2025-08-18T15:01:20Z</dcterms:created>
  <dcterms:modified xsi:type="dcterms:W3CDTF">2025-09-08T11:06:32Z</dcterms:modified>
</cp:coreProperties>
</file>