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4" r:id="rId1"/>
  </p:sldMasterIdLst>
  <p:notesMasterIdLst>
    <p:notesMasterId r:id="rId7"/>
  </p:notesMasterIdLst>
  <p:handoutMasterIdLst>
    <p:handoutMasterId r:id="rId8"/>
  </p:handoutMasterIdLst>
  <p:sldIdLst>
    <p:sldId id="258" r:id="rId2"/>
    <p:sldId id="438" r:id="rId3"/>
    <p:sldId id="441" r:id="rId4"/>
    <p:sldId id="440" r:id="rId5"/>
    <p:sldId id="439" r:id="rId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FFFFCC"/>
    <a:srgbClr val="B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9" autoAdjust="0"/>
    <p:restoredTop sz="76998" autoAdjust="0"/>
  </p:normalViewPr>
  <p:slideViewPr>
    <p:cSldViewPr>
      <p:cViewPr varScale="1">
        <p:scale>
          <a:sx n="73" d="100"/>
          <a:sy n="73" d="100"/>
        </p:scale>
        <p:origin x="54" y="13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4661" tIns="47331" rIns="94661" bIns="47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4661" tIns="47331" rIns="94661" bIns="47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2AEC990F-F96D-41EE-97E9-7FA9F56BB49A}" type="datetime1">
              <a:rPr lang="de-DE" smtClean="0"/>
              <a:pPr>
                <a:defRPr/>
              </a:pPr>
              <a:t>10.11.2018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4661" tIns="47331" rIns="94661" bIns="47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4661" tIns="47331" rIns="94661" bIns="47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DAB8B35-46FB-4DB7-875D-4C4E6D2CB1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055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4661" tIns="47331" rIns="94661" bIns="47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4661" tIns="47331" rIns="94661" bIns="47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9A01E67-CDF1-4817-8FF7-A46E51D913FE}" type="datetime1">
              <a:rPr lang="de-DE" smtClean="0"/>
              <a:pPr>
                <a:defRPr/>
              </a:pPr>
              <a:t>10.11.2018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2950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1" tIns="47331" rIns="94661" bIns="4733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4661" tIns="47331" rIns="94661" bIns="47331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4661" tIns="47331" rIns="94661" bIns="47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4661" tIns="47331" rIns="94661" bIns="47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2E058CF4-E61D-4967-BB64-F93FA1C692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22010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8900" y="742950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de-DE" baseline="0" dirty="0"/>
              <a:t>Hallo und herzliche </a:t>
            </a:r>
            <a:r>
              <a:rPr lang="de-DE" baseline="0"/>
              <a:t>willkommen.  In </a:t>
            </a:r>
            <a:r>
              <a:rPr lang="de-DE" baseline="0" dirty="0"/>
              <a:t>diesem Video geht es um barrierefreies Design von Webseiten, und wie man Seitentitel und Überschriften gestalten sollte.  Das Video ist Teil der Reihe im REMEX-Channel "Digitale Barrierefreiheit von Anfang an".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de-DE" baseline="0" dirty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de-DE" baseline="0" dirty="0"/>
              <a:t>Ich bin Gottfried Zimmermann vom Forschungsleuchtturm Responsive Media Experience der Hochschule der Medien in Stuttgart.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477F5B-4108-44B5-ABC2-D706830FBF1D}" type="datetime1">
              <a:rPr lang="de-DE" smtClean="0"/>
              <a:pPr>
                <a:defRPr/>
              </a:pPr>
              <a:t>10.11.2018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6619875" cy="3724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de-DE" dirty="0"/>
              <a:t>Seitentitel und Überschriften in Webseiten sind für die Barrierefreiheit sehr wichtig.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&lt;title&gt; enthält den Seitentitel und den Namen der Website (in dieser Reihenfolge).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Die Überschrift &lt;h1&gt; wiederholt den Seitentitel aus &lt;title&gt;.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Alle Überschriften sind mit &lt;</a:t>
            </a:r>
            <a:r>
              <a:rPr lang="de-DE" dirty="0" err="1"/>
              <a:t>h</a:t>
            </a:r>
            <a:r>
              <a:rPr lang="de-DE" i="1" dirty="0" err="1"/>
              <a:t>n</a:t>
            </a:r>
            <a:r>
              <a:rPr lang="de-DE" dirty="0"/>
              <a:t>&gt; gekennzeichnet, hierarchisch gegliedert, und überspringen keine Ebenen.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Alle Überschriften sind aussagekräftig und wiederholen sich nicht.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Überschriften und dazugehörige Inhalte werden jeweils mit &lt;section&gt; Elementen geklammert (oder mit einem noch spezifischeren Element, z.B. &lt;</a:t>
            </a:r>
            <a:r>
              <a:rPr lang="de-DE" dirty="0" err="1"/>
              <a:t>main</a:t>
            </a:r>
            <a:r>
              <a:rPr lang="de-DE" dirty="0"/>
              <a:t>&gt;).  Ausnahme: Bei einfachen Strukturen kann &lt;section&gt; entfallen.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F1E0C80-D4FF-4B21-8C23-BF0260BA49A9}" type="datetime1">
              <a:rPr lang="de-DE" smtClean="0"/>
              <a:pPr>
                <a:defRPr/>
              </a:pPr>
              <a:t>10.11.2018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6619875" cy="3724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F1E0C80-D4FF-4B21-8C23-BF0260BA49A9}" type="datetime1">
              <a:rPr lang="de-DE" smtClean="0"/>
              <a:pPr>
                <a:defRPr/>
              </a:pPr>
              <a:t>10.11.2018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42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war: Seitentitel und Überschriften, aus der Reihe REMEX-Channel: Digitale Barrierefreiheit von Anfang an, von Gottfried Zimmermann, Hochschule der Medien, Stuttgart.</a:t>
            </a:r>
          </a:p>
          <a:p>
            <a:endParaRPr lang="de-DE" dirty="0"/>
          </a:p>
          <a:p>
            <a:r>
              <a:rPr lang="de-DE" dirty="0"/>
              <a:t>Weitere Informationen zu dieser Reihe und den darin behandelten WCAG 2.1 Erfolgskriterien finden Sie unter https://gpii.eu/vonanfangan. </a:t>
            </a:r>
          </a:p>
          <a:p>
            <a:endParaRPr lang="de-DE" dirty="0"/>
          </a:p>
          <a:p>
            <a:r>
              <a:rPr lang="de-DE" dirty="0"/>
              <a:t>Wenn Ihnen das Video gefallen hat, dürfen Sie es gerne weitergeben und für Ihre eigene Arbeit wiederverwenden.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Dieses Video wurde unter der Creative Commons BY-ATTRIBUTION 4.0 Lizenz veröffentlicht.  Es darf zu beliebigen Zwecken kopiert, verändert und weitergegeben werden.  Kopien müssen den Namen und die Institution des Autors enthalten.  Veränderungen am Original müssen gekennzeichnet werden.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9A01E67-CDF1-4817-8FF7-A46E51D913FE}" type="datetime1">
              <a:rPr lang="de-DE" smtClean="0"/>
              <a:pPr>
                <a:defRPr/>
              </a:pPr>
              <a:t>10.11.2018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68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9" name="Linie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516229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Begrenzer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ußzeile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um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Them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PiP">
            <a:extLst>
              <a:ext uri="{FF2B5EF4-FFF2-40B4-BE49-F238E27FC236}">
                <a16:creationId xmlns:a16="http://schemas.microsoft.com/office/drawing/2014/main" id="{6CF467BD-84CC-47A5-B011-5EAF22280869}"/>
              </a:ext>
            </a:extLst>
          </p:cNvPr>
          <p:cNvSpPr/>
          <p:nvPr userDrawn="1"/>
        </p:nvSpPr>
        <p:spPr>
          <a:xfrm>
            <a:off x="10700596" y="0"/>
            <a:ext cx="1491404" cy="16299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67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510888" cy="1414205"/>
          </a:xfrm>
        </p:spPr>
        <p:txBody>
          <a:bodyPr/>
          <a:lstStyle>
            <a:lvl1pPr marL="0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18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Auto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Zimmermann</a:t>
            </a:r>
          </a:p>
        </p:txBody>
      </p:sp>
      <p:sp>
        <p:nvSpPr>
          <p:cNvPr id="5" name="Them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Usability Engineering - Intro</a:t>
            </a:r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026EA-D7E2-4EE2-8224-C29E1B643123}" type="slidenum">
              <a:rPr lang="en-US" smtClean="0"/>
              <a:pPr>
                <a:defRPr/>
              </a:pPr>
              <a:t>‹Nr.›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363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302976" cy="1414205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Linke Spalte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Rechte Spalte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Auto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Zimmermann</a:t>
            </a:r>
          </a:p>
        </p:txBody>
      </p:sp>
      <p:sp>
        <p:nvSpPr>
          <p:cNvPr id="6" name="Them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Usability Engineering - Intro</a:t>
            </a:r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026EA-D7E2-4EE2-8224-C29E1B643123}" type="slidenum">
              <a:rPr lang="en-US" smtClean="0"/>
              <a:pPr>
                <a:defRPr/>
              </a:pPr>
              <a:t>‹Nr.›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805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Auto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Zimmermann</a:t>
            </a:r>
          </a:p>
        </p:txBody>
      </p:sp>
      <p:sp>
        <p:nvSpPr>
          <p:cNvPr id="4" name="Them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Usability Engineering - Intro</a:t>
            </a:r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026EA-D7E2-4EE2-8224-C29E1B643123}" type="slidenum">
              <a:rPr lang="en-US" smtClean="0"/>
              <a:pPr>
                <a:defRPr/>
              </a:pPr>
              <a:t>‹Nr.›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7143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grenzer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ußzeile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Autor">
            <a:extLst>
              <a:ext uri="{FF2B5EF4-FFF2-40B4-BE49-F238E27FC236}">
                <a16:creationId xmlns:a16="http://schemas.microsoft.com/office/drawing/2014/main" id="{A52EA8B7-D5FE-4018-928F-AA89AE2F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pPr>
              <a:defRPr/>
            </a:pPr>
            <a:r>
              <a:rPr lang="en-US" noProof="0" dirty="0"/>
              <a:t>Zimmermann</a:t>
            </a:r>
          </a:p>
        </p:txBody>
      </p:sp>
      <p:sp>
        <p:nvSpPr>
          <p:cNvPr id="8" name="Them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0" name="PiP">
            <a:extLst>
              <a:ext uri="{FF2B5EF4-FFF2-40B4-BE49-F238E27FC236}">
                <a16:creationId xmlns:a16="http://schemas.microsoft.com/office/drawing/2014/main" id="{123F00DA-8044-4CAE-AF6E-615F56FA6978}"/>
              </a:ext>
            </a:extLst>
          </p:cNvPr>
          <p:cNvSpPr/>
          <p:nvPr userDrawn="1"/>
        </p:nvSpPr>
        <p:spPr>
          <a:xfrm>
            <a:off x="10700596" y="0"/>
            <a:ext cx="1491404" cy="16299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"/>
          <p:cNvSpPr>
            <a:spLocks noGrp="1"/>
          </p:cNvSpPr>
          <p:nvPr>
            <p:ph type="title"/>
          </p:nvPr>
        </p:nvSpPr>
        <p:spPr>
          <a:xfrm>
            <a:off x="1097280" y="-963488"/>
            <a:ext cx="6510888" cy="694125"/>
          </a:xfrm>
        </p:spPr>
        <p:txBody>
          <a:bodyPr/>
          <a:lstStyle>
            <a:lvl1pPr marL="0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6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1097280" y="286604"/>
            <a:ext cx="6510888" cy="1343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0" name="Linie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Begrenzer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ußzeile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r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cap="sm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Zimmermann</a:t>
            </a:r>
            <a:endParaRPr lang="en-US" dirty="0"/>
          </a:p>
        </p:txBody>
      </p:sp>
      <p:sp>
        <p:nvSpPr>
          <p:cNvPr id="5" name="Thema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sm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Barrierefreie Tabellen</a:t>
            </a:r>
            <a:endParaRPr lang="en-US" dirty="0"/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cap="sm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4C2CB2-E4EC-4BDD-A5D6-DE970BD4A558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8" name="PiP">
            <a:extLst>
              <a:ext uri="{FF2B5EF4-FFF2-40B4-BE49-F238E27FC236}">
                <a16:creationId xmlns:a16="http://schemas.microsoft.com/office/drawing/2014/main" id="{10502B5A-1901-40C8-85DB-843AF770FC0F}"/>
              </a:ext>
            </a:extLst>
          </p:cNvPr>
          <p:cNvSpPr/>
          <p:nvPr userDrawn="1"/>
        </p:nvSpPr>
        <p:spPr>
          <a:xfrm>
            <a:off x="10700596" y="0"/>
            <a:ext cx="1491404" cy="16299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37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8" r:id="rId3"/>
    <p:sldLayoutId id="2147483790" r:id="rId4"/>
    <p:sldLayoutId id="2147483791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pii.eu/vonanfangan" TargetMode="External"/><Relationship Id="rId4" Type="http://schemas.openxmlformats.org/officeDocument/2006/relationships/hyperlink" Target="mailto:gzimmermann@acm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dirty="0"/>
              <a:t>Seitentitel und Überschriften</a:t>
            </a:r>
            <a:br>
              <a:rPr lang="de-DE" dirty="0"/>
            </a:br>
            <a:r>
              <a:rPr lang="de-DE" sz="3200" dirty="0"/>
              <a:t>REMEX-Channel: Digitale Barrierefreiheit von Anfang an</a:t>
            </a:r>
            <a:endParaRPr lang="de-DE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de-DE" cap="small" dirty="0"/>
              <a:t>Prof. Dr. Gottfried Zimmermann</a:t>
            </a:r>
          </a:p>
          <a:p>
            <a:pPr>
              <a:spcAft>
                <a:spcPts val="0"/>
              </a:spcAft>
              <a:defRPr/>
            </a:pPr>
            <a:r>
              <a:rPr lang="de-DE" cap="small" dirty="0"/>
              <a:t>Responsive Media Experience</a:t>
            </a:r>
          </a:p>
          <a:p>
            <a:pPr>
              <a:spcAft>
                <a:spcPts val="0"/>
              </a:spcAft>
              <a:defRPr/>
            </a:pPr>
            <a:r>
              <a:rPr lang="de-DE" cap="small" dirty="0"/>
              <a:t>Hochschule der Medien, Stuttgart</a:t>
            </a:r>
          </a:p>
        </p:txBody>
      </p:sp>
      <p:pic>
        <p:nvPicPr>
          <p:cNvPr id="4" name="Logo REMEX" descr="REMEX. Responsive Media Experience">
            <a:extLst>
              <a:ext uri="{FF2B5EF4-FFF2-40B4-BE49-F238E27FC236}">
                <a16:creationId xmlns:a16="http://schemas.microsoft.com/office/drawing/2014/main" id="{6BF3BA63-F4EC-4C9C-B29B-C7972C6C24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7" y="4607737"/>
            <a:ext cx="2419774" cy="83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&lt;!DOCTYPE html&gt;&#10;&lt;html lang=&quot;de&quot;&gt;&#10; &lt;head&gt;&#10;  &lt;meta charset=&quot;utf-8&quot;&gt;&#10;  &lt;title&gt; Nudelauflauf - REMEX-Kochbuch &lt;/title&gt;&#10;  &lt;link href=&quot;default.css&quot; rel=&quot;stylesheet&quot; type=&quot;text/css&quot;&gt;&#10; &lt;/head&gt;&#10; &lt;body&gt;&#10;  &lt;main&gt;&#10;   &lt;h1&gt; Nudelauflauf &lt;/h1&gt;&#10;   &lt;p&gt; Auf dieser Seite erfahren Sie, wie man einen Nudelauflauf kocht. &lt;/p&gt;&#10;    &lt;h2&gt; Zutaten &lt;/h2&gt;&#10;    &lt;ul&gt;&#10;     &lt;li&gt; Nudeln &lt;/li&gt;&#10;     &lt;li&gt; Eier &lt;/li&gt;&#10;     &lt;li&gt; Milch &lt;/li&gt;&#10;    &lt;/ul&gt;&#10;    &lt;h2&gt; Zubereitung &lt;/h2&gt;&#10;    &lt;p&gt; Kochen Sie die Nudeln, gießen Sie Milch dazu und schlagen Sie die Eier hinein. &lt;/p&gt;&#10;  &lt;/main&gt;&#10; &lt;/body&gt;&#10;&lt;/html&gt;&#10;">
            <a:extLst>
              <a:ext uri="{FF2B5EF4-FFF2-40B4-BE49-F238E27FC236}">
                <a16:creationId xmlns:a16="http://schemas.microsoft.com/office/drawing/2014/main" id="{30D788E9-29BD-4F8D-A73A-4D368467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03" y="188640"/>
            <a:ext cx="10210394" cy="6048670"/>
          </a:xfrm>
          <a:prstGeom prst="rect">
            <a:avLst/>
          </a:prstGeom>
        </p:spPr>
      </p:pic>
      <p:sp>
        <p:nvSpPr>
          <p:cNvPr id="4" name="Auto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Zimmermann</a:t>
            </a:r>
            <a:endParaRPr lang="en-US" dirty="0"/>
          </a:p>
        </p:txBody>
      </p:sp>
      <p:sp>
        <p:nvSpPr>
          <p:cNvPr id="6" name="Them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Seitentitel und Überschriften</a:t>
            </a:r>
            <a:endParaRPr lang="en-US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026EA-D7E2-4EE2-8224-C29E1B643123}" type="slidenum">
              <a:rPr lang="en-US" smtClean="0"/>
              <a:pPr>
                <a:defRPr/>
              </a:pPr>
              <a:t>2</a:t>
            </a:fld>
            <a:endParaRPr lang="en-US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HTML Code mit &lt;section</a:t>
            </a:r>
            <a:r>
              <a:rPr lang="de-DE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&lt;!DOCTYPE html&gt;&#10;&lt;html lang=&quot;de&quot;&gt;&#10; &lt;head&gt;&#10;  &lt;meta charset=&quot;utf-8&quot;&gt;&#10;  &lt;title&gt; Nudelauflauf - REMEX-Kochbuch &lt;/title&gt;&#10;  &lt;link href=&quot;default.css&quot; rel=&quot;stylesheet&quot; type=&quot;text/css&quot;&gt;&#10; &lt;/head&gt;&#10; &lt;body&gt;&#10;  &lt;main&gt;&#10;   &lt;h1&gt; Nudelauflauf &lt;/h1&gt;&#10;   &lt;p&gt; Auf dieser Seite erfahren Sie, wie man einen Nudelauflauf kocht. &lt;/p&gt;&#10;    &lt;h2&gt; Zutaten &lt;/h2&gt;&#10;    &lt;ul&gt;&#10;     &lt;li&gt; Nudeln &lt;/li&gt;&#10;     &lt;li&gt; Eier &lt;/li&gt;&#10;     &lt;li&gt; Milch &lt;/li&gt;&#10;    &lt;/ul&gt;&#10;    &lt;h2&gt; Zubereitung &lt;/h2&gt;&#10;    &lt;p&gt; Kochen Sie die Nudeln, gießen Sie Milch dazu und schlagen Sie die Eier hinein. &lt;/p&gt;&#10;  &lt;/main&gt;&#10; &lt;/body&gt;&#10;&lt;/html&gt;&#10;">
            <a:extLst>
              <a:ext uri="{FF2B5EF4-FFF2-40B4-BE49-F238E27FC236}">
                <a16:creationId xmlns:a16="http://schemas.microsoft.com/office/drawing/2014/main" id="{767FE3AE-955B-4A31-9F9A-EAFC05509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03" y="188640"/>
            <a:ext cx="10210394" cy="6048670"/>
          </a:xfrm>
          <a:prstGeom prst="rect">
            <a:avLst/>
          </a:prstGeom>
        </p:spPr>
      </p:pic>
      <p:sp>
        <p:nvSpPr>
          <p:cNvPr id="4" name="Auto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Zimmermann</a:t>
            </a:r>
            <a:endParaRPr lang="en-US" dirty="0"/>
          </a:p>
        </p:txBody>
      </p:sp>
      <p:sp>
        <p:nvSpPr>
          <p:cNvPr id="6" name="Them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Seitentitel und Überschriften</a:t>
            </a:r>
            <a:endParaRPr lang="en-US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026EA-D7E2-4EE2-8224-C29E1B643123}" type="slidenum">
              <a:rPr lang="en-US" smtClean="0"/>
              <a:pPr>
                <a:defRPr/>
              </a:pPr>
              <a:t>3</a:t>
            </a:fld>
            <a:endParaRPr lang="en-US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HTML Code ohne &lt;section</a:t>
            </a:r>
            <a:r>
              <a:rPr lang="de-DE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>
            <a:extLst>
              <a:ext uri="{FF2B5EF4-FFF2-40B4-BE49-F238E27FC236}">
                <a16:creationId xmlns:a16="http://schemas.microsoft.com/office/drawing/2014/main" id="{AED13028-CA7B-41AA-99F8-7AB189D2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Regeln</a:t>
            </a:r>
          </a:p>
        </p:txBody>
      </p:sp>
      <p:pic>
        <p:nvPicPr>
          <p:cNvPr id="8" name="Logo REMEX" descr="REMEX. Responsive Media Experience">
            <a:extLst>
              <a:ext uri="{FF2B5EF4-FFF2-40B4-BE49-F238E27FC236}">
                <a16:creationId xmlns:a16="http://schemas.microsoft.com/office/drawing/2014/main" id="{FCE93E72-FB3F-460B-AED3-4165A6C82E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764705"/>
            <a:ext cx="2524196" cy="792087"/>
          </a:xfrm>
          <a:prstGeom prst="rect">
            <a:avLst/>
          </a:prstGeom>
        </p:spPr>
      </p:pic>
      <p:sp>
        <p:nvSpPr>
          <p:cNvPr id="6" name="Inhalt">
            <a:extLst>
              <a:ext uri="{FF2B5EF4-FFF2-40B4-BE49-F238E27FC236}">
                <a16:creationId xmlns:a16="http://schemas.microsoft.com/office/drawing/2014/main" id="{9CF9A092-325A-4965-8162-709419981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&lt;title&gt; enthält den Seitentitel und den Namen der Website (in dieser Reihenfolge).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Die Überschrift &lt;h1&gt; wiederholt den Seitentitel aus &lt;title&gt;.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Alle Überschriften sind mit &lt;</a:t>
            </a:r>
            <a:r>
              <a:rPr lang="de-DE" dirty="0" err="1"/>
              <a:t>h</a:t>
            </a:r>
            <a:r>
              <a:rPr lang="de-DE" i="1" dirty="0" err="1"/>
              <a:t>n</a:t>
            </a:r>
            <a:r>
              <a:rPr lang="de-DE" dirty="0"/>
              <a:t>&gt; gekennzeichnet, hierarchisch gegliedert, und überspringen keine Ebenen.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Alle Überschriften sind aussagekräftig und wiederholen sich nicht.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Überschriften und dazugehörige Inhalte werden jeweils mit &lt;section&gt; Elementen geklammert (oder mit einem noch spezifischeren Element, z.B. &lt;</a:t>
            </a:r>
            <a:r>
              <a:rPr lang="de-DE" dirty="0" err="1"/>
              <a:t>main</a:t>
            </a:r>
            <a:r>
              <a:rPr lang="de-DE" dirty="0"/>
              <a:t>&gt;).  Ausnahme: Bei einfachen Strukturen kann &lt;section&gt; entfallen.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7" name="Autor">
            <a:extLst>
              <a:ext uri="{FF2B5EF4-FFF2-40B4-BE49-F238E27FC236}">
                <a16:creationId xmlns:a16="http://schemas.microsoft.com/office/drawing/2014/main" id="{E8DE1841-C6C5-46AE-BB13-5BB903C6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Zimmermann</a:t>
            </a:r>
            <a:endParaRPr lang="en-US" dirty="0"/>
          </a:p>
        </p:txBody>
      </p:sp>
      <p:sp>
        <p:nvSpPr>
          <p:cNvPr id="9" name="Thema">
            <a:extLst>
              <a:ext uri="{FF2B5EF4-FFF2-40B4-BE49-F238E27FC236}">
                <a16:creationId xmlns:a16="http://schemas.microsoft.com/office/drawing/2014/main" id="{096C0697-8F88-432A-894D-BFF51A87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Seitentitel und Überschriften</a:t>
            </a:r>
            <a:endParaRPr lang="en-US" dirty="0"/>
          </a:p>
        </p:txBody>
      </p:sp>
      <p:sp>
        <p:nvSpPr>
          <p:cNvPr id="4" name="Foliennummer">
            <a:extLst>
              <a:ext uri="{FF2B5EF4-FFF2-40B4-BE49-F238E27FC236}">
                <a16:creationId xmlns:a16="http://schemas.microsoft.com/office/drawing/2014/main" id="{6D71BE0A-B025-4000-B04C-B438312E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14FD12CE-A411-49CC-ACEF-BFCD7E6F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Abspann</a:t>
            </a:r>
          </a:p>
        </p:txBody>
      </p:sp>
      <p:pic>
        <p:nvPicPr>
          <p:cNvPr id="8" name="Logo REMEX" descr="REMEX. Responsive Media Experience">
            <a:extLst>
              <a:ext uri="{FF2B5EF4-FFF2-40B4-BE49-F238E27FC236}">
                <a16:creationId xmlns:a16="http://schemas.microsoft.com/office/drawing/2014/main" id="{FCE93E72-FB3F-460B-AED3-4165A6C82E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764705"/>
            <a:ext cx="2524196" cy="792087"/>
          </a:xfrm>
          <a:prstGeom prst="rect">
            <a:avLst/>
          </a:prstGeom>
        </p:spPr>
      </p:pic>
      <p:sp>
        <p:nvSpPr>
          <p:cNvPr id="3" name="Inhalt">
            <a:extLst>
              <a:ext uri="{FF2B5EF4-FFF2-40B4-BE49-F238E27FC236}">
                <a16:creationId xmlns:a16="http://schemas.microsoft.com/office/drawing/2014/main" id="{F12F1EAD-500C-4140-8EE7-78932EF70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238" y="1845734"/>
            <a:ext cx="10187246" cy="4247562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tabLst>
                <a:tab pos="1165225" algn="l"/>
              </a:tabLst>
            </a:pPr>
            <a:r>
              <a:rPr lang="de-DE" b="1" dirty="0"/>
              <a:t>Autor:	Prof. Dr. Gottfried Zimmermann</a:t>
            </a:r>
            <a:br>
              <a:rPr lang="de-DE" b="1" dirty="0"/>
            </a:br>
            <a:r>
              <a:rPr lang="de-DE" b="1" dirty="0"/>
              <a:t>	Hochschule der Medien, Stuttgart</a:t>
            </a:r>
            <a:br>
              <a:rPr lang="de-DE" b="1" dirty="0"/>
            </a:br>
            <a:r>
              <a:rPr lang="de-DE" b="1" dirty="0"/>
              <a:t>	</a:t>
            </a:r>
            <a:r>
              <a:rPr lang="de-DE" b="1" dirty="0">
                <a:hlinkClick r:id="rId4"/>
              </a:rPr>
              <a:t>gzimmermann@acm.org</a:t>
            </a:r>
            <a:r>
              <a:rPr lang="de-DE" b="1" dirty="0"/>
              <a:t> </a:t>
            </a:r>
          </a:p>
          <a:p>
            <a:pPr>
              <a:spcBef>
                <a:spcPts val="0"/>
              </a:spcBef>
              <a:spcAft>
                <a:spcPts val="1200"/>
              </a:spcAft>
              <a:tabLst>
                <a:tab pos="1165225" algn="l"/>
              </a:tabLst>
            </a:pPr>
            <a:r>
              <a:rPr lang="de-DE" dirty="0"/>
              <a:t>Weitere Informationen: </a:t>
            </a:r>
            <a:r>
              <a:rPr lang="de-DE" dirty="0">
                <a:hlinkClick r:id="rId5"/>
              </a:rPr>
              <a:t>https://gpii.eu/vonanfangan</a:t>
            </a:r>
            <a:r>
              <a:rPr lang="de-DE" dirty="0"/>
              <a:t>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Dieses Video wurde unter der Creative Commons BY-ATTRIBUTION 4.0 Lizenz veröffentlicht.  Es darf zu beliebigen Zwecken kopiert, verändert und weitergegeben werden.  Kopien müssen den Namen und die Institution des Autors enthalten.  Veränderungen am Original müssen gekennzeichnet werden.</a:t>
            </a:r>
          </a:p>
        </p:txBody>
      </p:sp>
      <p:sp>
        <p:nvSpPr>
          <p:cNvPr id="7" name="Autor">
            <a:extLst>
              <a:ext uri="{FF2B5EF4-FFF2-40B4-BE49-F238E27FC236}">
                <a16:creationId xmlns:a16="http://schemas.microsoft.com/office/drawing/2014/main" id="{8DA3EC32-1612-482C-9F1D-C41B549D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Zimmermann</a:t>
            </a:r>
            <a:endParaRPr lang="en-US" dirty="0"/>
          </a:p>
        </p:txBody>
      </p:sp>
      <p:sp>
        <p:nvSpPr>
          <p:cNvPr id="9" name="Thema">
            <a:extLst>
              <a:ext uri="{FF2B5EF4-FFF2-40B4-BE49-F238E27FC236}">
                <a16:creationId xmlns:a16="http://schemas.microsoft.com/office/drawing/2014/main" id="{7F2FAEDD-8BF3-4EF6-92F7-16D0048C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Seitentitel und Überschriften</a:t>
            </a:r>
            <a:endParaRPr lang="en-US" dirty="0"/>
          </a:p>
        </p:txBody>
      </p:sp>
      <p:sp>
        <p:nvSpPr>
          <p:cNvPr id="6" name="Foliennummer">
            <a:extLst>
              <a:ext uri="{FF2B5EF4-FFF2-40B4-BE49-F238E27FC236}">
                <a16:creationId xmlns:a16="http://schemas.microsoft.com/office/drawing/2014/main" id="{8F40AEA2-64F4-435C-9386-ABB350DB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026EA-D7E2-4EE2-8224-C29E1B643123}" type="slidenum">
              <a:rPr lang="en-US" smtClean="0"/>
              <a:pPr>
                <a:defRPr/>
              </a:pPr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5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413</Words>
  <Application>Microsoft Office PowerPoint</Application>
  <PresentationFormat>Breitbild</PresentationFormat>
  <Paragraphs>48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Rückblick</vt:lpstr>
      <vt:lpstr>Seitentitel und Überschriften REMEX-Channel: Digitale Barrierefreiheit von Anfang an</vt:lpstr>
      <vt:lpstr>HTML Code mit &lt;section&gt;</vt:lpstr>
      <vt:lpstr>HTML Code ohne &lt;section&gt;</vt:lpstr>
      <vt:lpstr>Regeln</vt:lpstr>
      <vt:lpstr>Abspann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Seitentitel &amp; Überschriften</dc:title>
  <dc:subject>Einheit 2: HTML Crashkurs</dc:subject>
  <dc:creator>Gottfried Zimmermann</dc:creator>
  <cp:keywords>Digitale-Barrierefreiheit-von-Anfang-an</cp:keywords>
  <cp:lastModifiedBy>Gottfried Zimmermann</cp:lastModifiedBy>
  <cp:revision>670</cp:revision>
  <cp:lastPrinted>2014-10-16T11:32:13Z</cp:lastPrinted>
  <dcterms:created xsi:type="dcterms:W3CDTF">2010-04-21T08:31:11Z</dcterms:created>
  <dcterms:modified xsi:type="dcterms:W3CDTF">2018-11-10T16:13:03Z</dcterms:modified>
</cp:coreProperties>
</file>