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4" r:id="rId4"/>
    <p:sldId id="266" r:id="rId5"/>
    <p:sldId id="267" r:id="rId6"/>
    <p:sldId id="259" r:id="rId7"/>
    <p:sldId id="263" r:id="rId8"/>
    <p:sldId id="261" r:id="rId9"/>
    <p:sldId id="258" r:id="rId10"/>
    <p:sldId id="268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9"/>
    <p:restoredTop sz="94681"/>
  </p:normalViewPr>
  <p:slideViewPr>
    <p:cSldViewPr snapToGrid="0" snapToObjects="1">
      <p:cViewPr varScale="1">
        <p:scale>
          <a:sx n="105" d="100"/>
          <a:sy n="105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5D27-921B-7D4A-89FE-4E2696DD030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0"/>
            <a:ext cx="10515600" cy="1325563"/>
          </a:xfrm>
        </p:spPr>
        <p:txBody>
          <a:bodyPr/>
          <a:lstStyle/>
          <a:p>
            <a:r>
              <a:rPr lang="en-US" dirty="0"/>
              <a:t>RCA (Root Cause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67" y="1408935"/>
            <a:ext cx="6488574" cy="5072887"/>
          </a:xfrm>
        </p:spPr>
        <p:txBody>
          <a:bodyPr>
            <a:normAutofit/>
          </a:bodyPr>
          <a:lstStyle/>
          <a:p>
            <a:r>
              <a:rPr lang="en-US" dirty="0"/>
              <a:t>Traditional Model Based</a:t>
            </a:r>
          </a:p>
          <a:p>
            <a:pPr lvl="1"/>
            <a:r>
              <a:rPr lang="en-US" dirty="0"/>
              <a:t>System models: Cluster, Network switches and links, and Client</a:t>
            </a:r>
          </a:p>
          <a:p>
            <a:pPr lvl="1"/>
            <a:r>
              <a:rPr lang="en-US" dirty="0"/>
              <a:t>Fault tree</a:t>
            </a:r>
          </a:p>
          <a:p>
            <a:pPr lvl="1"/>
            <a:r>
              <a:rPr lang="en-US" dirty="0"/>
              <a:t>Evidence data trace: </a:t>
            </a:r>
          </a:p>
          <a:p>
            <a:pPr lvl="2"/>
            <a:r>
              <a:rPr lang="en-US" dirty="0"/>
              <a:t>Symptoms -&gt; system components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Monitoring data time series: </a:t>
            </a:r>
            <a:r>
              <a:rPr lang="en-US" b="1" dirty="0"/>
              <a:t>pattern or distribution changes</a:t>
            </a:r>
          </a:p>
          <a:p>
            <a:pPr lvl="1"/>
            <a:r>
              <a:rPr lang="en-US" dirty="0"/>
              <a:t>Log files: text mining</a:t>
            </a:r>
          </a:p>
          <a:p>
            <a:pPr lvl="1"/>
            <a:r>
              <a:rPr lang="en-US" dirty="0"/>
              <a:t>Tomography inference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67515" y="1111968"/>
            <a:ext cx="2510781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Probabilistic 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Bayesian Network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7515" y="3945378"/>
            <a:ext cx="2510781" cy="14773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Deterministic 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SVM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Neural Net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0096" y="2816085"/>
            <a:ext cx="1712169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Models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05621" y="2816085"/>
            <a:ext cx="1029263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7314698" y="558609"/>
            <a:ext cx="3947470" cy="5413928"/>
          </a:xfrm>
          <a:prstGeom prst="frame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4154" y="2930629"/>
            <a:ext cx="1774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RCA Reasoning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9724" y="632030"/>
            <a:ext cx="12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RCA Model</a:t>
            </a:r>
          </a:p>
        </p:txBody>
      </p:sp>
    </p:spTree>
    <p:extLst>
      <p:ext uri="{BB962C8B-B14F-4D97-AF65-F5344CB8AC3E}">
        <p14:creationId xmlns:p14="http://schemas.microsoft.com/office/powerpoint/2010/main" val="212365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ML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Combined workflow and incomplete infrastructure features</a:t>
            </a:r>
          </a:p>
          <a:p>
            <a:pPr lvl="1"/>
            <a:r>
              <a:rPr lang="en-US" dirty="0"/>
              <a:t>Inference from end-to-end flow integrity checks</a:t>
            </a:r>
          </a:p>
          <a:p>
            <a:pPr lvl="1"/>
            <a:r>
              <a:rPr lang="en-US" dirty="0"/>
              <a:t>Training data generation from fault injection</a:t>
            </a:r>
          </a:p>
          <a:p>
            <a:pPr lvl="1"/>
            <a:endParaRPr lang="en-US" b="1" dirty="0"/>
          </a:p>
          <a:p>
            <a:r>
              <a:rPr lang="en-US" b="1" dirty="0"/>
              <a:t>Cast it as a network system RCA problem using ML approach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74" y="95664"/>
            <a:ext cx="8278942" cy="906118"/>
          </a:xfrm>
        </p:spPr>
        <p:txBody>
          <a:bodyPr>
            <a:normAutofit fontScale="90000"/>
          </a:bodyPr>
          <a:lstStyle/>
          <a:p>
            <a:r>
              <a:rPr lang="en-US" dirty="0"/>
              <a:t>Emulation of a smaller OSG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1851" y="2521976"/>
            <a:ext cx="373229" cy="357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6442" y="4784467"/>
            <a:ext cx="373229" cy="357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8695" y="3535056"/>
            <a:ext cx="373229" cy="357279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5725672" y="3491784"/>
            <a:ext cx="760235" cy="5984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46063" y="5888030"/>
            <a:ext cx="919452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76" y="1991680"/>
            <a:ext cx="451585" cy="585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61" y="4188072"/>
            <a:ext cx="499014" cy="646443"/>
          </a:xfrm>
          <a:prstGeom prst="rect">
            <a:avLst/>
          </a:prstGeom>
        </p:spPr>
      </p:pic>
      <p:cxnSp>
        <p:nvCxnSpPr>
          <p:cNvPr id="14" name="Straight Connector 13"/>
          <p:cNvCxnSpPr>
            <a:endCxn id="7" idx="3"/>
          </p:cNvCxnSpPr>
          <p:nvPr/>
        </p:nvCxnSpPr>
        <p:spPr>
          <a:xfrm>
            <a:off x="7741309" y="3713696"/>
            <a:ext cx="1877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39" idx="1"/>
          </p:cNvCxnSpPr>
          <p:nvPr/>
        </p:nvCxnSpPr>
        <p:spPr>
          <a:xfrm>
            <a:off x="1842653" y="4510402"/>
            <a:ext cx="1364197" cy="20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  <a:endCxn id="71" idx="1"/>
          </p:cNvCxnSpPr>
          <p:nvPr/>
        </p:nvCxnSpPr>
        <p:spPr>
          <a:xfrm flipV="1">
            <a:off x="6485273" y="3778452"/>
            <a:ext cx="664763" cy="1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666624" y="2683404"/>
            <a:ext cx="1884768" cy="3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4" idx="1"/>
          </p:cNvCxnSpPr>
          <p:nvPr/>
        </p:nvCxnSpPr>
        <p:spPr>
          <a:xfrm flipH="1">
            <a:off x="1297988" y="2814778"/>
            <a:ext cx="1854749" cy="38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68" idx="3"/>
          </p:cNvCxnSpPr>
          <p:nvPr/>
        </p:nvCxnSpPr>
        <p:spPr>
          <a:xfrm flipH="1">
            <a:off x="7832490" y="4963107"/>
            <a:ext cx="1823952" cy="2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842653" y="4850362"/>
            <a:ext cx="1414086" cy="74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176044" y="4113189"/>
            <a:ext cx="1135427" cy="89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17141" y="6166781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Origin Sites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5545" y="6456493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Host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6334" y="5520534"/>
            <a:ext cx="117285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OSG Site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2354" y="22110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s1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50" y="4433511"/>
            <a:ext cx="573642" cy="57364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508374" y="2997356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82407" y="5326927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51392" y="3984354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1724853" y="2330387"/>
            <a:ext cx="1427884" cy="48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57" y="2523252"/>
            <a:ext cx="591273" cy="5886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37" y="2527957"/>
            <a:ext cx="573642" cy="57364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96" y="2926131"/>
            <a:ext cx="451585" cy="5850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0" y="5253420"/>
            <a:ext cx="499014" cy="64644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17" y="4692353"/>
            <a:ext cx="591273" cy="5886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88" y="4388194"/>
            <a:ext cx="591273" cy="5886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1" y="2474183"/>
            <a:ext cx="591273" cy="5886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36" y="3484129"/>
            <a:ext cx="591273" cy="588645"/>
          </a:xfrm>
          <a:prstGeom prst="rect">
            <a:avLst/>
          </a:prstGeom>
        </p:spPr>
      </p:pic>
      <p:cxnSp>
        <p:nvCxnSpPr>
          <p:cNvPr id="86" name="Straight Connector 85"/>
          <p:cNvCxnSpPr>
            <a:endCxn id="8" idx="3"/>
          </p:cNvCxnSpPr>
          <p:nvPr/>
        </p:nvCxnSpPr>
        <p:spPr>
          <a:xfrm flipH="1">
            <a:off x="6105790" y="2946365"/>
            <a:ext cx="1258709" cy="57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4736571" y="3018738"/>
            <a:ext cx="933692" cy="69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" idx="2"/>
          </p:cNvCxnSpPr>
          <p:nvPr/>
        </p:nvCxnSpPr>
        <p:spPr>
          <a:xfrm flipH="1">
            <a:off x="4991770" y="3790995"/>
            <a:ext cx="736260" cy="84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9" idx="1"/>
            <a:endCxn id="39" idx="3"/>
          </p:cNvCxnSpPr>
          <p:nvPr/>
        </p:nvCxnSpPr>
        <p:spPr>
          <a:xfrm flipH="1">
            <a:off x="3780492" y="4682517"/>
            <a:ext cx="637796" cy="3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" idx="1"/>
          </p:cNvCxnSpPr>
          <p:nvPr/>
        </p:nvCxnSpPr>
        <p:spPr>
          <a:xfrm flipH="1" flipV="1">
            <a:off x="3678349" y="2786039"/>
            <a:ext cx="716508" cy="3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50489" y="3231906"/>
            <a:ext cx="117285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OSG Site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82165" y="5194728"/>
            <a:ext cx="994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  <a:endParaRPr lang="en-US" dirty="0"/>
          </a:p>
        </p:txBody>
      </p:sp>
      <p:sp>
        <p:nvSpPr>
          <p:cNvPr id="100" name="Cloud 99"/>
          <p:cNvSpPr/>
          <p:nvPr/>
        </p:nvSpPr>
        <p:spPr>
          <a:xfrm>
            <a:off x="3912690" y="1743281"/>
            <a:ext cx="4781760" cy="403619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274412" y="1900168"/>
            <a:ext cx="2428391" cy="16945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274412" y="4169020"/>
            <a:ext cx="2552603" cy="1719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59061" y="2467131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d1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1471" y="2902858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015835" y="4482521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4431" y="4028644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20638" y="4750542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93638" y="3096034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12425" y="4113189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10116" y="3299178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4266" y="4669895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06382" y="555878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66787" y="413238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95950" y="1127609"/>
            <a:ext cx="23723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G(V, E) = G((C,N,S,D), E)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595950" y="1640175"/>
            <a:ext cx="1759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Routes unknown</a:t>
            </a:r>
          </a:p>
        </p:txBody>
      </p:sp>
    </p:spTree>
    <p:extLst>
      <p:ext uri="{BB962C8B-B14F-4D97-AF65-F5344CB8AC3E}">
        <p14:creationId xmlns:p14="http://schemas.microsoft.com/office/powerpoint/2010/main" val="177407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84" y="-82931"/>
            <a:ext cx="10515600" cy="1325563"/>
          </a:xfrm>
        </p:spPr>
        <p:txBody>
          <a:bodyPr/>
          <a:lstStyle/>
          <a:p>
            <a:r>
              <a:rPr lang="en-US" dirty="0"/>
              <a:t>Bigger OSG network  : automation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8" y="1242632"/>
            <a:ext cx="8231226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41308" y="1563624"/>
            <a:ext cx="30373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Experiment automation: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Postboot</a:t>
            </a:r>
            <a:r>
              <a:rPr lang="en-US" dirty="0"/>
              <a:t> script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OSPF Configuration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2. Fault injection and Data Collection Automation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ChaoJungle</a:t>
            </a:r>
            <a:r>
              <a:rPr lang="en-US" dirty="0"/>
              <a:t> injection on both router and host 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Data collection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3. Analysis and ML modeling in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3.png">
            <a:extLst>
              <a:ext uri="{FF2B5EF4-FFF2-40B4-BE49-F238E27FC236}">
                <a16:creationId xmlns:a16="http://schemas.microsoft.com/office/drawing/2014/main" id="{DF662180-FC4F-8549-9513-B10D8082A2F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57431" y="479589"/>
            <a:ext cx="10332309" cy="5196016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A5588F7-28C1-E746-A994-D76F1A0E192C}"/>
              </a:ext>
            </a:extLst>
          </p:cNvPr>
          <p:cNvCxnSpPr>
            <a:cxnSpLocks/>
          </p:cNvCxnSpPr>
          <p:nvPr/>
        </p:nvCxnSpPr>
        <p:spPr>
          <a:xfrm>
            <a:off x="1371599" y="1616625"/>
            <a:ext cx="8138160" cy="3380093"/>
          </a:xfrm>
          <a:prstGeom prst="curvedConnector3">
            <a:avLst>
              <a:gd name="adj1" fmla="val 5753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E081CE8-9ED7-0A44-9DDF-D005FDBB3FBE}"/>
              </a:ext>
            </a:extLst>
          </p:cNvPr>
          <p:cNvCxnSpPr/>
          <p:nvPr/>
        </p:nvCxnSpPr>
        <p:spPr>
          <a:xfrm flipV="1">
            <a:off x="957431" y="5852160"/>
            <a:ext cx="414168" cy="8606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324610-3866-364A-A2B1-E9567C8A5F77}"/>
              </a:ext>
            </a:extLst>
          </p:cNvPr>
          <p:cNvSpPr txBox="1"/>
          <p:nvPr/>
        </p:nvSpPr>
        <p:spPr>
          <a:xfrm>
            <a:off x="1688951" y="5749895"/>
            <a:ext cx="522117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1 path : </a:t>
            </a:r>
            <a:r>
              <a:rPr lang="en-US" sz="1200" dirty="0" err="1"/>
              <a:t>uc</a:t>
            </a:r>
            <a:r>
              <a:rPr lang="en-US" sz="1200" dirty="0"/>
              <a:t>-submit, link 18, link12, link 1, link22, link 23, </a:t>
            </a:r>
            <a:r>
              <a:rPr lang="en-US" sz="1200" dirty="0" err="1"/>
              <a:t>ucsd</a:t>
            </a:r>
            <a:r>
              <a:rPr lang="en-US" sz="1200" dirty="0"/>
              <a:t>-compute—c3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E11B9-A664-6244-AA48-15D63617210F}"/>
              </a:ext>
            </a:extLst>
          </p:cNvPr>
          <p:cNvSpPr txBox="1"/>
          <p:nvPr/>
        </p:nvSpPr>
        <p:spPr>
          <a:xfrm>
            <a:off x="1688950" y="6105037"/>
            <a:ext cx="560211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2 path : syr-compute-c2, link 26, link 24, link 7, link22, link 23, </a:t>
            </a:r>
            <a:r>
              <a:rPr lang="en-US" sz="1200" dirty="0" err="1"/>
              <a:t>ucsd</a:t>
            </a:r>
            <a:r>
              <a:rPr lang="en-US" sz="1200" dirty="0"/>
              <a:t>-compute—c3 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9BCCF08-A492-844C-B1AF-B2606D8BDC1F}"/>
              </a:ext>
            </a:extLst>
          </p:cNvPr>
          <p:cNvSpPr/>
          <p:nvPr/>
        </p:nvSpPr>
        <p:spPr>
          <a:xfrm>
            <a:off x="1527586" y="3560459"/>
            <a:ext cx="7616414" cy="1968972"/>
          </a:xfrm>
          <a:custGeom>
            <a:avLst/>
            <a:gdLst>
              <a:gd name="connsiteX0" fmla="*/ 0 w 7616414"/>
              <a:gd name="connsiteY0" fmla="*/ 1624727 h 1968972"/>
              <a:gd name="connsiteX1" fmla="*/ 75303 w 7616414"/>
              <a:gd name="connsiteY1" fmla="*/ 1635485 h 1968972"/>
              <a:gd name="connsiteX2" fmla="*/ 279699 w 7616414"/>
              <a:gd name="connsiteY2" fmla="*/ 1613969 h 1968972"/>
              <a:gd name="connsiteX3" fmla="*/ 430306 w 7616414"/>
              <a:gd name="connsiteY3" fmla="*/ 1592454 h 1968972"/>
              <a:gd name="connsiteX4" fmla="*/ 505609 w 7616414"/>
              <a:gd name="connsiteY4" fmla="*/ 1570939 h 1968972"/>
              <a:gd name="connsiteX5" fmla="*/ 548640 w 7616414"/>
              <a:gd name="connsiteY5" fmla="*/ 1560181 h 1968972"/>
              <a:gd name="connsiteX6" fmla="*/ 580913 w 7616414"/>
              <a:gd name="connsiteY6" fmla="*/ 1549423 h 1968972"/>
              <a:gd name="connsiteX7" fmla="*/ 677732 w 7616414"/>
              <a:gd name="connsiteY7" fmla="*/ 1527908 h 1968972"/>
              <a:gd name="connsiteX8" fmla="*/ 720762 w 7616414"/>
              <a:gd name="connsiteY8" fmla="*/ 1517150 h 1968972"/>
              <a:gd name="connsiteX9" fmla="*/ 753035 w 7616414"/>
              <a:gd name="connsiteY9" fmla="*/ 1495635 h 1968972"/>
              <a:gd name="connsiteX10" fmla="*/ 796066 w 7616414"/>
              <a:gd name="connsiteY10" fmla="*/ 1484877 h 1968972"/>
              <a:gd name="connsiteX11" fmla="*/ 828339 w 7616414"/>
              <a:gd name="connsiteY11" fmla="*/ 1474120 h 1968972"/>
              <a:gd name="connsiteX12" fmla="*/ 860612 w 7616414"/>
              <a:gd name="connsiteY12" fmla="*/ 1452605 h 1968972"/>
              <a:gd name="connsiteX13" fmla="*/ 925158 w 7616414"/>
              <a:gd name="connsiteY13" fmla="*/ 1431089 h 1968972"/>
              <a:gd name="connsiteX14" fmla="*/ 957430 w 7616414"/>
              <a:gd name="connsiteY14" fmla="*/ 1409574 h 1968972"/>
              <a:gd name="connsiteX15" fmla="*/ 1054249 w 7616414"/>
              <a:gd name="connsiteY15" fmla="*/ 1355786 h 1968972"/>
              <a:gd name="connsiteX16" fmla="*/ 1118795 w 7616414"/>
              <a:gd name="connsiteY16" fmla="*/ 1345028 h 1968972"/>
              <a:gd name="connsiteX17" fmla="*/ 1194099 w 7616414"/>
              <a:gd name="connsiteY17" fmla="*/ 1323513 h 1968972"/>
              <a:gd name="connsiteX18" fmla="*/ 1237129 w 7616414"/>
              <a:gd name="connsiteY18" fmla="*/ 1312755 h 1968972"/>
              <a:gd name="connsiteX19" fmla="*/ 1312433 w 7616414"/>
              <a:gd name="connsiteY19" fmla="*/ 1291240 h 1968972"/>
              <a:gd name="connsiteX20" fmla="*/ 1398494 w 7616414"/>
              <a:gd name="connsiteY20" fmla="*/ 1258967 h 1968972"/>
              <a:gd name="connsiteX21" fmla="*/ 1506070 w 7616414"/>
              <a:gd name="connsiteY21" fmla="*/ 1237452 h 1968972"/>
              <a:gd name="connsiteX22" fmla="*/ 1538343 w 7616414"/>
              <a:gd name="connsiteY22" fmla="*/ 1226694 h 1968972"/>
              <a:gd name="connsiteX23" fmla="*/ 1570616 w 7616414"/>
              <a:gd name="connsiteY23" fmla="*/ 1205179 h 1968972"/>
              <a:gd name="connsiteX24" fmla="*/ 1613647 w 7616414"/>
              <a:gd name="connsiteY24" fmla="*/ 1183663 h 1968972"/>
              <a:gd name="connsiteX25" fmla="*/ 1645920 w 7616414"/>
              <a:gd name="connsiteY25" fmla="*/ 1162148 h 1968972"/>
              <a:gd name="connsiteX26" fmla="*/ 1710466 w 7616414"/>
              <a:gd name="connsiteY26" fmla="*/ 1140633 h 1968972"/>
              <a:gd name="connsiteX27" fmla="*/ 1807285 w 7616414"/>
              <a:gd name="connsiteY27" fmla="*/ 1076087 h 1968972"/>
              <a:gd name="connsiteX28" fmla="*/ 1839558 w 7616414"/>
              <a:gd name="connsiteY28" fmla="*/ 1054572 h 1968972"/>
              <a:gd name="connsiteX29" fmla="*/ 1904103 w 7616414"/>
              <a:gd name="connsiteY29" fmla="*/ 1033056 h 1968972"/>
              <a:gd name="connsiteX30" fmla="*/ 1957892 w 7616414"/>
              <a:gd name="connsiteY30" fmla="*/ 990026 h 1968972"/>
              <a:gd name="connsiteX31" fmla="*/ 2043953 w 7616414"/>
              <a:gd name="connsiteY31" fmla="*/ 914722 h 1968972"/>
              <a:gd name="connsiteX32" fmla="*/ 2086983 w 7616414"/>
              <a:gd name="connsiteY32" fmla="*/ 871692 h 1968972"/>
              <a:gd name="connsiteX33" fmla="*/ 2140772 w 7616414"/>
              <a:gd name="connsiteY33" fmla="*/ 817903 h 1968972"/>
              <a:gd name="connsiteX34" fmla="*/ 2173045 w 7616414"/>
              <a:gd name="connsiteY34" fmla="*/ 796388 h 1968972"/>
              <a:gd name="connsiteX35" fmla="*/ 2226833 w 7616414"/>
              <a:gd name="connsiteY35" fmla="*/ 731842 h 1968972"/>
              <a:gd name="connsiteX36" fmla="*/ 2248348 w 7616414"/>
              <a:gd name="connsiteY36" fmla="*/ 699569 h 1968972"/>
              <a:gd name="connsiteX37" fmla="*/ 2280621 w 7616414"/>
              <a:gd name="connsiteY37" fmla="*/ 667296 h 1968972"/>
              <a:gd name="connsiteX38" fmla="*/ 2312894 w 7616414"/>
              <a:gd name="connsiteY38" fmla="*/ 602750 h 1968972"/>
              <a:gd name="connsiteX39" fmla="*/ 2420470 w 7616414"/>
              <a:gd name="connsiteY39" fmla="*/ 505932 h 1968972"/>
              <a:gd name="connsiteX40" fmla="*/ 2474259 w 7616414"/>
              <a:gd name="connsiteY40" fmla="*/ 452143 h 1968972"/>
              <a:gd name="connsiteX41" fmla="*/ 2506532 w 7616414"/>
              <a:gd name="connsiteY41" fmla="*/ 419870 h 1968972"/>
              <a:gd name="connsiteX42" fmla="*/ 2528047 w 7616414"/>
              <a:gd name="connsiteY42" fmla="*/ 387597 h 1968972"/>
              <a:gd name="connsiteX43" fmla="*/ 2538805 w 7616414"/>
              <a:gd name="connsiteY43" fmla="*/ 355325 h 1968972"/>
              <a:gd name="connsiteX44" fmla="*/ 2603350 w 7616414"/>
              <a:gd name="connsiteY44" fmla="*/ 312294 h 1968972"/>
              <a:gd name="connsiteX45" fmla="*/ 2624866 w 7616414"/>
              <a:gd name="connsiteY45" fmla="*/ 290779 h 1968972"/>
              <a:gd name="connsiteX46" fmla="*/ 2657139 w 7616414"/>
              <a:gd name="connsiteY46" fmla="*/ 280021 h 1968972"/>
              <a:gd name="connsiteX47" fmla="*/ 2700169 w 7616414"/>
              <a:gd name="connsiteY47" fmla="*/ 215475 h 1968972"/>
              <a:gd name="connsiteX48" fmla="*/ 2764715 w 7616414"/>
              <a:gd name="connsiteY48" fmla="*/ 193960 h 1968972"/>
              <a:gd name="connsiteX49" fmla="*/ 2807746 w 7616414"/>
              <a:gd name="connsiteY49" fmla="*/ 140172 h 1968972"/>
              <a:gd name="connsiteX50" fmla="*/ 2893807 w 7616414"/>
              <a:gd name="connsiteY50" fmla="*/ 150929 h 1968972"/>
              <a:gd name="connsiteX51" fmla="*/ 3001383 w 7616414"/>
              <a:gd name="connsiteY51" fmla="*/ 172445 h 1968972"/>
              <a:gd name="connsiteX52" fmla="*/ 3162748 w 7616414"/>
              <a:gd name="connsiteY52" fmla="*/ 161687 h 1968972"/>
              <a:gd name="connsiteX53" fmla="*/ 3485478 w 7616414"/>
              <a:gd name="connsiteY53" fmla="*/ 150929 h 1968972"/>
              <a:gd name="connsiteX54" fmla="*/ 3539266 w 7616414"/>
              <a:gd name="connsiteY54" fmla="*/ 140172 h 1968972"/>
              <a:gd name="connsiteX55" fmla="*/ 3646842 w 7616414"/>
              <a:gd name="connsiteY55" fmla="*/ 129414 h 1968972"/>
              <a:gd name="connsiteX56" fmla="*/ 4055633 w 7616414"/>
              <a:gd name="connsiteY56" fmla="*/ 107899 h 1968972"/>
              <a:gd name="connsiteX57" fmla="*/ 4130936 w 7616414"/>
              <a:gd name="connsiteY57" fmla="*/ 86383 h 1968972"/>
              <a:gd name="connsiteX58" fmla="*/ 4184725 w 7616414"/>
              <a:gd name="connsiteY58" fmla="*/ 75626 h 1968972"/>
              <a:gd name="connsiteX59" fmla="*/ 4260028 w 7616414"/>
              <a:gd name="connsiteY59" fmla="*/ 64868 h 1968972"/>
              <a:gd name="connsiteX60" fmla="*/ 4346089 w 7616414"/>
              <a:gd name="connsiteY60" fmla="*/ 43353 h 1968972"/>
              <a:gd name="connsiteX61" fmla="*/ 4496696 w 7616414"/>
              <a:gd name="connsiteY61" fmla="*/ 32595 h 1968972"/>
              <a:gd name="connsiteX62" fmla="*/ 4528969 w 7616414"/>
              <a:gd name="connsiteY62" fmla="*/ 21837 h 1968972"/>
              <a:gd name="connsiteX63" fmla="*/ 4561242 w 7616414"/>
              <a:gd name="connsiteY63" fmla="*/ 322 h 1968972"/>
              <a:gd name="connsiteX64" fmla="*/ 4604273 w 7616414"/>
              <a:gd name="connsiteY64" fmla="*/ 11080 h 1968972"/>
              <a:gd name="connsiteX65" fmla="*/ 4701092 w 7616414"/>
              <a:gd name="connsiteY65" fmla="*/ 54110 h 1968972"/>
              <a:gd name="connsiteX66" fmla="*/ 4733365 w 7616414"/>
              <a:gd name="connsiteY66" fmla="*/ 150929 h 1968972"/>
              <a:gd name="connsiteX67" fmla="*/ 4744122 w 7616414"/>
              <a:gd name="connsiteY67" fmla="*/ 183202 h 1968972"/>
              <a:gd name="connsiteX68" fmla="*/ 4776395 w 7616414"/>
              <a:gd name="connsiteY68" fmla="*/ 193960 h 1968972"/>
              <a:gd name="connsiteX69" fmla="*/ 4819426 w 7616414"/>
              <a:gd name="connsiteY69" fmla="*/ 183202 h 1968972"/>
              <a:gd name="connsiteX70" fmla="*/ 4840941 w 7616414"/>
              <a:gd name="connsiteY70" fmla="*/ 150929 h 1968972"/>
              <a:gd name="connsiteX71" fmla="*/ 4851699 w 7616414"/>
              <a:gd name="connsiteY71" fmla="*/ 409113 h 1968972"/>
              <a:gd name="connsiteX72" fmla="*/ 4873214 w 7616414"/>
              <a:gd name="connsiteY72" fmla="*/ 441386 h 1968972"/>
              <a:gd name="connsiteX73" fmla="*/ 4937760 w 7616414"/>
              <a:gd name="connsiteY73" fmla="*/ 505932 h 1968972"/>
              <a:gd name="connsiteX74" fmla="*/ 4980790 w 7616414"/>
              <a:gd name="connsiteY74" fmla="*/ 570477 h 1968972"/>
              <a:gd name="connsiteX75" fmla="*/ 5023821 w 7616414"/>
              <a:gd name="connsiteY75" fmla="*/ 624266 h 1968972"/>
              <a:gd name="connsiteX76" fmla="*/ 5066852 w 7616414"/>
              <a:gd name="connsiteY76" fmla="*/ 774873 h 1968972"/>
              <a:gd name="connsiteX77" fmla="*/ 5099125 w 7616414"/>
              <a:gd name="connsiteY77" fmla="*/ 850176 h 1968972"/>
              <a:gd name="connsiteX78" fmla="*/ 5120640 w 7616414"/>
              <a:gd name="connsiteY78" fmla="*/ 893207 h 1968972"/>
              <a:gd name="connsiteX79" fmla="*/ 5152913 w 7616414"/>
              <a:gd name="connsiteY79" fmla="*/ 957753 h 1968972"/>
              <a:gd name="connsiteX80" fmla="*/ 5163670 w 7616414"/>
              <a:gd name="connsiteY80" fmla="*/ 990026 h 1968972"/>
              <a:gd name="connsiteX81" fmla="*/ 5206701 w 7616414"/>
              <a:gd name="connsiteY81" fmla="*/ 1000783 h 1968972"/>
              <a:gd name="connsiteX82" fmla="*/ 5292762 w 7616414"/>
              <a:gd name="connsiteY82" fmla="*/ 1043814 h 1968972"/>
              <a:gd name="connsiteX83" fmla="*/ 5368066 w 7616414"/>
              <a:gd name="connsiteY83" fmla="*/ 1129875 h 1968972"/>
              <a:gd name="connsiteX84" fmla="*/ 5389581 w 7616414"/>
              <a:gd name="connsiteY84" fmla="*/ 1162148 h 1968972"/>
              <a:gd name="connsiteX85" fmla="*/ 5421854 w 7616414"/>
              <a:gd name="connsiteY85" fmla="*/ 1226694 h 1968972"/>
              <a:gd name="connsiteX86" fmla="*/ 5464885 w 7616414"/>
              <a:gd name="connsiteY86" fmla="*/ 1248209 h 1968972"/>
              <a:gd name="connsiteX87" fmla="*/ 5518673 w 7616414"/>
              <a:gd name="connsiteY87" fmla="*/ 1301997 h 1968972"/>
              <a:gd name="connsiteX88" fmla="*/ 5561703 w 7616414"/>
              <a:gd name="connsiteY88" fmla="*/ 1366543 h 1968972"/>
              <a:gd name="connsiteX89" fmla="*/ 5615492 w 7616414"/>
              <a:gd name="connsiteY89" fmla="*/ 1431089 h 1968972"/>
              <a:gd name="connsiteX90" fmla="*/ 5669280 w 7616414"/>
              <a:gd name="connsiteY90" fmla="*/ 1506393 h 1968972"/>
              <a:gd name="connsiteX91" fmla="*/ 5690795 w 7616414"/>
              <a:gd name="connsiteY91" fmla="*/ 1474120 h 1968972"/>
              <a:gd name="connsiteX92" fmla="*/ 5766099 w 7616414"/>
              <a:gd name="connsiteY92" fmla="*/ 1527908 h 1968972"/>
              <a:gd name="connsiteX93" fmla="*/ 5830645 w 7616414"/>
              <a:gd name="connsiteY93" fmla="*/ 1570939 h 1968972"/>
              <a:gd name="connsiteX94" fmla="*/ 5916706 w 7616414"/>
              <a:gd name="connsiteY94" fmla="*/ 1657000 h 1968972"/>
              <a:gd name="connsiteX95" fmla="*/ 5981252 w 7616414"/>
              <a:gd name="connsiteY95" fmla="*/ 1721546 h 1968972"/>
              <a:gd name="connsiteX96" fmla="*/ 6067313 w 7616414"/>
              <a:gd name="connsiteY96" fmla="*/ 1743061 h 1968972"/>
              <a:gd name="connsiteX97" fmla="*/ 6131859 w 7616414"/>
              <a:gd name="connsiteY97" fmla="*/ 1764576 h 1968972"/>
              <a:gd name="connsiteX98" fmla="*/ 6153374 w 7616414"/>
              <a:gd name="connsiteY98" fmla="*/ 1796849 h 1968972"/>
              <a:gd name="connsiteX99" fmla="*/ 6185647 w 7616414"/>
              <a:gd name="connsiteY99" fmla="*/ 1786092 h 1968972"/>
              <a:gd name="connsiteX100" fmla="*/ 6260950 w 7616414"/>
              <a:gd name="connsiteY100" fmla="*/ 1796849 h 1968972"/>
              <a:gd name="connsiteX101" fmla="*/ 6336254 w 7616414"/>
              <a:gd name="connsiteY101" fmla="*/ 1818365 h 1968972"/>
              <a:gd name="connsiteX102" fmla="*/ 6379285 w 7616414"/>
              <a:gd name="connsiteY102" fmla="*/ 1850637 h 1968972"/>
              <a:gd name="connsiteX103" fmla="*/ 6422315 w 7616414"/>
              <a:gd name="connsiteY103" fmla="*/ 1872153 h 1968972"/>
              <a:gd name="connsiteX104" fmla="*/ 6454588 w 7616414"/>
              <a:gd name="connsiteY104" fmla="*/ 1893668 h 1968972"/>
              <a:gd name="connsiteX105" fmla="*/ 6497619 w 7616414"/>
              <a:gd name="connsiteY105" fmla="*/ 1925941 h 1968972"/>
              <a:gd name="connsiteX106" fmla="*/ 6529892 w 7616414"/>
              <a:gd name="connsiteY106" fmla="*/ 1936699 h 1968972"/>
              <a:gd name="connsiteX107" fmla="*/ 6615953 w 7616414"/>
              <a:gd name="connsiteY107" fmla="*/ 1968972 h 1968972"/>
              <a:gd name="connsiteX108" fmla="*/ 6669741 w 7616414"/>
              <a:gd name="connsiteY108" fmla="*/ 1958214 h 1968972"/>
              <a:gd name="connsiteX109" fmla="*/ 6680499 w 7616414"/>
              <a:gd name="connsiteY109" fmla="*/ 1925941 h 1968972"/>
              <a:gd name="connsiteX110" fmla="*/ 6712772 w 7616414"/>
              <a:gd name="connsiteY110" fmla="*/ 1904426 h 1968972"/>
              <a:gd name="connsiteX111" fmla="*/ 7035501 w 7616414"/>
              <a:gd name="connsiteY111" fmla="*/ 1915183 h 1968972"/>
              <a:gd name="connsiteX112" fmla="*/ 7207623 w 7616414"/>
              <a:gd name="connsiteY112" fmla="*/ 1915183 h 1968972"/>
              <a:gd name="connsiteX113" fmla="*/ 7261412 w 7616414"/>
              <a:gd name="connsiteY113" fmla="*/ 1872153 h 1968972"/>
              <a:gd name="connsiteX114" fmla="*/ 7282927 w 7616414"/>
              <a:gd name="connsiteY114" fmla="*/ 1850637 h 1968972"/>
              <a:gd name="connsiteX115" fmla="*/ 7347473 w 7616414"/>
              <a:gd name="connsiteY115" fmla="*/ 1818365 h 1968972"/>
              <a:gd name="connsiteX116" fmla="*/ 7368988 w 7616414"/>
              <a:gd name="connsiteY116" fmla="*/ 1796849 h 1968972"/>
              <a:gd name="connsiteX117" fmla="*/ 7390503 w 7616414"/>
              <a:gd name="connsiteY117" fmla="*/ 1764576 h 1968972"/>
              <a:gd name="connsiteX118" fmla="*/ 7455049 w 7616414"/>
              <a:gd name="connsiteY118" fmla="*/ 1743061 h 1968972"/>
              <a:gd name="connsiteX119" fmla="*/ 7476565 w 7616414"/>
              <a:gd name="connsiteY119" fmla="*/ 1721546 h 1968972"/>
              <a:gd name="connsiteX120" fmla="*/ 7541110 w 7616414"/>
              <a:gd name="connsiteY120" fmla="*/ 1700030 h 1968972"/>
              <a:gd name="connsiteX121" fmla="*/ 7562626 w 7616414"/>
              <a:gd name="connsiteY121" fmla="*/ 1678515 h 1968972"/>
              <a:gd name="connsiteX122" fmla="*/ 7594899 w 7616414"/>
              <a:gd name="connsiteY122" fmla="*/ 1667757 h 1968972"/>
              <a:gd name="connsiteX123" fmla="*/ 7605656 w 7616414"/>
              <a:gd name="connsiteY123" fmla="*/ 1635485 h 1968972"/>
              <a:gd name="connsiteX124" fmla="*/ 7616414 w 7616414"/>
              <a:gd name="connsiteY124" fmla="*/ 1613969 h 196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616414" h="1968972">
                <a:moveTo>
                  <a:pt x="0" y="1624727"/>
                </a:moveTo>
                <a:cubicBezTo>
                  <a:pt x="25101" y="1628313"/>
                  <a:pt x="49947" y="1635485"/>
                  <a:pt x="75303" y="1635485"/>
                </a:cubicBezTo>
                <a:cubicBezTo>
                  <a:pt x="250937" y="1635485"/>
                  <a:pt x="174091" y="1630216"/>
                  <a:pt x="279699" y="1613969"/>
                </a:cubicBezTo>
                <a:cubicBezTo>
                  <a:pt x="365644" y="1600747"/>
                  <a:pt x="353660" y="1607784"/>
                  <a:pt x="430306" y="1592454"/>
                </a:cubicBezTo>
                <a:cubicBezTo>
                  <a:pt x="486343" y="1581246"/>
                  <a:pt x="457771" y="1584607"/>
                  <a:pt x="505609" y="1570939"/>
                </a:cubicBezTo>
                <a:cubicBezTo>
                  <a:pt x="519825" y="1566877"/>
                  <a:pt x="534424" y="1564243"/>
                  <a:pt x="548640" y="1560181"/>
                </a:cubicBezTo>
                <a:cubicBezTo>
                  <a:pt x="559543" y="1557066"/>
                  <a:pt x="570010" y="1552538"/>
                  <a:pt x="580913" y="1549423"/>
                </a:cubicBezTo>
                <a:cubicBezTo>
                  <a:pt x="626816" y="1536308"/>
                  <a:pt x="627830" y="1538998"/>
                  <a:pt x="677732" y="1527908"/>
                </a:cubicBezTo>
                <a:cubicBezTo>
                  <a:pt x="692165" y="1524701"/>
                  <a:pt x="706419" y="1520736"/>
                  <a:pt x="720762" y="1517150"/>
                </a:cubicBezTo>
                <a:cubicBezTo>
                  <a:pt x="731520" y="1509978"/>
                  <a:pt x="741151" y="1500728"/>
                  <a:pt x="753035" y="1495635"/>
                </a:cubicBezTo>
                <a:cubicBezTo>
                  <a:pt x="766625" y="1489811"/>
                  <a:pt x="781850" y="1488939"/>
                  <a:pt x="796066" y="1484877"/>
                </a:cubicBezTo>
                <a:cubicBezTo>
                  <a:pt x="806969" y="1481762"/>
                  <a:pt x="817581" y="1477706"/>
                  <a:pt x="828339" y="1474120"/>
                </a:cubicBezTo>
                <a:cubicBezTo>
                  <a:pt x="839097" y="1466948"/>
                  <a:pt x="848797" y="1457856"/>
                  <a:pt x="860612" y="1452605"/>
                </a:cubicBezTo>
                <a:cubicBezTo>
                  <a:pt x="881337" y="1443394"/>
                  <a:pt x="906288" y="1443669"/>
                  <a:pt x="925158" y="1431089"/>
                </a:cubicBezTo>
                <a:lnTo>
                  <a:pt x="957430" y="1409574"/>
                </a:lnTo>
                <a:cubicBezTo>
                  <a:pt x="976444" y="1352533"/>
                  <a:pt x="960042" y="1371488"/>
                  <a:pt x="1054249" y="1355786"/>
                </a:cubicBezTo>
                <a:cubicBezTo>
                  <a:pt x="1075764" y="1352200"/>
                  <a:pt x="1097406" y="1349306"/>
                  <a:pt x="1118795" y="1345028"/>
                </a:cubicBezTo>
                <a:cubicBezTo>
                  <a:pt x="1174833" y="1333820"/>
                  <a:pt x="1146261" y="1337181"/>
                  <a:pt x="1194099" y="1323513"/>
                </a:cubicBezTo>
                <a:cubicBezTo>
                  <a:pt x="1208315" y="1319451"/>
                  <a:pt x="1222913" y="1316817"/>
                  <a:pt x="1237129" y="1312755"/>
                </a:cubicBezTo>
                <a:cubicBezTo>
                  <a:pt x="1345110" y="1281902"/>
                  <a:pt x="1177978" y="1324851"/>
                  <a:pt x="1312433" y="1291240"/>
                </a:cubicBezTo>
                <a:cubicBezTo>
                  <a:pt x="1360743" y="1267085"/>
                  <a:pt x="1347230" y="1269952"/>
                  <a:pt x="1398494" y="1258967"/>
                </a:cubicBezTo>
                <a:cubicBezTo>
                  <a:pt x="1434251" y="1251305"/>
                  <a:pt x="1471378" y="1249016"/>
                  <a:pt x="1506070" y="1237452"/>
                </a:cubicBezTo>
                <a:cubicBezTo>
                  <a:pt x="1516828" y="1233866"/>
                  <a:pt x="1528201" y="1231765"/>
                  <a:pt x="1538343" y="1226694"/>
                </a:cubicBezTo>
                <a:cubicBezTo>
                  <a:pt x="1549907" y="1220912"/>
                  <a:pt x="1559390" y="1211594"/>
                  <a:pt x="1570616" y="1205179"/>
                </a:cubicBezTo>
                <a:cubicBezTo>
                  <a:pt x="1584540" y="1197223"/>
                  <a:pt x="1599723" y="1191619"/>
                  <a:pt x="1613647" y="1183663"/>
                </a:cubicBezTo>
                <a:cubicBezTo>
                  <a:pt x="1624873" y="1177248"/>
                  <a:pt x="1634105" y="1167399"/>
                  <a:pt x="1645920" y="1162148"/>
                </a:cubicBezTo>
                <a:cubicBezTo>
                  <a:pt x="1666644" y="1152937"/>
                  <a:pt x="1710466" y="1140633"/>
                  <a:pt x="1710466" y="1140633"/>
                </a:cubicBezTo>
                <a:lnTo>
                  <a:pt x="1807285" y="1076087"/>
                </a:lnTo>
                <a:cubicBezTo>
                  <a:pt x="1818043" y="1068915"/>
                  <a:pt x="1827292" y="1058661"/>
                  <a:pt x="1839558" y="1054572"/>
                </a:cubicBezTo>
                <a:lnTo>
                  <a:pt x="1904103" y="1033056"/>
                </a:lnTo>
                <a:cubicBezTo>
                  <a:pt x="1988018" y="949145"/>
                  <a:pt x="1849291" y="1085052"/>
                  <a:pt x="1957892" y="990026"/>
                </a:cubicBezTo>
                <a:cubicBezTo>
                  <a:pt x="2058580" y="901923"/>
                  <a:pt x="1971329" y="963137"/>
                  <a:pt x="2043953" y="914722"/>
                </a:cubicBezTo>
                <a:cubicBezTo>
                  <a:pt x="2066264" y="847785"/>
                  <a:pt x="2035984" y="909941"/>
                  <a:pt x="2086983" y="871692"/>
                </a:cubicBezTo>
                <a:cubicBezTo>
                  <a:pt x="2107268" y="856478"/>
                  <a:pt x="2122842" y="835833"/>
                  <a:pt x="2140772" y="817903"/>
                </a:cubicBezTo>
                <a:cubicBezTo>
                  <a:pt x="2149914" y="808761"/>
                  <a:pt x="2162287" y="803560"/>
                  <a:pt x="2173045" y="796388"/>
                </a:cubicBezTo>
                <a:cubicBezTo>
                  <a:pt x="2226463" y="716260"/>
                  <a:pt x="2157808" y="814672"/>
                  <a:pt x="2226833" y="731842"/>
                </a:cubicBezTo>
                <a:cubicBezTo>
                  <a:pt x="2235110" y="721910"/>
                  <a:pt x="2240071" y="709501"/>
                  <a:pt x="2248348" y="699569"/>
                </a:cubicBezTo>
                <a:cubicBezTo>
                  <a:pt x="2258087" y="687882"/>
                  <a:pt x="2272182" y="679955"/>
                  <a:pt x="2280621" y="667296"/>
                </a:cubicBezTo>
                <a:cubicBezTo>
                  <a:pt x="2293964" y="647281"/>
                  <a:pt x="2298227" y="621816"/>
                  <a:pt x="2312894" y="602750"/>
                </a:cubicBezTo>
                <a:cubicBezTo>
                  <a:pt x="2420920" y="462318"/>
                  <a:pt x="2350074" y="567529"/>
                  <a:pt x="2420470" y="505932"/>
                </a:cubicBezTo>
                <a:cubicBezTo>
                  <a:pt x="2439553" y="489235"/>
                  <a:pt x="2456329" y="470073"/>
                  <a:pt x="2474259" y="452143"/>
                </a:cubicBezTo>
                <a:cubicBezTo>
                  <a:pt x="2485017" y="441385"/>
                  <a:pt x="2498093" y="432529"/>
                  <a:pt x="2506532" y="419870"/>
                </a:cubicBezTo>
                <a:cubicBezTo>
                  <a:pt x="2513704" y="409112"/>
                  <a:pt x="2522265" y="399161"/>
                  <a:pt x="2528047" y="387597"/>
                </a:cubicBezTo>
                <a:cubicBezTo>
                  <a:pt x="2533118" y="377455"/>
                  <a:pt x="2530787" y="363343"/>
                  <a:pt x="2538805" y="355325"/>
                </a:cubicBezTo>
                <a:cubicBezTo>
                  <a:pt x="2557089" y="337041"/>
                  <a:pt x="2585065" y="330578"/>
                  <a:pt x="2603350" y="312294"/>
                </a:cubicBezTo>
                <a:cubicBezTo>
                  <a:pt x="2610522" y="305122"/>
                  <a:pt x="2616169" y="295997"/>
                  <a:pt x="2624866" y="290779"/>
                </a:cubicBezTo>
                <a:cubicBezTo>
                  <a:pt x="2634590" y="284945"/>
                  <a:pt x="2646381" y="283607"/>
                  <a:pt x="2657139" y="280021"/>
                </a:cubicBezTo>
                <a:cubicBezTo>
                  <a:pt x="2671482" y="258506"/>
                  <a:pt x="2675638" y="223652"/>
                  <a:pt x="2700169" y="215475"/>
                </a:cubicBezTo>
                <a:lnTo>
                  <a:pt x="2764715" y="193960"/>
                </a:lnTo>
                <a:cubicBezTo>
                  <a:pt x="2766734" y="190932"/>
                  <a:pt x="2796795" y="141267"/>
                  <a:pt x="2807746" y="140172"/>
                </a:cubicBezTo>
                <a:cubicBezTo>
                  <a:pt x="2836513" y="137295"/>
                  <a:pt x="2865290" y="146176"/>
                  <a:pt x="2893807" y="150929"/>
                </a:cubicBezTo>
                <a:cubicBezTo>
                  <a:pt x="2929878" y="156941"/>
                  <a:pt x="3001383" y="172445"/>
                  <a:pt x="3001383" y="172445"/>
                </a:cubicBezTo>
                <a:cubicBezTo>
                  <a:pt x="3055171" y="168859"/>
                  <a:pt x="3108893" y="164081"/>
                  <a:pt x="3162748" y="161687"/>
                </a:cubicBezTo>
                <a:cubicBezTo>
                  <a:pt x="3270278" y="156908"/>
                  <a:pt x="3378017" y="157070"/>
                  <a:pt x="3485478" y="150929"/>
                </a:cubicBezTo>
                <a:cubicBezTo>
                  <a:pt x="3503733" y="149886"/>
                  <a:pt x="3521142" y="142589"/>
                  <a:pt x="3539266" y="140172"/>
                </a:cubicBezTo>
                <a:cubicBezTo>
                  <a:pt x="3574987" y="135409"/>
                  <a:pt x="3610983" y="133000"/>
                  <a:pt x="3646842" y="129414"/>
                </a:cubicBezTo>
                <a:cubicBezTo>
                  <a:pt x="3813631" y="87716"/>
                  <a:pt x="3630324" y="130283"/>
                  <a:pt x="4055633" y="107899"/>
                </a:cubicBezTo>
                <a:cubicBezTo>
                  <a:pt x="4081122" y="106558"/>
                  <a:pt x="4106528" y="92485"/>
                  <a:pt x="4130936" y="86383"/>
                </a:cubicBezTo>
                <a:cubicBezTo>
                  <a:pt x="4148675" y="81948"/>
                  <a:pt x="4166689" y="78632"/>
                  <a:pt x="4184725" y="75626"/>
                </a:cubicBezTo>
                <a:cubicBezTo>
                  <a:pt x="4209736" y="71458"/>
                  <a:pt x="4235165" y="69841"/>
                  <a:pt x="4260028" y="64868"/>
                </a:cubicBezTo>
                <a:cubicBezTo>
                  <a:pt x="4289024" y="59069"/>
                  <a:pt x="4316594" y="45460"/>
                  <a:pt x="4346089" y="43353"/>
                </a:cubicBezTo>
                <a:lnTo>
                  <a:pt x="4496696" y="32595"/>
                </a:lnTo>
                <a:cubicBezTo>
                  <a:pt x="4507454" y="29009"/>
                  <a:pt x="4518827" y="26908"/>
                  <a:pt x="4528969" y="21837"/>
                </a:cubicBezTo>
                <a:cubicBezTo>
                  <a:pt x="4540533" y="16055"/>
                  <a:pt x="4548443" y="2150"/>
                  <a:pt x="4561242" y="322"/>
                </a:cubicBezTo>
                <a:cubicBezTo>
                  <a:pt x="4575879" y="-1769"/>
                  <a:pt x="4590111" y="6832"/>
                  <a:pt x="4604273" y="11080"/>
                </a:cubicBezTo>
                <a:cubicBezTo>
                  <a:pt x="4674102" y="32029"/>
                  <a:pt x="4653929" y="22669"/>
                  <a:pt x="4701092" y="54110"/>
                </a:cubicBezTo>
                <a:lnTo>
                  <a:pt x="4733365" y="150929"/>
                </a:lnTo>
                <a:cubicBezTo>
                  <a:pt x="4736951" y="161687"/>
                  <a:pt x="4733364" y="179616"/>
                  <a:pt x="4744122" y="183202"/>
                </a:cubicBezTo>
                <a:lnTo>
                  <a:pt x="4776395" y="193960"/>
                </a:lnTo>
                <a:cubicBezTo>
                  <a:pt x="4790739" y="190374"/>
                  <a:pt x="4807124" y="191403"/>
                  <a:pt x="4819426" y="183202"/>
                </a:cubicBezTo>
                <a:cubicBezTo>
                  <a:pt x="4830184" y="176030"/>
                  <a:pt x="4839113" y="138130"/>
                  <a:pt x="4840941" y="150929"/>
                </a:cubicBezTo>
                <a:cubicBezTo>
                  <a:pt x="4853122" y="236199"/>
                  <a:pt x="4842187" y="323504"/>
                  <a:pt x="4851699" y="409113"/>
                </a:cubicBezTo>
                <a:cubicBezTo>
                  <a:pt x="4853127" y="421963"/>
                  <a:pt x="4864624" y="431723"/>
                  <a:pt x="4873214" y="441386"/>
                </a:cubicBezTo>
                <a:cubicBezTo>
                  <a:pt x="4893429" y="464128"/>
                  <a:pt x="4920882" y="480615"/>
                  <a:pt x="4937760" y="505932"/>
                </a:cubicBezTo>
                <a:cubicBezTo>
                  <a:pt x="4952103" y="527447"/>
                  <a:pt x="4962506" y="552193"/>
                  <a:pt x="4980790" y="570477"/>
                </a:cubicBezTo>
                <a:cubicBezTo>
                  <a:pt x="5011448" y="601135"/>
                  <a:pt x="4996680" y="583554"/>
                  <a:pt x="5023821" y="624266"/>
                </a:cubicBezTo>
                <a:cubicBezTo>
                  <a:pt x="5034741" y="667945"/>
                  <a:pt x="5048330" y="731655"/>
                  <a:pt x="5066852" y="774873"/>
                </a:cubicBezTo>
                <a:cubicBezTo>
                  <a:pt x="5077610" y="799974"/>
                  <a:pt x="5087824" y="825315"/>
                  <a:pt x="5099125" y="850176"/>
                </a:cubicBezTo>
                <a:cubicBezTo>
                  <a:pt x="5105761" y="864775"/>
                  <a:pt x="5114323" y="878467"/>
                  <a:pt x="5120640" y="893207"/>
                </a:cubicBezTo>
                <a:cubicBezTo>
                  <a:pt x="5147362" y="955559"/>
                  <a:pt x="5111568" y="895734"/>
                  <a:pt x="5152913" y="957753"/>
                </a:cubicBezTo>
                <a:cubicBezTo>
                  <a:pt x="5156499" y="968511"/>
                  <a:pt x="5154815" y="982942"/>
                  <a:pt x="5163670" y="990026"/>
                </a:cubicBezTo>
                <a:cubicBezTo>
                  <a:pt x="5175215" y="999262"/>
                  <a:pt x="5193053" y="995096"/>
                  <a:pt x="5206701" y="1000783"/>
                </a:cubicBezTo>
                <a:cubicBezTo>
                  <a:pt x="5236307" y="1013119"/>
                  <a:pt x="5270083" y="1021135"/>
                  <a:pt x="5292762" y="1043814"/>
                </a:cubicBezTo>
                <a:cubicBezTo>
                  <a:pt x="5340088" y="1091140"/>
                  <a:pt x="5331031" y="1078026"/>
                  <a:pt x="5368066" y="1129875"/>
                </a:cubicBezTo>
                <a:cubicBezTo>
                  <a:pt x="5375581" y="1140396"/>
                  <a:pt x="5383799" y="1150584"/>
                  <a:pt x="5389581" y="1162148"/>
                </a:cubicBezTo>
                <a:cubicBezTo>
                  <a:pt x="5403216" y="1189418"/>
                  <a:pt x="5395430" y="1204674"/>
                  <a:pt x="5421854" y="1226694"/>
                </a:cubicBezTo>
                <a:cubicBezTo>
                  <a:pt x="5434174" y="1236960"/>
                  <a:pt x="5450541" y="1241037"/>
                  <a:pt x="5464885" y="1248209"/>
                </a:cubicBezTo>
                <a:cubicBezTo>
                  <a:pt x="5550945" y="1377301"/>
                  <a:pt x="5418269" y="1187249"/>
                  <a:pt x="5518673" y="1301997"/>
                </a:cubicBezTo>
                <a:cubicBezTo>
                  <a:pt x="5535701" y="1321457"/>
                  <a:pt x="5545149" y="1346678"/>
                  <a:pt x="5561703" y="1366543"/>
                </a:cubicBezTo>
                <a:cubicBezTo>
                  <a:pt x="5579633" y="1388058"/>
                  <a:pt x="5599431" y="1408145"/>
                  <a:pt x="5615492" y="1431089"/>
                </a:cubicBezTo>
                <a:cubicBezTo>
                  <a:pt x="5681572" y="1525489"/>
                  <a:pt x="5589844" y="1426957"/>
                  <a:pt x="5669280" y="1506393"/>
                </a:cubicBezTo>
                <a:cubicBezTo>
                  <a:pt x="5676452" y="1495635"/>
                  <a:pt x="5678042" y="1476246"/>
                  <a:pt x="5690795" y="1474120"/>
                </a:cubicBezTo>
                <a:cubicBezTo>
                  <a:pt x="5718271" y="1469541"/>
                  <a:pt x="5750153" y="1515505"/>
                  <a:pt x="5766099" y="1527908"/>
                </a:cubicBezTo>
                <a:cubicBezTo>
                  <a:pt x="5786510" y="1543783"/>
                  <a:pt x="5815130" y="1550252"/>
                  <a:pt x="5830645" y="1570939"/>
                </a:cubicBezTo>
                <a:cubicBezTo>
                  <a:pt x="5890306" y="1650486"/>
                  <a:pt x="5831486" y="1579527"/>
                  <a:pt x="5916706" y="1657000"/>
                </a:cubicBezTo>
                <a:cubicBezTo>
                  <a:pt x="5939220" y="1677468"/>
                  <a:pt x="5951733" y="1714166"/>
                  <a:pt x="5981252" y="1721546"/>
                </a:cubicBezTo>
                <a:cubicBezTo>
                  <a:pt x="6009939" y="1728718"/>
                  <a:pt x="6039261" y="1733710"/>
                  <a:pt x="6067313" y="1743061"/>
                </a:cubicBezTo>
                <a:lnTo>
                  <a:pt x="6131859" y="1764576"/>
                </a:lnTo>
                <a:cubicBezTo>
                  <a:pt x="6139031" y="1775334"/>
                  <a:pt x="6141370" y="1792047"/>
                  <a:pt x="6153374" y="1796849"/>
                </a:cubicBezTo>
                <a:cubicBezTo>
                  <a:pt x="6163902" y="1801061"/>
                  <a:pt x="6174307" y="1786092"/>
                  <a:pt x="6185647" y="1786092"/>
                </a:cubicBezTo>
                <a:cubicBezTo>
                  <a:pt x="6211003" y="1786092"/>
                  <a:pt x="6235849" y="1793263"/>
                  <a:pt x="6260950" y="1796849"/>
                </a:cubicBezTo>
                <a:cubicBezTo>
                  <a:pt x="6286051" y="1804021"/>
                  <a:pt x="6312488" y="1807562"/>
                  <a:pt x="6336254" y="1818365"/>
                </a:cubicBezTo>
                <a:cubicBezTo>
                  <a:pt x="6352576" y="1825784"/>
                  <a:pt x="6364081" y="1841134"/>
                  <a:pt x="6379285" y="1850637"/>
                </a:cubicBezTo>
                <a:cubicBezTo>
                  <a:pt x="6392884" y="1859136"/>
                  <a:pt x="6408391" y="1864197"/>
                  <a:pt x="6422315" y="1872153"/>
                </a:cubicBezTo>
                <a:cubicBezTo>
                  <a:pt x="6433541" y="1878568"/>
                  <a:pt x="6444067" y="1886153"/>
                  <a:pt x="6454588" y="1893668"/>
                </a:cubicBezTo>
                <a:cubicBezTo>
                  <a:pt x="6469178" y="1904089"/>
                  <a:pt x="6482052" y="1917045"/>
                  <a:pt x="6497619" y="1925941"/>
                </a:cubicBezTo>
                <a:cubicBezTo>
                  <a:pt x="6507465" y="1931567"/>
                  <a:pt x="6519274" y="1932717"/>
                  <a:pt x="6529892" y="1936699"/>
                </a:cubicBezTo>
                <a:cubicBezTo>
                  <a:pt x="6632799" y="1975289"/>
                  <a:pt x="6542699" y="1944553"/>
                  <a:pt x="6615953" y="1968972"/>
                </a:cubicBezTo>
                <a:cubicBezTo>
                  <a:pt x="6633882" y="1965386"/>
                  <a:pt x="6654527" y="1968356"/>
                  <a:pt x="6669741" y="1958214"/>
                </a:cubicBezTo>
                <a:cubicBezTo>
                  <a:pt x="6679176" y="1951924"/>
                  <a:pt x="6673415" y="1934796"/>
                  <a:pt x="6680499" y="1925941"/>
                </a:cubicBezTo>
                <a:cubicBezTo>
                  <a:pt x="6688576" y="1915845"/>
                  <a:pt x="6702014" y="1911598"/>
                  <a:pt x="6712772" y="1904426"/>
                </a:cubicBezTo>
                <a:lnTo>
                  <a:pt x="7035501" y="1915183"/>
                </a:lnTo>
                <a:cubicBezTo>
                  <a:pt x="7194617" y="1923139"/>
                  <a:pt x="7089473" y="1934876"/>
                  <a:pt x="7207623" y="1915183"/>
                </a:cubicBezTo>
                <a:cubicBezTo>
                  <a:pt x="7259583" y="1863226"/>
                  <a:pt x="7193546" y="1926446"/>
                  <a:pt x="7261412" y="1872153"/>
                </a:cubicBezTo>
                <a:cubicBezTo>
                  <a:pt x="7269332" y="1865817"/>
                  <a:pt x="7275007" y="1856973"/>
                  <a:pt x="7282927" y="1850637"/>
                </a:cubicBezTo>
                <a:cubicBezTo>
                  <a:pt x="7312717" y="1826804"/>
                  <a:pt x="7313387" y="1829726"/>
                  <a:pt x="7347473" y="1818365"/>
                </a:cubicBezTo>
                <a:cubicBezTo>
                  <a:pt x="7354645" y="1811193"/>
                  <a:pt x="7362652" y="1804769"/>
                  <a:pt x="7368988" y="1796849"/>
                </a:cubicBezTo>
                <a:cubicBezTo>
                  <a:pt x="7377065" y="1786753"/>
                  <a:pt x="7379539" y="1771428"/>
                  <a:pt x="7390503" y="1764576"/>
                </a:cubicBezTo>
                <a:cubicBezTo>
                  <a:pt x="7409735" y="1752556"/>
                  <a:pt x="7455049" y="1743061"/>
                  <a:pt x="7455049" y="1743061"/>
                </a:cubicBezTo>
                <a:cubicBezTo>
                  <a:pt x="7462221" y="1735889"/>
                  <a:pt x="7467493" y="1726082"/>
                  <a:pt x="7476565" y="1721546"/>
                </a:cubicBezTo>
                <a:cubicBezTo>
                  <a:pt x="7496850" y="1711404"/>
                  <a:pt x="7541110" y="1700030"/>
                  <a:pt x="7541110" y="1700030"/>
                </a:cubicBezTo>
                <a:cubicBezTo>
                  <a:pt x="7548282" y="1692858"/>
                  <a:pt x="7553929" y="1683733"/>
                  <a:pt x="7562626" y="1678515"/>
                </a:cubicBezTo>
                <a:cubicBezTo>
                  <a:pt x="7572350" y="1672681"/>
                  <a:pt x="7586881" y="1675775"/>
                  <a:pt x="7594899" y="1667757"/>
                </a:cubicBezTo>
                <a:cubicBezTo>
                  <a:pt x="7602917" y="1659739"/>
                  <a:pt x="7601445" y="1646013"/>
                  <a:pt x="7605656" y="1635485"/>
                </a:cubicBezTo>
                <a:cubicBezTo>
                  <a:pt x="7608634" y="1628040"/>
                  <a:pt x="7612828" y="1621141"/>
                  <a:pt x="7616414" y="1613969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D69D58C-2EE4-934A-86CC-D49D0033A6C8}"/>
              </a:ext>
            </a:extLst>
          </p:cNvPr>
          <p:cNvSpPr/>
          <p:nvPr/>
        </p:nvSpPr>
        <p:spPr>
          <a:xfrm>
            <a:off x="1280160" y="602428"/>
            <a:ext cx="8014447" cy="4335332"/>
          </a:xfrm>
          <a:custGeom>
            <a:avLst/>
            <a:gdLst>
              <a:gd name="connsiteX0" fmla="*/ 0 w 8014447"/>
              <a:gd name="connsiteY0" fmla="*/ 32273 h 4335332"/>
              <a:gd name="connsiteX1" fmla="*/ 742278 w 8014447"/>
              <a:gd name="connsiteY1" fmla="*/ 32273 h 4335332"/>
              <a:gd name="connsiteX2" fmla="*/ 785308 w 8014447"/>
              <a:gd name="connsiteY2" fmla="*/ 21516 h 4335332"/>
              <a:gd name="connsiteX3" fmla="*/ 849854 w 8014447"/>
              <a:gd name="connsiteY3" fmla="*/ 0 h 4335332"/>
              <a:gd name="connsiteX4" fmla="*/ 1420009 w 8014447"/>
              <a:gd name="connsiteY4" fmla="*/ 10758 h 4335332"/>
              <a:gd name="connsiteX5" fmla="*/ 1441525 w 8014447"/>
              <a:gd name="connsiteY5" fmla="*/ 32273 h 4335332"/>
              <a:gd name="connsiteX6" fmla="*/ 1506071 w 8014447"/>
              <a:gd name="connsiteY6" fmla="*/ 53788 h 4335332"/>
              <a:gd name="connsiteX7" fmla="*/ 1527586 w 8014447"/>
              <a:gd name="connsiteY7" fmla="*/ 75304 h 4335332"/>
              <a:gd name="connsiteX8" fmla="*/ 1549101 w 8014447"/>
              <a:gd name="connsiteY8" fmla="*/ 107577 h 4335332"/>
              <a:gd name="connsiteX9" fmla="*/ 1581374 w 8014447"/>
              <a:gd name="connsiteY9" fmla="*/ 129092 h 4335332"/>
              <a:gd name="connsiteX10" fmla="*/ 1624405 w 8014447"/>
              <a:gd name="connsiteY10" fmla="*/ 139850 h 4335332"/>
              <a:gd name="connsiteX11" fmla="*/ 1839558 w 8014447"/>
              <a:gd name="connsiteY11" fmla="*/ 150607 h 4335332"/>
              <a:gd name="connsiteX12" fmla="*/ 1947134 w 8014447"/>
              <a:gd name="connsiteY12" fmla="*/ 182880 h 4335332"/>
              <a:gd name="connsiteX13" fmla="*/ 1990165 w 8014447"/>
              <a:gd name="connsiteY13" fmla="*/ 193638 h 4335332"/>
              <a:gd name="connsiteX14" fmla="*/ 2162287 w 8014447"/>
              <a:gd name="connsiteY14" fmla="*/ 279699 h 4335332"/>
              <a:gd name="connsiteX15" fmla="*/ 2216075 w 8014447"/>
              <a:gd name="connsiteY15" fmla="*/ 322730 h 4335332"/>
              <a:gd name="connsiteX16" fmla="*/ 2248348 w 8014447"/>
              <a:gd name="connsiteY16" fmla="*/ 355003 h 4335332"/>
              <a:gd name="connsiteX17" fmla="*/ 2291379 w 8014447"/>
              <a:gd name="connsiteY17" fmla="*/ 387276 h 4335332"/>
              <a:gd name="connsiteX18" fmla="*/ 2334409 w 8014447"/>
              <a:gd name="connsiteY18" fmla="*/ 441064 h 4335332"/>
              <a:gd name="connsiteX19" fmla="*/ 2431228 w 8014447"/>
              <a:gd name="connsiteY19" fmla="*/ 462579 h 4335332"/>
              <a:gd name="connsiteX20" fmla="*/ 2485016 w 8014447"/>
              <a:gd name="connsiteY20" fmla="*/ 484094 h 4335332"/>
              <a:gd name="connsiteX21" fmla="*/ 2560320 w 8014447"/>
              <a:gd name="connsiteY21" fmla="*/ 527125 h 4335332"/>
              <a:gd name="connsiteX22" fmla="*/ 2603351 w 8014447"/>
              <a:gd name="connsiteY22" fmla="*/ 559398 h 4335332"/>
              <a:gd name="connsiteX23" fmla="*/ 2657139 w 8014447"/>
              <a:gd name="connsiteY23" fmla="*/ 591671 h 4335332"/>
              <a:gd name="connsiteX24" fmla="*/ 2743200 w 8014447"/>
              <a:gd name="connsiteY24" fmla="*/ 656217 h 4335332"/>
              <a:gd name="connsiteX25" fmla="*/ 2840019 w 8014447"/>
              <a:gd name="connsiteY25" fmla="*/ 742278 h 4335332"/>
              <a:gd name="connsiteX26" fmla="*/ 2958353 w 8014447"/>
              <a:gd name="connsiteY26" fmla="*/ 796066 h 4335332"/>
              <a:gd name="connsiteX27" fmla="*/ 3022899 w 8014447"/>
              <a:gd name="connsiteY27" fmla="*/ 839097 h 4335332"/>
              <a:gd name="connsiteX28" fmla="*/ 3076687 w 8014447"/>
              <a:gd name="connsiteY28" fmla="*/ 860612 h 4335332"/>
              <a:gd name="connsiteX29" fmla="*/ 3119718 w 8014447"/>
              <a:gd name="connsiteY29" fmla="*/ 892885 h 4335332"/>
              <a:gd name="connsiteX30" fmla="*/ 3151991 w 8014447"/>
              <a:gd name="connsiteY30" fmla="*/ 914400 h 4335332"/>
              <a:gd name="connsiteX31" fmla="*/ 3205779 w 8014447"/>
              <a:gd name="connsiteY31" fmla="*/ 957431 h 4335332"/>
              <a:gd name="connsiteX32" fmla="*/ 3238052 w 8014447"/>
              <a:gd name="connsiteY32" fmla="*/ 968188 h 4335332"/>
              <a:gd name="connsiteX33" fmla="*/ 3291840 w 8014447"/>
              <a:gd name="connsiteY33" fmla="*/ 1000461 h 4335332"/>
              <a:gd name="connsiteX34" fmla="*/ 3367144 w 8014447"/>
              <a:gd name="connsiteY34" fmla="*/ 1021977 h 4335332"/>
              <a:gd name="connsiteX35" fmla="*/ 3420932 w 8014447"/>
              <a:gd name="connsiteY35" fmla="*/ 1086523 h 4335332"/>
              <a:gd name="connsiteX36" fmla="*/ 3453205 w 8014447"/>
              <a:gd name="connsiteY36" fmla="*/ 1118796 h 4335332"/>
              <a:gd name="connsiteX37" fmla="*/ 3506993 w 8014447"/>
              <a:gd name="connsiteY37" fmla="*/ 1172584 h 4335332"/>
              <a:gd name="connsiteX38" fmla="*/ 3550024 w 8014447"/>
              <a:gd name="connsiteY38" fmla="*/ 1226372 h 4335332"/>
              <a:gd name="connsiteX39" fmla="*/ 3571539 w 8014447"/>
              <a:gd name="connsiteY39" fmla="*/ 1258645 h 4335332"/>
              <a:gd name="connsiteX40" fmla="*/ 3636085 w 8014447"/>
              <a:gd name="connsiteY40" fmla="*/ 1269403 h 4335332"/>
              <a:gd name="connsiteX41" fmla="*/ 3711388 w 8014447"/>
              <a:gd name="connsiteY41" fmla="*/ 1312433 h 4335332"/>
              <a:gd name="connsiteX42" fmla="*/ 3775934 w 8014447"/>
              <a:gd name="connsiteY42" fmla="*/ 1355464 h 4335332"/>
              <a:gd name="connsiteX43" fmla="*/ 3840480 w 8014447"/>
              <a:gd name="connsiteY43" fmla="*/ 1398494 h 4335332"/>
              <a:gd name="connsiteX44" fmla="*/ 3915784 w 8014447"/>
              <a:gd name="connsiteY44" fmla="*/ 1452283 h 4335332"/>
              <a:gd name="connsiteX45" fmla="*/ 3948056 w 8014447"/>
              <a:gd name="connsiteY45" fmla="*/ 1473798 h 4335332"/>
              <a:gd name="connsiteX46" fmla="*/ 3980329 w 8014447"/>
              <a:gd name="connsiteY46" fmla="*/ 1516828 h 4335332"/>
              <a:gd name="connsiteX47" fmla="*/ 4034118 w 8014447"/>
              <a:gd name="connsiteY47" fmla="*/ 1570617 h 4335332"/>
              <a:gd name="connsiteX48" fmla="*/ 4055633 w 8014447"/>
              <a:gd name="connsiteY48" fmla="*/ 1602890 h 4335332"/>
              <a:gd name="connsiteX49" fmla="*/ 4087906 w 8014447"/>
              <a:gd name="connsiteY49" fmla="*/ 1613647 h 4335332"/>
              <a:gd name="connsiteX50" fmla="*/ 4141694 w 8014447"/>
              <a:gd name="connsiteY50" fmla="*/ 1635163 h 4335332"/>
              <a:gd name="connsiteX51" fmla="*/ 4260028 w 8014447"/>
              <a:gd name="connsiteY51" fmla="*/ 1710466 h 4335332"/>
              <a:gd name="connsiteX52" fmla="*/ 4313816 w 8014447"/>
              <a:gd name="connsiteY52" fmla="*/ 1742739 h 4335332"/>
              <a:gd name="connsiteX53" fmla="*/ 4367605 w 8014447"/>
              <a:gd name="connsiteY53" fmla="*/ 1775012 h 4335332"/>
              <a:gd name="connsiteX54" fmla="*/ 4453666 w 8014447"/>
              <a:gd name="connsiteY54" fmla="*/ 1861073 h 4335332"/>
              <a:gd name="connsiteX55" fmla="*/ 4528969 w 8014447"/>
              <a:gd name="connsiteY55" fmla="*/ 1957892 h 4335332"/>
              <a:gd name="connsiteX56" fmla="*/ 4593515 w 8014447"/>
              <a:gd name="connsiteY56" fmla="*/ 2033196 h 4335332"/>
              <a:gd name="connsiteX57" fmla="*/ 4615031 w 8014447"/>
              <a:gd name="connsiteY57" fmla="*/ 2054711 h 4335332"/>
              <a:gd name="connsiteX58" fmla="*/ 4647304 w 8014447"/>
              <a:gd name="connsiteY58" fmla="*/ 2097741 h 4335332"/>
              <a:gd name="connsiteX59" fmla="*/ 4690334 w 8014447"/>
              <a:gd name="connsiteY59" fmla="*/ 2162287 h 4335332"/>
              <a:gd name="connsiteX60" fmla="*/ 4722607 w 8014447"/>
              <a:gd name="connsiteY60" fmla="*/ 2194560 h 4335332"/>
              <a:gd name="connsiteX61" fmla="*/ 4754880 w 8014447"/>
              <a:gd name="connsiteY61" fmla="*/ 2280621 h 4335332"/>
              <a:gd name="connsiteX62" fmla="*/ 4787153 w 8014447"/>
              <a:gd name="connsiteY62" fmla="*/ 2355925 h 4335332"/>
              <a:gd name="connsiteX63" fmla="*/ 4808668 w 8014447"/>
              <a:gd name="connsiteY63" fmla="*/ 2441986 h 4335332"/>
              <a:gd name="connsiteX64" fmla="*/ 4819426 w 8014447"/>
              <a:gd name="connsiteY64" fmla="*/ 2485017 h 4335332"/>
              <a:gd name="connsiteX65" fmla="*/ 4894729 w 8014447"/>
              <a:gd name="connsiteY65" fmla="*/ 2571078 h 4335332"/>
              <a:gd name="connsiteX66" fmla="*/ 4927002 w 8014447"/>
              <a:gd name="connsiteY66" fmla="*/ 2614108 h 4335332"/>
              <a:gd name="connsiteX67" fmla="*/ 4980791 w 8014447"/>
              <a:gd name="connsiteY67" fmla="*/ 2689412 h 4335332"/>
              <a:gd name="connsiteX68" fmla="*/ 5056094 w 8014447"/>
              <a:gd name="connsiteY68" fmla="*/ 2764716 h 4335332"/>
              <a:gd name="connsiteX69" fmla="*/ 5088367 w 8014447"/>
              <a:gd name="connsiteY69" fmla="*/ 2775473 h 4335332"/>
              <a:gd name="connsiteX70" fmla="*/ 5206701 w 8014447"/>
              <a:gd name="connsiteY70" fmla="*/ 2861534 h 4335332"/>
              <a:gd name="connsiteX71" fmla="*/ 5260489 w 8014447"/>
              <a:gd name="connsiteY71" fmla="*/ 2915323 h 4335332"/>
              <a:gd name="connsiteX72" fmla="*/ 5282005 w 8014447"/>
              <a:gd name="connsiteY72" fmla="*/ 2936838 h 4335332"/>
              <a:gd name="connsiteX73" fmla="*/ 5303520 w 8014447"/>
              <a:gd name="connsiteY73" fmla="*/ 2979868 h 4335332"/>
              <a:gd name="connsiteX74" fmla="*/ 5325035 w 8014447"/>
              <a:gd name="connsiteY74" fmla="*/ 3012141 h 4335332"/>
              <a:gd name="connsiteX75" fmla="*/ 5346551 w 8014447"/>
              <a:gd name="connsiteY75" fmla="*/ 3076687 h 4335332"/>
              <a:gd name="connsiteX76" fmla="*/ 5357308 w 8014447"/>
              <a:gd name="connsiteY76" fmla="*/ 3108960 h 4335332"/>
              <a:gd name="connsiteX77" fmla="*/ 5368066 w 8014447"/>
              <a:gd name="connsiteY77" fmla="*/ 3151991 h 4335332"/>
              <a:gd name="connsiteX78" fmla="*/ 5432612 w 8014447"/>
              <a:gd name="connsiteY78" fmla="*/ 3270325 h 4335332"/>
              <a:gd name="connsiteX79" fmla="*/ 5454127 w 8014447"/>
              <a:gd name="connsiteY79" fmla="*/ 3324113 h 4335332"/>
              <a:gd name="connsiteX80" fmla="*/ 5507915 w 8014447"/>
              <a:gd name="connsiteY80" fmla="*/ 3420932 h 4335332"/>
              <a:gd name="connsiteX81" fmla="*/ 5529431 w 8014447"/>
              <a:gd name="connsiteY81" fmla="*/ 3485478 h 4335332"/>
              <a:gd name="connsiteX82" fmla="*/ 5572461 w 8014447"/>
              <a:gd name="connsiteY82" fmla="*/ 3593054 h 4335332"/>
              <a:gd name="connsiteX83" fmla="*/ 5604734 w 8014447"/>
              <a:gd name="connsiteY83" fmla="*/ 3679116 h 4335332"/>
              <a:gd name="connsiteX84" fmla="*/ 5626249 w 8014447"/>
              <a:gd name="connsiteY84" fmla="*/ 3711388 h 4335332"/>
              <a:gd name="connsiteX85" fmla="*/ 5669280 w 8014447"/>
              <a:gd name="connsiteY85" fmla="*/ 3689873 h 4335332"/>
              <a:gd name="connsiteX86" fmla="*/ 5712311 w 8014447"/>
              <a:gd name="connsiteY86" fmla="*/ 3679116 h 4335332"/>
              <a:gd name="connsiteX87" fmla="*/ 5862918 w 8014447"/>
              <a:gd name="connsiteY87" fmla="*/ 3646843 h 4335332"/>
              <a:gd name="connsiteX88" fmla="*/ 6013525 w 8014447"/>
              <a:gd name="connsiteY88" fmla="*/ 3646843 h 4335332"/>
              <a:gd name="connsiteX89" fmla="*/ 6045798 w 8014447"/>
              <a:gd name="connsiteY89" fmla="*/ 3668358 h 4335332"/>
              <a:gd name="connsiteX90" fmla="*/ 6088828 w 8014447"/>
              <a:gd name="connsiteY90" fmla="*/ 3732904 h 4335332"/>
              <a:gd name="connsiteX91" fmla="*/ 6153374 w 8014447"/>
              <a:gd name="connsiteY91" fmla="*/ 3775934 h 4335332"/>
              <a:gd name="connsiteX92" fmla="*/ 6142616 w 8014447"/>
              <a:gd name="connsiteY92" fmla="*/ 3743661 h 4335332"/>
              <a:gd name="connsiteX93" fmla="*/ 6303981 w 8014447"/>
              <a:gd name="connsiteY93" fmla="*/ 3754419 h 4335332"/>
              <a:gd name="connsiteX94" fmla="*/ 6400800 w 8014447"/>
              <a:gd name="connsiteY94" fmla="*/ 3775934 h 4335332"/>
              <a:gd name="connsiteX95" fmla="*/ 6454588 w 8014447"/>
              <a:gd name="connsiteY95" fmla="*/ 3786692 h 4335332"/>
              <a:gd name="connsiteX96" fmla="*/ 6540649 w 8014447"/>
              <a:gd name="connsiteY96" fmla="*/ 3829723 h 4335332"/>
              <a:gd name="connsiteX97" fmla="*/ 6572922 w 8014447"/>
              <a:gd name="connsiteY97" fmla="*/ 3840480 h 4335332"/>
              <a:gd name="connsiteX98" fmla="*/ 6648226 w 8014447"/>
              <a:gd name="connsiteY98" fmla="*/ 3883511 h 4335332"/>
              <a:gd name="connsiteX99" fmla="*/ 6658984 w 8014447"/>
              <a:gd name="connsiteY99" fmla="*/ 3851238 h 4335332"/>
              <a:gd name="connsiteX100" fmla="*/ 6723529 w 8014447"/>
              <a:gd name="connsiteY100" fmla="*/ 3861996 h 4335332"/>
              <a:gd name="connsiteX101" fmla="*/ 6863379 w 8014447"/>
              <a:gd name="connsiteY101" fmla="*/ 3894268 h 4335332"/>
              <a:gd name="connsiteX102" fmla="*/ 6960198 w 8014447"/>
              <a:gd name="connsiteY102" fmla="*/ 3937299 h 4335332"/>
              <a:gd name="connsiteX103" fmla="*/ 7057016 w 8014447"/>
              <a:gd name="connsiteY103" fmla="*/ 3969572 h 4335332"/>
              <a:gd name="connsiteX104" fmla="*/ 7110805 w 8014447"/>
              <a:gd name="connsiteY104" fmla="*/ 4012603 h 4335332"/>
              <a:gd name="connsiteX105" fmla="*/ 7196866 w 8014447"/>
              <a:gd name="connsiteY105" fmla="*/ 4066391 h 4335332"/>
              <a:gd name="connsiteX106" fmla="*/ 7239896 w 8014447"/>
              <a:gd name="connsiteY106" fmla="*/ 4055633 h 4335332"/>
              <a:gd name="connsiteX107" fmla="*/ 7347473 w 8014447"/>
              <a:gd name="connsiteY107" fmla="*/ 4077148 h 4335332"/>
              <a:gd name="connsiteX108" fmla="*/ 7616414 w 8014447"/>
              <a:gd name="connsiteY108" fmla="*/ 4163210 h 4335332"/>
              <a:gd name="connsiteX109" fmla="*/ 7680960 w 8014447"/>
              <a:gd name="connsiteY109" fmla="*/ 4195483 h 4335332"/>
              <a:gd name="connsiteX110" fmla="*/ 7713233 w 8014447"/>
              <a:gd name="connsiteY110" fmla="*/ 4184725 h 4335332"/>
              <a:gd name="connsiteX111" fmla="*/ 7745506 w 8014447"/>
              <a:gd name="connsiteY111" fmla="*/ 4195483 h 4335332"/>
              <a:gd name="connsiteX112" fmla="*/ 7820809 w 8014447"/>
              <a:gd name="connsiteY112" fmla="*/ 4238513 h 4335332"/>
              <a:gd name="connsiteX113" fmla="*/ 7928386 w 8014447"/>
              <a:gd name="connsiteY113" fmla="*/ 4292301 h 4335332"/>
              <a:gd name="connsiteX114" fmla="*/ 7949901 w 8014447"/>
              <a:gd name="connsiteY114" fmla="*/ 4313817 h 4335332"/>
              <a:gd name="connsiteX115" fmla="*/ 8014447 w 8014447"/>
              <a:gd name="connsiteY115" fmla="*/ 4335332 h 4335332"/>
              <a:gd name="connsiteX116" fmla="*/ 7992932 w 8014447"/>
              <a:gd name="connsiteY116" fmla="*/ 4303059 h 433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014447" h="4335332">
                <a:moveTo>
                  <a:pt x="0" y="32273"/>
                </a:moveTo>
                <a:cubicBezTo>
                  <a:pt x="352411" y="46370"/>
                  <a:pt x="309809" y="50292"/>
                  <a:pt x="742278" y="32273"/>
                </a:cubicBezTo>
                <a:cubicBezTo>
                  <a:pt x="757050" y="31658"/>
                  <a:pt x="771147" y="25764"/>
                  <a:pt x="785308" y="21516"/>
                </a:cubicBezTo>
                <a:cubicBezTo>
                  <a:pt x="807031" y="14999"/>
                  <a:pt x="849854" y="0"/>
                  <a:pt x="849854" y="0"/>
                </a:cubicBezTo>
                <a:cubicBezTo>
                  <a:pt x="1039906" y="3586"/>
                  <a:pt x="1230206" y="405"/>
                  <a:pt x="1420009" y="10758"/>
                </a:cubicBezTo>
                <a:cubicBezTo>
                  <a:pt x="1430136" y="11310"/>
                  <a:pt x="1432453" y="27737"/>
                  <a:pt x="1441525" y="32273"/>
                </a:cubicBezTo>
                <a:cubicBezTo>
                  <a:pt x="1461810" y="42415"/>
                  <a:pt x="1506071" y="53788"/>
                  <a:pt x="1506071" y="53788"/>
                </a:cubicBezTo>
                <a:cubicBezTo>
                  <a:pt x="1513243" y="60960"/>
                  <a:pt x="1521250" y="67384"/>
                  <a:pt x="1527586" y="75304"/>
                </a:cubicBezTo>
                <a:cubicBezTo>
                  <a:pt x="1535663" y="85400"/>
                  <a:pt x="1539959" y="98435"/>
                  <a:pt x="1549101" y="107577"/>
                </a:cubicBezTo>
                <a:cubicBezTo>
                  <a:pt x="1558243" y="116719"/>
                  <a:pt x="1569490" y="123999"/>
                  <a:pt x="1581374" y="129092"/>
                </a:cubicBezTo>
                <a:cubicBezTo>
                  <a:pt x="1594964" y="134916"/>
                  <a:pt x="1609671" y="138622"/>
                  <a:pt x="1624405" y="139850"/>
                </a:cubicBezTo>
                <a:cubicBezTo>
                  <a:pt x="1695964" y="145813"/>
                  <a:pt x="1767840" y="147021"/>
                  <a:pt x="1839558" y="150607"/>
                </a:cubicBezTo>
                <a:cubicBezTo>
                  <a:pt x="1945784" y="171853"/>
                  <a:pt x="1840987" y="147498"/>
                  <a:pt x="1947134" y="182880"/>
                </a:cubicBezTo>
                <a:cubicBezTo>
                  <a:pt x="1961160" y="187555"/>
                  <a:pt x="1976241" y="188665"/>
                  <a:pt x="1990165" y="193638"/>
                </a:cubicBezTo>
                <a:cubicBezTo>
                  <a:pt x="2065541" y="220558"/>
                  <a:pt x="2103240" y="232461"/>
                  <a:pt x="2162287" y="279699"/>
                </a:cubicBezTo>
                <a:cubicBezTo>
                  <a:pt x="2180216" y="294043"/>
                  <a:pt x="2198795" y="307610"/>
                  <a:pt x="2216075" y="322730"/>
                </a:cubicBezTo>
                <a:cubicBezTo>
                  <a:pt x="2227524" y="332748"/>
                  <a:pt x="2236797" y="345102"/>
                  <a:pt x="2248348" y="355003"/>
                </a:cubicBezTo>
                <a:cubicBezTo>
                  <a:pt x="2261961" y="366671"/>
                  <a:pt x="2278701" y="374598"/>
                  <a:pt x="2291379" y="387276"/>
                </a:cubicBezTo>
                <a:cubicBezTo>
                  <a:pt x="2306578" y="402475"/>
                  <a:pt x="2313121" y="430420"/>
                  <a:pt x="2334409" y="441064"/>
                </a:cubicBezTo>
                <a:cubicBezTo>
                  <a:pt x="2346818" y="447268"/>
                  <a:pt x="2422749" y="460035"/>
                  <a:pt x="2431228" y="462579"/>
                </a:cubicBezTo>
                <a:cubicBezTo>
                  <a:pt x="2449724" y="468128"/>
                  <a:pt x="2467087" y="476922"/>
                  <a:pt x="2485016" y="484094"/>
                </a:cubicBezTo>
                <a:cubicBezTo>
                  <a:pt x="2531806" y="530884"/>
                  <a:pt x="2474993" y="479721"/>
                  <a:pt x="2560320" y="527125"/>
                </a:cubicBezTo>
                <a:cubicBezTo>
                  <a:pt x="2575993" y="535832"/>
                  <a:pt x="2588433" y="549452"/>
                  <a:pt x="2603351" y="559398"/>
                </a:cubicBezTo>
                <a:cubicBezTo>
                  <a:pt x="2620748" y="570996"/>
                  <a:pt x="2639948" y="579769"/>
                  <a:pt x="2657139" y="591671"/>
                </a:cubicBezTo>
                <a:cubicBezTo>
                  <a:pt x="2686622" y="612082"/>
                  <a:pt x="2717844" y="630861"/>
                  <a:pt x="2743200" y="656217"/>
                </a:cubicBezTo>
                <a:cubicBezTo>
                  <a:pt x="2771713" y="684730"/>
                  <a:pt x="2801624" y="723081"/>
                  <a:pt x="2840019" y="742278"/>
                </a:cubicBezTo>
                <a:cubicBezTo>
                  <a:pt x="2931399" y="787968"/>
                  <a:pt x="2781032" y="677851"/>
                  <a:pt x="2958353" y="796066"/>
                </a:cubicBezTo>
                <a:cubicBezTo>
                  <a:pt x="2979868" y="810410"/>
                  <a:pt x="3000198" y="826715"/>
                  <a:pt x="3022899" y="839097"/>
                </a:cubicBezTo>
                <a:cubicBezTo>
                  <a:pt x="3039852" y="848344"/>
                  <a:pt x="3059807" y="851234"/>
                  <a:pt x="3076687" y="860612"/>
                </a:cubicBezTo>
                <a:cubicBezTo>
                  <a:pt x="3092360" y="869319"/>
                  <a:pt x="3105128" y="882464"/>
                  <a:pt x="3119718" y="892885"/>
                </a:cubicBezTo>
                <a:cubicBezTo>
                  <a:pt x="3130239" y="900400"/>
                  <a:pt x="3141648" y="906643"/>
                  <a:pt x="3151991" y="914400"/>
                </a:cubicBezTo>
                <a:cubicBezTo>
                  <a:pt x="3170360" y="928177"/>
                  <a:pt x="3186308" y="945262"/>
                  <a:pt x="3205779" y="957431"/>
                </a:cubicBezTo>
                <a:cubicBezTo>
                  <a:pt x="3215395" y="963441"/>
                  <a:pt x="3227910" y="963117"/>
                  <a:pt x="3238052" y="968188"/>
                </a:cubicBezTo>
                <a:cubicBezTo>
                  <a:pt x="3256754" y="977539"/>
                  <a:pt x="3273138" y="991110"/>
                  <a:pt x="3291840" y="1000461"/>
                </a:cubicBezTo>
                <a:cubicBezTo>
                  <a:pt x="3307274" y="1008178"/>
                  <a:pt x="3353356" y="1018530"/>
                  <a:pt x="3367144" y="1021977"/>
                </a:cubicBezTo>
                <a:cubicBezTo>
                  <a:pt x="3461435" y="1116271"/>
                  <a:pt x="3346039" y="996652"/>
                  <a:pt x="3420932" y="1086523"/>
                </a:cubicBezTo>
                <a:cubicBezTo>
                  <a:pt x="3430672" y="1098210"/>
                  <a:pt x="3443465" y="1107109"/>
                  <a:pt x="3453205" y="1118796"/>
                </a:cubicBezTo>
                <a:cubicBezTo>
                  <a:pt x="3498029" y="1172584"/>
                  <a:pt x="3447825" y="1133138"/>
                  <a:pt x="3506993" y="1172584"/>
                </a:cubicBezTo>
                <a:cubicBezTo>
                  <a:pt x="3527937" y="1235414"/>
                  <a:pt x="3501364" y="1177712"/>
                  <a:pt x="3550024" y="1226372"/>
                </a:cubicBezTo>
                <a:cubicBezTo>
                  <a:pt x="3559166" y="1235514"/>
                  <a:pt x="3559975" y="1252863"/>
                  <a:pt x="3571539" y="1258645"/>
                </a:cubicBezTo>
                <a:cubicBezTo>
                  <a:pt x="3591048" y="1268400"/>
                  <a:pt x="3614570" y="1265817"/>
                  <a:pt x="3636085" y="1269403"/>
                </a:cubicBezTo>
                <a:cubicBezTo>
                  <a:pt x="3747741" y="1343839"/>
                  <a:pt x="3574882" y="1230529"/>
                  <a:pt x="3711388" y="1312433"/>
                </a:cubicBezTo>
                <a:cubicBezTo>
                  <a:pt x="3733561" y="1325737"/>
                  <a:pt x="3754419" y="1341120"/>
                  <a:pt x="3775934" y="1355464"/>
                </a:cubicBezTo>
                <a:lnTo>
                  <a:pt x="3840480" y="1398494"/>
                </a:lnTo>
                <a:cubicBezTo>
                  <a:pt x="3916518" y="1449187"/>
                  <a:pt x="3822406" y="1385584"/>
                  <a:pt x="3915784" y="1452283"/>
                </a:cubicBezTo>
                <a:cubicBezTo>
                  <a:pt x="3926305" y="1459798"/>
                  <a:pt x="3938914" y="1464656"/>
                  <a:pt x="3948056" y="1473798"/>
                </a:cubicBezTo>
                <a:cubicBezTo>
                  <a:pt x="3960734" y="1486476"/>
                  <a:pt x="3968417" y="1503428"/>
                  <a:pt x="3980329" y="1516828"/>
                </a:cubicBezTo>
                <a:cubicBezTo>
                  <a:pt x="3997175" y="1535780"/>
                  <a:pt x="4020053" y="1549519"/>
                  <a:pt x="4034118" y="1570617"/>
                </a:cubicBezTo>
                <a:cubicBezTo>
                  <a:pt x="4041290" y="1581375"/>
                  <a:pt x="4045537" y="1594813"/>
                  <a:pt x="4055633" y="1602890"/>
                </a:cubicBezTo>
                <a:cubicBezTo>
                  <a:pt x="4064488" y="1609974"/>
                  <a:pt x="4077288" y="1609665"/>
                  <a:pt x="4087906" y="1613647"/>
                </a:cubicBezTo>
                <a:cubicBezTo>
                  <a:pt x="4105987" y="1620427"/>
                  <a:pt x="4124863" y="1625696"/>
                  <a:pt x="4141694" y="1635163"/>
                </a:cubicBezTo>
                <a:cubicBezTo>
                  <a:pt x="4182444" y="1658085"/>
                  <a:pt x="4220381" y="1685686"/>
                  <a:pt x="4260028" y="1710466"/>
                </a:cubicBezTo>
                <a:cubicBezTo>
                  <a:pt x="4277759" y="1721548"/>
                  <a:pt x="4295887" y="1731981"/>
                  <a:pt x="4313816" y="1742739"/>
                </a:cubicBezTo>
                <a:cubicBezTo>
                  <a:pt x="4331746" y="1753497"/>
                  <a:pt x="4352820" y="1760227"/>
                  <a:pt x="4367605" y="1775012"/>
                </a:cubicBezTo>
                <a:cubicBezTo>
                  <a:pt x="4396292" y="1803699"/>
                  <a:pt x="4428759" y="1829049"/>
                  <a:pt x="4453666" y="1861073"/>
                </a:cubicBezTo>
                <a:cubicBezTo>
                  <a:pt x="4478767" y="1893346"/>
                  <a:pt x="4500059" y="1928982"/>
                  <a:pt x="4528969" y="1957892"/>
                </a:cubicBezTo>
                <a:cubicBezTo>
                  <a:pt x="4632564" y="2061487"/>
                  <a:pt x="4527973" y="1951270"/>
                  <a:pt x="4593515" y="2033196"/>
                </a:cubicBezTo>
                <a:cubicBezTo>
                  <a:pt x="4599851" y="2041116"/>
                  <a:pt x="4608538" y="2046919"/>
                  <a:pt x="4615031" y="2054711"/>
                </a:cubicBezTo>
                <a:cubicBezTo>
                  <a:pt x="4626509" y="2068484"/>
                  <a:pt x="4637022" y="2083053"/>
                  <a:pt x="4647304" y="2097741"/>
                </a:cubicBezTo>
                <a:cubicBezTo>
                  <a:pt x="4662133" y="2118925"/>
                  <a:pt x="4672050" y="2144003"/>
                  <a:pt x="4690334" y="2162287"/>
                </a:cubicBezTo>
                <a:lnTo>
                  <a:pt x="4722607" y="2194560"/>
                </a:lnTo>
                <a:cubicBezTo>
                  <a:pt x="4742441" y="2273894"/>
                  <a:pt x="4721128" y="2201866"/>
                  <a:pt x="4754880" y="2280621"/>
                </a:cubicBezTo>
                <a:cubicBezTo>
                  <a:pt x="4802371" y="2391432"/>
                  <a:pt x="4715790" y="2213197"/>
                  <a:pt x="4787153" y="2355925"/>
                </a:cubicBezTo>
                <a:cubicBezTo>
                  <a:pt x="4809024" y="2465274"/>
                  <a:pt x="4786617" y="2364805"/>
                  <a:pt x="4808668" y="2441986"/>
                </a:cubicBezTo>
                <a:cubicBezTo>
                  <a:pt x="4812730" y="2456202"/>
                  <a:pt x="4812814" y="2471793"/>
                  <a:pt x="4819426" y="2485017"/>
                </a:cubicBezTo>
                <a:cubicBezTo>
                  <a:pt x="4880385" y="2606936"/>
                  <a:pt x="4835562" y="2511912"/>
                  <a:pt x="4894729" y="2571078"/>
                </a:cubicBezTo>
                <a:cubicBezTo>
                  <a:pt x="4907407" y="2583756"/>
                  <a:pt x="4916581" y="2599518"/>
                  <a:pt x="4927002" y="2614108"/>
                </a:cubicBezTo>
                <a:cubicBezTo>
                  <a:pt x="4946496" y="2641399"/>
                  <a:pt x="4957357" y="2663634"/>
                  <a:pt x="4980791" y="2689412"/>
                </a:cubicBezTo>
                <a:cubicBezTo>
                  <a:pt x="5004670" y="2715679"/>
                  <a:pt x="5022417" y="2753491"/>
                  <a:pt x="5056094" y="2764716"/>
                </a:cubicBezTo>
                <a:lnTo>
                  <a:pt x="5088367" y="2775473"/>
                </a:lnTo>
                <a:cubicBezTo>
                  <a:pt x="5136306" y="2807432"/>
                  <a:pt x="5164431" y="2823491"/>
                  <a:pt x="5206701" y="2861534"/>
                </a:cubicBezTo>
                <a:cubicBezTo>
                  <a:pt x="5225548" y="2878496"/>
                  <a:pt x="5242559" y="2897393"/>
                  <a:pt x="5260489" y="2915323"/>
                </a:cubicBezTo>
                <a:lnTo>
                  <a:pt x="5282005" y="2936838"/>
                </a:lnTo>
                <a:cubicBezTo>
                  <a:pt x="5289177" y="2951181"/>
                  <a:pt x="5295564" y="2965945"/>
                  <a:pt x="5303520" y="2979868"/>
                </a:cubicBezTo>
                <a:cubicBezTo>
                  <a:pt x="5309935" y="2991094"/>
                  <a:pt x="5319784" y="3000326"/>
                  <a:pt x="5325035" y="3012141"/>
                </a:cubicBezTo>
                <a:cubicBezTo>
                  <a:pt x="5334246" y="3032866"/>
                  <a:pt x="5339379" y="3055172"/>
                  <a:pt x="5346551" y="3076687"/>
                </a:cubicBezTo>
                <a:cubicBezTo>
                  <a:pt x="5350137" y="3087445"/>
                  <a:pt x="5354558" y="3097959"/>
                  <a:pt x="5357308" y="3108960"/>
                </a:cubicBezTo>
                <a:cubicBezTo>
                  <a:pt x="5360894" y="3123304"/>
                  <a:pt x="5362575" y="3138263"/>
                  <a:pt x="5368066" y="3151991"/>
                </a:cubicBezTo>
                <a:cubicBezTo>
                  <a:pt x="5402312" y="3237607"/>
                  <a:pt x="5394375" y="3193852"/>
                  <a:pt x="5432612" y="3270325"/>
                </a:cubicBezTo>
                <a:cubicBezTo>
                  <a:pt x="5441248" y="3287597"/>
                  <a:pt x="5445491" y="3306841"/>
                  <a:pt x="5454127" y="3324113"/>
                </a:cubicBezTo>
                <a:cubicBezTo>
                  <a:pt x="5470638" y="3357134"/>
                  <a:pt x="5492302" y="3387477"/>
                  <a:pt x="5507915" y="3420932"/>
                </a:cubicBezTo>
                <a:cubicBezTo>
                  <a:pt x="5517506" y="3441484"/>
                  <a:pt x="5521468" y="3464243"/>
                  <a:pt x="5529431" y="3485478"/>
                </a:cubicBezTo>
                <a:cubicBezTo>
                  <a:pt x="5542992" y="3521640"/>
                  <a:pt x="5560248" y="3556415"/>
                  <a:pt x="5572461" y="3593054"/>
                </a:cubicBezTo>
                <a:cubicBezTo>
                  <a:pt x="5581771" y="3620982"/>
                  <a:pt x="5591874" y="3653395"/>
                  <a:pt x="5604734" y="3679116"/>
                </a:cubicBezTo>
                <a:cubicBezTo>
                  <a:pt x="5610516" y="3690680"/>
                  <a:pt x="5619077" y="3700631"/>
                  <a:pt x="5626249" y="3711388"/>
                </a:cubicBezTo>
                <a:cubicBezTo>
                  <a:pt x="5640593" y="3704216"/>
                  <a:pt x="5654264" y="3695504"/>
                  <a:pt x="5669280" y="3689873"/>
                </a:cubicBezTo>
                <a:cubicBezTo>
                  <a:pt x="5683124" y="3684682"/>
                  <a:pt x="5698047" y="3683006"/>
                  <a:pt x="5712311" y="3679116"/>
                </a:cubicBezTo>
                <a:cubicBezTo>
                  <a:pt x="5821970" y="3649209"/>
                  <a:pt x="5752081" y="3662676"/>
                  <a:pt x="5862918" y="3646843"/>
                </a:cubicBezTo>
                <a:cubicBezTo>
                  <a:pt x="5924405" y="3626347"/>
                  <a:pt x="5913101" y="3625324"/>
                  <a:pt x="6013525" y="3646843"/>
                </a:cubicBezTo>
                <a:cubicBezTo>
                  <a:pt x="6026167" y="3649552"/>
                  <a:pt x="6035040" y="3661186"/>
                  <a:pt x="6045798" y="3668358"/>
                </a:cubicBezTo>
                <a:cubicBezTo>
                  <a:pt x="6060141" y="3689873"/>
                  <a:pt x="6067313" y="3718561"/>
                  <a:pt x="6088828" y="3732904"/>
                </a:cubicBezTo>
                <a:lnTo>
                  <a:pt x="6153374" y="3775934"/>
                </a:lnTo>
                <a:cubicBezTo>
                  <a:pt x="6149788" y="3765176"/>
                  <a:pt x="6131390" y="3745265"/>
                  <a:pt x="6142616" y="3743661"/>
                </a:cubicBezTo>
                <a:cubicBezTo>
                  <a:pt x="6195982" y="3736037"/>
                  <a:pt x="6250341" y="3749055"/>
                  <a:pt x="6303981" y="3754419"/>
                </a:cubicBezTo>
                <a:cubicBezTo>
                  <a:pt x="6333464" y="3757367"/>
                  <a:pt x="6371407" y="3769402"/>
                  <a:pt x="6400800" y="3775934"/>
                </a:cubicBezTo>
                <a:cubicBezTo>
                  <a:pt x="6418649" y="3779900"/>
                  <a:pt x="6436659" y="3783106"/>
                  <a:pt x="6454588" y="3786692"/>
                </a:cubicBezTo>
                <a:cubicBezTo>
                  <a:pt x="6483275" y="3801036"/>
                  <a:pt x="6510222" y="3819581"/>
                  <a:pt x="6540649" y="3829723"/>
                </a:cubicBezTo>
                <a:cubicBezTo>
                  <a:pt x="6551407" y="3833309"/>
                  <a:pt x="6562499" y="3836013"/>
                  <a:pt x="6572922" y="3840480"/>
                </a:cubicBezTo>
                <a:cubicBezTo>
                  <a:pt x="6611135" y="3856857"/>
                  <a:pt x="6615817" y="3861905"/>
                  <a:pt x="6648226" y="3883511"/>
                </a:cubicBezTo>
                <a:cubicBezTo>
                  <a:pt x="6651812" y="3872753"/>
                  <a:pt x="6648081" y="3854353"/>
                  <a:pt x="6658984" y="3851238"/>
                </a:cubicBezTo>
                <a:cubicBezTo>
                  <a:pt x="6679957" y="3845246"/>
                  <a:pt x="6702185" y="3857503"/>
                  <a:pt x="6723529" y="3861996"/>
                </a:cubicBezTo>
                <a:cubicBezTo>
                  <a:pt x="6770345" y="3871852"/>
                  <a:pt x="6817283" y="3881464"/>
                  <a:pt x="6863379" y="3894268"/>
                </a:cubicBezTo>
                <a:cubicBezTo>
                  <a:pt x="6931894" y="3913300"/>
                  <a:pt x="6900030" y="3914157"/>
                  <a:pt x="6960198" y="3937299"/>
                </a:cubicBezTo>
                <a:cubicBezTo>
                  <a:pt x="6991949" y="3949511"/>
                  <a:pt x="7025614" y="3956488"/>
                  <a:pt x="7057016" y="3969572"/>
                </a:cubicBezTo>
                <a:cubicBezTo>
                  <a:pt x="7087297" y="3982189"/>
                  <a:pt x="7088330" y="3993339"/>
                  <a:pt x="7110805" y="4012603"/>
                </a:cubicBezTo>
                <a:cubicBezTo>
                  <a:pt x="7166613" y="4060439"/>
                  <a:pt x="7146186" y="4049497"/>
                  <a:pt x="7196866" y="4066391"/>
                </a:cubicBezTo>
                <a:cubicBezTo>
                  <a:pt x="7211209" y="4062805"/>
                  <a:pt x="7225111" y="4055633"/>
                  <a:pt x="7239896" y="4055633"/>
                </a:cubicBezTo>
                <a:cubicBezTo>
                  <a:pt x="7301181" y="4055633"/>
                  <a:pt x="7302434" y="4063901"/>
                  <a:pt x="7347473" y="4077148"/>
                </a:cubicBezTo>
                <a:cubicBezTo>
                  <a:pt x="7449801" y="4107244"/>
                  <a:pt x="7520265" y="4122003"/>
                  <a:pt x="7616414" y="4163210"/>
                </a:cubicBezTo>
                <a:cubicBezTo>
                  <a:pt x="7762398" y="4225775"/>
                  <a:pt x="7544965" y="4150150"/>
                  <a:pt x="7680960" y="4195483"/>
                </a:cubicBezTo>
                <a:cubicBezTo>
                  <a:pt x="7691718" y="4191897"/>
                  <a:pt x="7701893" y="4184725"/>
                  <a:pt x="7713233" y="4184725"/>
                </a:cubicBezTo>
                <a:cubicBezTo>
                  <a:pt x="7724573" y="4184725"/>
                  <a:pt x="7735083" y="4191016"/>
                  <a:pt x="7745506" y="4195483"/>
                </a:cubicBezTo>
                <a:cubicBezTo>
                  <a:pt x="7830625" y="4231963"/>
                  <a:pt x="7750582" y="4200699"/>
                  <a:pt x="7820809" y="4238513"/>
                </a:cubicBezTo>
                <a:cubicBezTo>
                  <a:pt x="7856109" y="4257520"/>
                  <a:pt x="7928386" y="4292301"/>
                  <a:pt x="7928386" y="4292301"/>
                </a:cubicBezTo>
                <a:cubicBezTo>
                  <a:pt x="7935558" y="4299473"/>
                  <a:pt x="7940829" y="4309281"/>
                  <a:pt x="7949901" y="4313817"/>
                </a:cubicBezTo>
                <a:cubicBezTo>
                  <a:pt x="7970186" y="4323960"/>
                  <a:pt x="8014447" y="4335332"/>
                  <a:pt x="8014447" y="4335332"/>
                </a:cubicBezTo>
                <a:cubicBezTo>
                  <a:pt x="8002555" y="4299657"/>
                  <a:pt x="8015029" y="4303059"/>
                  <a:pt x="7992932" y="4303059"/>
                </a:cubicBezTo>
              </a:path>
            </a:pathLst>
          </a:cu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7A69C83-EE19-8446-B67C-B8069DF07766}"/>
              </a:ext>
            </a:extLst>
          </p:cNvPr>
          <p:cNvCxnSpPr/>
          <p:nvPr/>
        </p:nvCxnSpPr>
        <p:spPr>
          <a:xfrm flipV="1">
            <a:off x="957431" y="6200505"/>
            <a:ext cx="414168" cy="86061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6A202B4C-9830-D543-A326-385408C9452F}"/>
              </a:ext>
            </a:extLst>
          </p:cNvPr>
          <p:cNvCxnSpPr/>
          <p:nvPr/>
        </p:nvCxnSpPr>
        <p:spPr>
          <a:xfrm flipV="1">
            <a:off x="957431" y="6564637"/>
            <a:ext cx="414168" cy="86061"/>
          </a:xfrm>
          <a:prstGeom prst="curvedConnector3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4AD587-E495-6343-AB92-8423F03B9B93}"/>
              </a:ext>
            </a:extLst>
          </p:cNvPr>
          <p:cNvSpPr txBox="1"/>
          <p:nvPr/>
        </p:nvSpPr>
        <p:spPr>
          <a:xfrm>
            <a:off x="1688949" y="6534469"/>
            <a:ext cx="5155386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3 path : </a:t>
            </a:r>
            <a:r>
              <a:rPr lang="en-US" sz="1200" dirty="0" err="1"/>
              <a:t>uc</a:t>
            </a:r>
            <a:r>
              <a:rPr lang="en-US" sz="1200" dirty="0"/>
              <a:t>-stage, link 19, link 12, link 1, link22, link 23, </a:t>
            </a:r>
            <a:r>
              <a:rPr lang="en-US" sz="1200" dirty="0" err="1"/>
              <a:t>ucsd</a:t>
            </a:r>
            <a:r>
              <a:rPr lang="en-US" sz="1200" dirty="0"/>
              <a:t>-compute—c3 </a:t>
            </a:r>
          </a:p>
        </p:txBody>
      </p:sp>
    </p:spTree>
    <p:extLst>
      <p:ext uri="{BB962C8B-B14F-4D97-AF65-F5344CB8AC3E}">
        <p14:creationId xmlns:p14="http://schemas.microsoft.com/office/powerpoint/2010/main" val="3520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0"/>
            <a:ext cx="10515600" cy="966331"/>
          </a:xfrm>
        </p:spPr>
        <p:txBody>
          <a:bodyPr/>
          <a:lstStyle/>
          <a:p>
            <a:r>
              <a:rPr lang="en-US" dirty="0"/>
              <a:t>RCA (Root Cause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747" y="533860"/>
            <a:ext cx="4993408" cy="1481786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Learning what?</a:t>
            </a:r>
          </a:p>
          <a:p>
            <a:pPr lvl="1"/>
            <a:r>
              <a:rPr lang="en-US" dirty="0"/>
              <a:t>Infer node/link labels (classes) from end-to-end flow-level monitoring</a:t>
            </a:r>
          </a:p>
          <a:p>
            <a:pPr lvl="1"/>
            <a:r>
              <a:rPr lang="en-US" dirty="0"/>
              <a:t>What-IF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E6300E-EBB0-E14E-A19B-16183DF34B68}"/>
              </a:ext>
            </a:extLst>
          </p:cNvPr>
          <p:cNvSpPr txBox="1"/>
          <p:nvPr/>
        </p:nvSpPr>
        <p:spPr>
          <a:xfrm>
            <a:off x="922151" y="2690407"/>
            <a:ext cx="596061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AE847-E425-F04D-89B9-E22607D48DEF}"/>
              </a:ext>
            </a:extLst>
          </p:cNvPr>
          <p:cNvSpPr txBox="1"/>
          <p:nvPr/>
        </p:nvSpPr>
        <p:spPr>
          <a:xfrm>
            <a:off x="3644362" y="1619374"/>
            <a:ext cx="8082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uc</a:t>
            </a:r>
            <a:r>
              <a:rPr lang="en-US" sz="1200" dirty="0"/>
              <a:t>-submit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9CC1F9-A5CC-9D44-B964-2B9BFAE19662}"/>
              </a:ext>
            </a:extLst>
          </p:cNvPr>
          <p:cNvSpPr txBox="1"/>
          <p:nvPr/>
        </p:nvSpPr>
        <p:spPr>
          <a:xfrm>
            <a:off x="3339160" y="968781"/>
            <a:ext cx="1418637" cy="338554"/>
          </a:xfrm>
          <a:prstGeom prst="rect">
            <a:avLst/>
          </a:prstGeom>
          <a:gradFill flip="none" rotWithShape="1">
            <a:gsLst>
              <a:gs pos="5980">
                <a:srgbClr val="FD1108"/>
              </a:gs>
              <a:gs pos="0">
                <a:srgbClr val="FF0000"/>
              </a:gs>
              <a:gs pos="96000">
                <a:srgbClr val="FF0000"/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Labels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E4FCA-6209-F24D-8FD8-F4A9BF53F55C}"/>
              </a:ext>
            </a:extLst>
          </p:cNvPr>
          <p:cNvSpPr txBox="1"/>
          <p:nvPr/>
        </p:nvSpPr>
        <p:spPr>
          <a:xfrm>
            <a:off x="956766" y="1015853"/>
            <a:ext cx="74652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Flows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9F87A1-3E6B-3342-9BCB-E8D7119C8187}"/>
              </a:ext>
            </a:extLst>
          </p:cNvPr>
          <p:cNvSpPr txBox="1"/>
          <p:nvPr/>
        </p:nvSpPr>
        <p:spPr>
          <a:xfrm>
            <a:off x="3627597" y="2076841"/>
            <a:ext cx="59824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527656-1E4E-F54F-950F-E5264D5E597E}"/>
              </a:ext>
            </a:extLst>
          </p:cNvPr>
          <p:cNvSpPr txBox="1"/>
          <p:nvPr/>
        </p:nvSpPr>
        <p:spPr>
          <a:xfrm>
            <a:off x="3627597" y="2506123"/>
            <a:ext cx="56297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8358D1-F0EC-EC45-9764-B5F0D3AA09FD}"/>
              </a:ext>
            </a:extLst>
          </p:cNvPr>
          <p:cNvSpPr txBox="1"/>
          <p:nvPr/>
        </p:nvSpPr>
        <p:spPr>
          <a:xfrm>
            <a:off x="3644362" y="2989561"/>
            <a:ext cx="51969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38A003-9165-9E49-BCD1-E9508FBD1AAE}"/>
              </a:ext>
            </a:extLst>
          </p:cNvPr>
          <p:cNvSpPr txBox="1"/>
          <p:nvPr/>
        </p:nvSpPr>
        <p:spPr>
          <a:xfrm>
            <a:off x="3644362" y="3433959"/>
            <a:ext cx="56297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828D21-BAF4-2640-AEEC-5006976ACD86}"/>
              </a:ext>
            </a:extLst>
          </p:cNvPr>
          <p:cNvSpPr txBox="1"/>
          <p:nvPr/>
        </p:nvSpPr>
        <p:spPr>
          <a:xfrm>
            <a:off x="3627368" y="3796713"/>
            <a:ext cx="59824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BE7A06-F532-3B4A-8364-9ABAF5AF9D5E}"/>
              </a:ext>
            </a:extLst>
          </p:cNvPr>
          <p:cNvSpPr txBox="1"/>
          <p:nvPr/>
        </p:nvSpPr>
        <p:spPr>
          <a:xfrm>
            <a:off x="3467262" y="6540004"/>
            <a:ext cx="139358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ucsd</a:t>
            </a:r>
            <a:r>
              <a:rPr lang="en-US" sz="1200" dirty="0"/>
              <a:t>-compute—c3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B18F5-AED3-874E-A529-D509FDE28712}"/>
              </a:ext>
            </a:extLst>
          </p:cNvPr>
          <p:cNvSpPr txBox="1"/>
          <p:nvPr/>
        </p:nvSpPr>
        <p:spPr>
          <a:xfrm>
            <a:off x="3620359" y="6130904"/>
            <a:ext cx="598241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702AE-C837-934A-BD49-B639393AB33E}"/>
              </a:ext>
            </a:extLst>
          </p:cNvPr>
          <p:cNvSpPr txBox="1"/>
          <p:nvPr/>
        </p:nvSpPr>
        <p:spPr>
          <a:xfrm>
            <a:off x="3626000" y="4169422"/>
            <a:ext cx="115390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syr-compute-c2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0DA14-7701-D24A-98A9-025BD6271756}"/>
              </a:ext>
            </a:extLst>
          </p:cNvPr>
          <p:cNvSpPr txBox="1"/>
          <p:nvPr/>
        </p:nvSpPr>
        <p:spPr>
          <a:xfrm>
            <a:off x="3605088" y="4564126"/>
            <a:ext cx="59824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DCF5E0-5E9F-0247-A7BC-1B417C807E65}"/>
              </a:ext>
            </a:extLst>
          </p:cNvPr>
          <p:cNvSpPr txBox="1"/>
          <p:nvPr/>
        </p:nvSpPr>
        <p:spPr>
          <a:xfrm>
            <a:off x="3625996" y="4955230"/>
            <a:ext cx="63350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24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FC624A-EA59-8944-8248-047D97084E65}"/>
              </a:ext>
            </a:extLst>
          </p:cNvPr>
          <p:cNvSpPr txBox="1"/>
          <p:nvPr/>
        </p:nvSpPr>
        <p:spPr>
          <a:xfrm>
            <a:off x="929641" y="3690164"/>
            <a:ext cx="596061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6A0006-209E-C340-9D01-559790946CEC}"/>
              </a:ext>
            </a:extLst>
          </p:cNvPr>
          <p:cNvSpPr txBox="1"/>
          <p:nvPr/>
        </p:nvSpPr>
        <p:spPr>
          <a:xfrm>
            <a:off x="910425" y="4726762"/>
            <a:ext cx="596061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551B70-434E-014E-9600-7D7E43F0D90A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1518212" y="1757874"/>
            <a:ext cx="2126150" cy="107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7DEDF8-22B2-EA46-B2C2-744D38282620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518212" y="2215341"/>
            <a:ext cx="2109385" cy="61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BB9700-EC2D-4945-B0E4-BC6199564BFD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1518212" y="2644623"/>
            <a:ext cx="2109385" cy="18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52A896C-31F6-124E-BBAA-DDA47C1CF62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580268" y="2822163"/>
            <a:ext cx="2064094" cy="30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70D050-1854-4241-B5CD-CD7B02B4911C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>
            <a:off x="1518212" y="2828907"/>
            <a:ext cx="2126150" cy="74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D01D3C-C707-994E-B564-2BC79CC11808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>
            <a:off x="1518212" y="2828907"/>
            <a:ext cx="2109156" cy="1106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DAC3A5-9C20-6B4A-8262-B64CCAC96036}"/>
              </a:ext>
            </a:extLst>
          </p:cNvPr>
          <p:cNvCxnSpPr>
            <a:cxnSpLocks/>
            <a:stCxn id="32" idx="3"/>
            <a:endCxn id="52" idx="1"/>
          </p:cNvCxnSpPr>
          <p:nvPr/>
        </p:nvCxnSpPr>
        <p:spPr>
          <a:xfrm>
            <a:off x="1518212" y="2828907"/>
            <a:ext cx="1949050" cy="384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95BE5710-736E-3744-B742-617B5E7299F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1525702" y="3828664"/>
            <a:ext cx="2100298" cy="47925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134F1E5D-85BC-4B44-BEAF-6530BC8EE934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525702" y="3828664"/>
            <a:ext cx="2079386" cy="87396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54F48975-97B9-A549-98DD-6EFA68D3DA91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1525702" y="3828664"/>
            <a:ext cx="2100294" cy="126506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75B022-57CF-C240-9381-7EE87D01E952}"/>
              </a:ext>
            </a:extLst>
          </p:cNvPr>
          <p:cNvSpPr txBox="1"/>
          <p:nvPr/>
        </p:nvSpPr>
        <p:spPr>
          <a:xfrm>
            <a:off x="3644670" y="5346120"/>
            <a:ext cx="5549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7 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B5426744-564D-5D49-BAE4-EAF24F92D760}"/>
              </a:ext>
            </a:extLst>
          </p:cNvPr>
          <p:cNvCxnSpPr>
            <a:cxnSpLocks/>
            <a:stCxn id="57" idx="3"/>
            <a:endCxn id="79" idx="1"/>
          </p:cNvCxnSpPr>
          <p:nvPr/>
        </p:nvCxnSpPr>
        <p:spPr>
          <a:xfrm>
            <a:off x="1525702" y="3828664"/>
            <a:ext cx="2118968" cy="165595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A03293A-20DC-E54F-8161-FCEEADA87F5A}"/>
              </a:ext>
            </a:extLst>
          </p:cNvPr>
          <p:cNvCxnSpPr>
            <a:cxnSpLocks/>
            <a:stCxn id="57" idx="3"/>
            <a:endCxn id="48" idx="1"/>
          </p:cNvCxnSpPr>
          <p:nvPr/>
        </p:nvCxnSpPr>
        <p:spPr>
          <a:xfrm flipV="1">
            <a:off x="1525702" y="3572459"/>
            <a:ext cx="2118660" cy="25620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114E9F6-6C5D-9A4D-9A79-358A276D40C6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>
            <a:off x="1525702" y="3828664"/>
            <a:ext cx="2101666" cy="10654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2AB17500-C23A-684B-86A3-A346FA86367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1525702" y="3828664"/>
            <a:ext cx="1941560" cy="284984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94A4E59-4386-DE41-967F-50435E06F0A2}"/>
              </a:ext>
            </a:extLst>
          </p:cNvPr>
          <p:cNvSpPr txBox="1"/>
          <p:nvPr/>
        </p:nvSpPr>
        <p:spPr>
          <a:xfrm>
            <a:off x="3605088" y="5741061"/>
            <a:ext cx="707181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uc</a:t>
            </a:r>
            <a:r>
              <a:rPr lang="en-US" sz="1200" dirty="0"/>
              <a:t>-stage</a:t>
            </a:r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0197DE2D-9B5D-E544-A8AD-5632964837D6}"/>
              </a:ext>
            </a:extLst>
          </p:cNvPr>
          <p:cNvCxnSpPr>
            <a:cxnSpLocks/>
            <a:stCxn id="58" idx="3"/>
            <a:endCxn id="93" idx="1"/>
          </p:cNvCxnSpPr>
          <p:nvPr/>
        </p:nvCxnSpPr>
        <p:spPr>
          <a:xfrm>
            <a:off x="1506486" y="4865262"/>
            <a:ext cx="2098602" cy="1014299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82511623-D5C4-2E4F-824A-F44482806ECA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580268" y="4865262"/>
            <a:ext cx="2040091" cy="1404142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FAEEA7B3-1570-EA4C-8513-34490E73C182}"/>
              </a:ext>
            </a:extLst>
          </p:cNvPr>
          <p:cNvCxnSpPr>
            <a:cxnSpLocks/>
            <a:stCxn id="58" idx="3"/>
            <a:endCxn id="44" idx="1"/>
          </p:cNvCxnSpPr>
          <p:nvPr/>
        </p:nvCxnSpPr>
        <p:spPr>
          <a:xfrm flipV="1">
            <a:off x="1506486" y="2644623"/>
            <a:ext cx="2121111" cy="2220639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8EEAD527-93B2-2F4F-9175-FCE6359674B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580268" y="3128061"/>
            <a:ext cx="2064094" cy="1737202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30E6BF06-A950-9C4C-8601-035EC01C0EAC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580268" y="3572459"/>
            <a:ext cx="2064094" cy="1292804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C2BD474B-8454-C64D-A12C-1ADEF59B460C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506486" y="3988656"/>
            <a:ext cx="2106222" cy="876606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4090A0CC-EEBE-694B-A5D2-F86A503BD63A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1506486" y="4865262"/>
            <a:ext cx="1960776" cy="1813242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6B72C213-B362-C44D-B21C-E25233DA57CE}"/>
              </a:ext>
            </a:extLst>
          </p:cNvPr>
          <p:cNvSpPr txBox="1">
            <a:spLocks/>
          </p:cNvSpPr>
          <p:nvPr/>
        </p:nvSpPr>
        <p:spPr>
          <a:xfrm>
            <a:off x="6435205" y="3474630"/>
            <a:ext cx="2320077" cy="814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F2 observed corruption  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AA55965-41C5-C94C-AB0F-1C2CA0042141}"/>
              </a:ext>
            </a:extLst>
          </p:cNvPr>
          <p:cNvSpPr txBox="1">
            <a:spLocks/>
          </p:cNvSpPr>
          <p:nvPr/>
        </p:nvSpPr>
        <p:spPr>
          <a:xfrm>
            <a:off x="7768497" y="2174946"/>
            <a:ext cx="2194618" cy="814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F1 observed corruption  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92F4EE3-E24D-754F-B992-E382259F4FA6}"/>
              </a:ext>
            </a:extLst>
          </p:cNvPr>
          <p:cNvSpPr txBox="1">
            <a:spLocks/>
          </p:cNvSpPr>
          <p:nvPr/>
        </p:nvSpPr>
        <p:spPr>
          <a:xfrm>
            <a:off x="5566651" y="4869508"/>
            <a:ext cx="2201846" cy="814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F3 observed corruption  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7410B70-A361-4848-B430-8CCD8370CCEB}"/>
              </a:ext>
            </a:extLst>
          </p:cNvPr>
          <p:cNvCxnSpPr>
            <a:cxnSpLocks/>
            <a:stCxn id="125" idx="2"/>
            <a:endCxn id="123" idx="0"/>
          </p:cNvCxnSpPr>
          <p:nvPr/>
        </p:nvCxnSpPr>
        <p:spPr>
          <a:xfrm flipH="1">
            <a:off x="7595244" y="2989561"/>
            <a:ext cx="1270562" cy="48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17EE529-103A-334C-BFED-5EB8A4E090ED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 flipH="1">
            <a:off x="6667574" y="4289245"/>
            <a:ext cx="927670" cy="58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AA7AC50-4631-C848-B823-AB107DEA0540}"/>
              </a:ext>
            </a:extLst>
          </p:cNvPr>
          <p:cNvCxnSpPr>
            <a:cxnSpLocks/>
            <a:stCxn id="125" idx="2"/>
            <a:endCxn id="137" idx="0"/>
          </p:cNvCxnSpPr>
          <p:nvPr/>
        </p:nvCxnSpPr>
        <p:spPr>
          <a:xfrm>
            <a:off x="8865806" y="2989561"/>
            <a:ext cx="1560147" cy="4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3A1EB05-F979-0A47-A16B-8760B5E4E991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7595243" y="4303788"/>
            <a:ext cx="1506546" cy="5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9866619A-76ED-004F-9E7E-961E4FEDE1BA}"/>
              </a:ext>
            </a:extLst>
          </p:cNvPr>
          <p:cNvSpPr txBox="1">
            <a:spLocks/>
          </p:cNvSpPr>
          <p:nvPr/>
        </p:nvSpPr>
        <p:spPr>
          <a:xfrm>
            <a:off x="9265914" y="3411242"/>
            <a:ext cx="2320077" cy="814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F2 observed corruption  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2607B180-6042-3B4B-8523-D1E8CB51E7B6}"/>
              </a:ext>
            </a:extLst>
          </p:cNvPr>
          <p:cNvSpPr txBox="1">
            <a:spLocks/>
          </p:cNvSpPr>
          <p:nvPr/>
        </p:nvSpPr>
        <p:spPr>
          <a:xfrm>
            <a:off x="8000866" y="4865261"/>
            <a:ext cx="2201846" cy="814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F3 observed corruption  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3AA2F5-3A1E-5C47-B37C-6F846E3A1547}"/>
              </a:ext>
            </a:extLst>
          </p:cNvPr>
          <p:cNvSpPr txBox="1"/>
          <p:nvPr/>
        </p:nvSpPr>
        <p:spPr>
          <a:xfrm>
            <a:off x="7746992" y="3041910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500EC34-8E86-424A-AAE3-68161793D95C}"/>
              </a:ext>
            </a:extLst>
          </p:cNvPr>
          <p:cNvSpPr txBox="1"/>
          <p:nvPr/>
        </p:nvSpPr>
        <p:spPr>
          <a:xfrm>
            <a:off x="9963115" y="2989561"/>
            <a:ext cx="3337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D241A6-8287-F544-AA28-C3385F5C3758}"/>
              </a:ext>
            </a:extLst>
          </p:cNvPr>
          <p:cNvSpPr txBox="1"/>
          <p:nvPr/>
        </p:nvSpPr>
        <p:spPr>
          <a:xfrm>
            <a:off x="6747906" y="4358726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ADD2B9C-0BE8-DC4A-8715-A72B84D41B28}"/>
              </a:ext>
            </a:extLst>
          </p:cNvPr>
          <p:cNvSpPr txBox="1"/>
          <p:nvPr/>
        </p:nvSpPr>
        <p:spPr>
          <a:xfrm>
            <a:off x="8450988" y="4327220"/>
            <a:ext cx="3337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FDABB6-A33A-F94C-8AC2-A062CCC6A213}"/>
              </a:ext>
            </a:extLst>
          </p:cNvPr>
          <p:cNvCxnSpPr>
            <a:cxnSpLocks/>
          </p:cNvCxnSpPr>
          <p:nvPr/>
        </p:nvCxnSpPr>
        <p:spPr>
          <a:xfrm flipH="1">
            <a:off x="5820236" y="5736056"/>
            <a:ext cx="927670" cy="58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60D80AA-7DBE-BC46-A073-C68C19806D3D}"/>
              </a:ext>
            </a:extLst>
          </p:cNvPr>
          <p:cNvCxnSpPr>
            <a:cxnSpLocks/>
          </p:cNvCxnSpPr>
          <p:nvPr/>
        </p:nvCxnSpPr>
        <p:spPr>
          <a:xfrm>
            <a:off x="8947783" y="5694419"/>
            <a:ext cx="1506546" cy="5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3806424-1501-5243-8491-695BE6FCB6B9}"/>
              </a:ext>
            </a:extLst>
          </p:cNvPr>
          <p:cNvCxnSpPr>
            <a:cxnSpLocks/>
          </p:cNvCxnSpPr>
          <p:nvPr/>
        </p:nvCxnSpPr>
        <p:spPr>
          <a:xfrm>
            <a:off x="10425952" y="4218861"/>
            <a:ext cx="1506546" cy="5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41D8CD2-82BD-034A-BEA5-D8248A8C7BC6}"/>
              </a:ext>
            </a:extLst>
          </p:cNvPr>
          <p:cNvCxnSpPr>
            <a:cxnSpLocks/>
          </p:cNvCxnSpPr>
          <p:nvPr/>
        </p:nvCxnSpPr>
        <p:spPr>
          <a:xfrm flipH="1">
            <a:off x="9507382" y="4239024"/>
            <a:ext cx="927670" cy="58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F5105BA-66FD-F344-BF00-4208C84FDA29}"/>
              </a:ext>
            </a:extLst>
          </p:cNvPr>
          <p:cNvSpPr txBox="1"/>
          <p:nvPr/>
        </p:nvSpPr>
        <p:spPr>
          <a:xfrm>
            <a:off x="6112306" y="6370727"/>
            <a:ext cx="5667318" cy="338554"/>
          </a:xfrm>
          <a:prstGeom prst="rect">
            <a:avLst/>
          </a:prstGeom>
          <a:gradFill flip="none" rotWithShape="1">
            <a:gsLst>
              <a:gs pos="5980">
                <a:srgbClr val="FD1108"/>
              </a:gs>
              <a:gs pos="0">
                <a:srgbClr val="FF0000"/>
              </a:gs>
              <a:gs pos="96000">
                <a:srgbClr val="FF0000"/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Labels/classes</a:t>
            </a:r>
          </a:p>
        </p:txBody>
      </p:sp>
    </p:spTree>
    <p:extLst>
      <p:ext uri="{BB962C8B-B14F-4D97-AF65-F5344CB8AC3E}">
        <p14:creationId xmlns:p14="http://schemas.microsoft.com/office/powerpoint/2010/main" val="35952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0"/>
            <a:ext cx="10515600" cy="966331"/>
          </a:xfrm>
        </p:spPr>
        <p:txBody>
          <a:bodyPr/>
          <a:lstStyle/>
          <a:p>
            <a:r>
              <a:rPr lang="en-US" dirty="0"/>
              <a:t>RCA (Root Cause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5863" y="137588"/>
            <a:ext cx="4993408" cy="1253027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Learning what?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Topology unknown and Routes unknown</a:t>
            </a:r>
          </a:p>
          <a:p>
            <a:pPr lvl="1"/>
            <a:r>
              <a:rPr lang="en-US" dirty="0"/>
              <a:t>Infer node/link labels (classes) from end-to-end flow-level monitoring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C0E7C7-EB2F-D64A-8288-3BA68A498FDA}"/>
              </a:ext>
            </a:extLst>
          </p:cNvPr>
          <p:cNvSpPr/>
          <p:nvPr/>
        </p:nvSpPr>
        <p:spPr>
          <a:xfrm>
            <a:off x="7327392" y="2125724"/>
            <a:ext cx="475488" cy="310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9DCE85-5D33-384D-9A16-ADD5A1781603}"/>
              </a:ext>
            </a:extLst>
          </p:cNvPr>
          <p:cNvSpPr/>
          <p:nvPr/>
        </p:nvSpPr>
        <p:spPr>
          <a:xfrm>
            <a:off x="7327392" y="2769681"/>
            <a:ext cx="475488" cy="3108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77F8DD-57E7-3C4E-B585-1377430F04B3}"/>
              </a:ext>
            </a:extLst>
          </p:cNvPr>
          <p:cNvSpPr/>
          <p:nvPr/>
        </p:nvSpPr>
        <p:spPr>
          <a:xfrm>
            <a:off x="7327392" y="3828664"/>
            <a:ext cx="475488" cy="3108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B576E-F43B-EE44-88DD-DC33F449BDF7}"/>
              </a:ext>
            </a:extLst>
          </p:cNvPr>
          <p:cNvSpPr/>
          <p:nvPr/>
        </p:nvSpPr>
        <p:spPr>
          <a:xfrm>
            <a:off x="7327392" y="4762449"/>
            <a:ext cx="545592" cy="3312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</a:t>
            </a:r>
            <a:r>
              <a:rPr lang="en-US" sz="1100" baseline="-25000" dirty="0"/>
              <a:t>n-1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356C83-27FB-284B-B34E-834E17786D60}"/>
              </a:ext>
            </a:extLst>
          </p:cNvPr>
          <p:cNvSpPr/>
          <p:nvPr/>
        </p:nvSpPr>
        <p:spPr>
          <a:xfrm>
            <a:off x="7327392" y="5401056"/>
            <a:ext cx="475488" cy="310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</a:t>
            </a:r>
            <a:r>
              <a:rPr lang="en-US" sz="1200" baseline="-25000" dirty="0" err="1"/>
              <a:t>n</a:t>
            </a:r>
            <a:endParaRPr lang="en-US" sz="1200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ECC54-CF88-CC4D-9CA0-D20CA7E9101F}"/>
              </a:ext>
            </a:extLst>
          </p:cNvPr>
          <p:cNvSpPr/>
          <p:nvPr/>
        </p:nvSpPr>
        <p:spPr>
          <a:xfrm>
            <a:off x="10116312" y="2125724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58595-3ACA-F543-9D42-C2EE55DC8B77}"/>
              </a:ext>
            </a:extLst>
          </p:cNvPr>
          <p:cNvSpPr/>
          <p:nvPr/>
        </p:nvSpPr>
        <p:spPr>
          <a:xfrm>
            <a:off x="10101072" y="2847149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35BFF-54C1-A44B-AEA7-0E4BA1694612}"/>
              </a:ext>
            </a:extLst>
          </p:cNvPr>
          <p:cNvSpPr/>
          <p:nvPr/>
        </p:nvSpPr>
        <p:spPr>
          <a:xfrm>
            <a:off x="10107168" y="3828664"/>
            <a:ext cx="320040" cy="2334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</a:t>
            </a:r>
            <a:r>
              <a:rPr lang="en-US" sz="1200" baseline="-25000" dirty="0" err="1"/>
              <a:t>j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8952A-6658-5C4D-9738-9505D7604114}"/>
              </a:ext>
            </a:extLst>
          </p:cNvPr>
          <p:cNvSpPr/>
          <p:nvPr/>
        </p:nvSpPr>
        <p:spPr>
          <a:xfrm>
            <a:off x="10046208" y="4928089"/>
            <a:ext cx="390144" cy="1656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k-1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E396E2-961A-BD4A-8CA8-3D35994E93B6}"/>
              </a:ext>
            </a:extLst>
          </p:cNvPr>
          <p:cNvSpPr/>
          <p:nvPr/>
        </p:nvSpPr>
        <p:spPr>
          <a:xfrm>
            <a:off x="10101072" y="5484620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k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FF32C-2EB2-DC48-BEDD-52556C5FD187}"/>
              </a:ext>
            </a:extLst>
          </p:cNvPr>
          <p:cNvSpPr/>
          <p:nvPr/>
        </p:nvSpPr>
        <p:spPr>
          <a:xfrm>
            <a:off x="7479792" y="3223835"/>
            <a:ext cx="170688" cy="493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BE8883-F2BD-8A4F-B4DC-BD6C00A74D0C}"/>
              </a:ext>
            </a:extLst>
          </p:cNvPr>
          <p:cNvSpPr txBox="1"/>
          <p:nvPr/>
        </p:nvSpPr>
        <p:spPr>
          <a:xfrm>
            <a:off x="7427342" y="3144415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10610-C2BE-BB41-AA8A-C66012F644E5}"/>
              </a:ext>
            </a:extLst>
          </p:cNvPr>
          <p:cNvSpPr txBox="1"/>
          <p:nvPr/>
        </p:nvSpPr>
        <p:spPr>
          <a:xfrm>
            <a:off x="7447743" y="4119257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4823C-7F1A-4C41-B401-E35017E260ED}"/>
              </a:ext>
            </a:extLst>
          </p:cNvPr>
          <p:cNvSpPr txBox="1"/>
          <p:nvPr/>
        </p:nvSpPr>
        <p:spPr>
          <a:xfrm>
            <a:off x="10177384" y="3066455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D8F1B-B56A-0C46-9CED-ECB9C9786CD3}"/>
              </a:ext>
            </a:extLst>
          </p:cNvPr>
          <p:cNvSpPr txBox="1"/>
          <p:nvPr/>
        </p:nvSpPr>
        <p:spPr>
          <a:xfrm>
            <a:off x="10163160" y="4129816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B05246-A861-5444-83C1-9DE84A7D840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02880" y="2281172"/>
            <a:ext cx="2298192" cy="6826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4E0740-12C6-C14B-B7AF-81717CD1AE5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18120" y="2955578"/>
            <a:ext cx="2289048" cy="989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8FE38F-915F-3741-814C-D50A1A5DE8D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14680" y="3945378"/>
            <a:ext cx="2292488" cy="729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D1CDD0-51D8-104E-95B0-6A7935FBDB2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64968" y="3945378"/>
            <a:ext cx="2242200" cy="9991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8D8209-DEBB-1F40-A8E5-32E3BFBD348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14680" y="5568258"/>
            <a:ext cx="2286392" cy="3307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68C1B7-7AD3-9D40-94C9-8975EAE9814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802880" y="2242438"/>
            <a:ext cx="2313432" cy="2866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38A51C-ABD0-5843-A304-F8685A5206E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02880" y="2296035"/>
            <a:ext cx="2298192" cy="330529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A616C-F31C-FF45-A175-A0BC40A7AC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885337" y="2963863"/>
            <a:ext cx="2215735" cy="19696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FF345C-737E-3744-A219-9F3291BBD3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823281" y="2242438"/>
            <a:ext cx="2293031" cy="17683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EA23BB-096F-F74D-86F2-53C4E8F4C2C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836972" y="5010910"/>
            <a:ext cx="2209236" cy="54757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7C7DFC-E93A-7642-8B3D-F3D8C9A3708C}"/>
              </a:ext>
            </a:extLst>
          </p:cNvPr>
          <p:cNvSpPr txBox="1"/>
          <p:nvPr/>
        </p:nvSpPr>
        <p:spPr>
          <a:xfrm>
            <a:off x="7202355" y="1532523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33EB8-A0F1-4643-9C73-57FB20D046AE}"/>
              </a:ext>
            </a:extLst>
          </p:cNvPr>
          <p:cNvSpPr txBox="1"/>
          <p:nvPr/>
        </p:nvSpPr>
        <p:spPr>
          <a:xfrm>
            <a:off x="9611008" y="1477505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Links/Nodes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E6300E-EBB0-E14E-A19B-16183DF34B68}"/>
              </a:ext>
            </a:extLst>
          </p:cNvPr>
          <p:cNvSpPr txBox="1"/>
          <p:nvPr/>
        </p:nvSpPr>
        <p:spPr>
          <a:xfrm>
            <a:off x="922151" y="2690407"/>
            <a:ext cx="596061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AE847-E425-F04D-89B9-E22607D48DEF}"/>
              </a:ext>
            </a:extLst>
          </p:cNvPr>
          <p:cNvSpPr txBox="1"/>
          <p:nvPr/>
        </p:nvSpPr>
        <p:spPr>
          <a:xfrm>
            <a:off x="3644362" y="1619374"/>
            <a:ext cx="8082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uc</a:t>
            </a:r>
            <a:r>
              <a:rPr lang="en-US" sz="1200" dirty="0"/>
              <a:t>-submit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9CC1F9-A5CC-9D44-B964-2B9BFAE19662}"/>
              </a:ext>
            </a:extLst>
          </p:cNvPr>
          <p:cNvSpPr txBox="1"/>
          <p:nvPr/>
        </p:nvSpPr>
        <p:spPr>
          <a:xfrm>
            <a:off x="3339160" y="968781"/>
            <a:ext cx="1418637" cy="338554"/>
          </a:xfrm>
          <a:prstGeom prst="rect">
            <a:avLst/>
          </a:prstGeom>
          <a:gradFill flip="none" rotWithShape="1">
            <a:gsLst>
              <a:gs pos="5980">
                <a:srgbClr val="FD1108"/>
              </a:gs>
              <a:gs pos="0">
                <a:srgbClr val="FF0000"/>
              </a:gs>
              <a:gs pos="96000">
                <a:srgbClr val="FF0000"/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E4FCA-6209-F24D-8FD8-F4A9BF53F55C}"/>
              </a:ext>
            </a:extLst>
          </p:cNvPr>
          <p:cNvSpPr txBox="1"/>
          <p:nvPr/>
        </p:nvSpPr>
        <p:spPr>
          <a:xfrm>
            <a:off x="956766" y="1015853"/>
            <a:ext cx="74652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Flows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9F87A1-3E6B-3342-9BCB-E8D7119C8187}"/>
              </a:ext>
            </a:extLst>
          </p:cNvPr>
          <p:cNvSpPr txBox="1"/>
          <p:nvPr/>
        </p:nvSpPr>
        <p:spPr>
          <a:xfrm>
            <a:off x="3627597" y="2076841"/>
            <a:ext cx="59824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527656-1E4E-F54F-950F-E5264D5E597E}"/>
              </a:ext>
            </a:extLst>
          </p:cNvPr>
          <p:cNvSpPr txBox="1"/>
          <p:nvPr/>
        </p:nvSpPr>
        <p:spPr>
          <a:xfrm>
            <a:off x="3627597" y="2506123"/>
            <a:ext cx="56297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8358D1-F0EC-EC45-9764-B5F0D3AA09FD}"/>
              </a:ext>
            </a:extLst>
          </p:cNvPr>
          <p:cNvSpPr txBox="1"/>
          <p:nvPr/>
        </p:nvSpPr>
        <p:spPr>
          <a:xfrm>
            <a:off x="3644362" y="2989561"/>
            <a:ext cx="51969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38A003-9165-9E49-BCD1-E9508FBD1AAE}"/>
              </a:ext>
            </a:extLst>
          </p:cNvPr>
          <p:cNvSpPr txBox="1"/>
          <p:nvPr/>
        </p:nvSpPr>
        <p:spPr>
          <a:xfrm>
            <a:off x="3644362" y="3433959"/>
            <a:ext cx="56297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828D21-BAF4-2640-AEEC-5006976ACD86}"/>
              </a:ext>
            </a:extLst>
          </p:cNvPr>
          <p:cNvSpPr txBox="1"/>
          <p:nvPr/>
        </p:nvSpPr>
        <p:spPr>
          <a:xfrm>
            <a:off x="3627368" y="3796713"/>
            <a:ext cx="59824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BE7A06-F532-3B4A-8364-9ABAF5AF9D5E}"/>
              </a:ext>
            </a:extLst>
          </p:cNvPr>
          <p:cNvSpPr txBox="1"/>
          <p:nvPr/>
        </p:nvSpPr>
        <p:spPr>
          <a:xfrm>
            <a:off x="3467262" y="6540004"/>
            <a:ext cx="139358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ucsd</a:t>
            </a:r>
            <a:r>
              <a:rPr lang="en-US" sz="1200" dirty="0"/>
              <a:t>-compute—c3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B18F5-AED3-874E-A529-D509FDE28712}"/>
              </a:ext>
            </a:extLst>
          </p:cNvPr>
          <p:cNvSpPr txBox="1"/>
          <p:nvPr/>
        </p:nvSpPr>
        <p:spPr>
          <a:xfrm>
            <a:off x="3620359" y="6130904"/>
            <a:ext cx="598241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702AE-C837-934A-BD49-B639393AB33E}"/>
              </a:ext>
            </a:extLst>
          </p:cNvPr>
          <p:cNvSpPr txBox="1"/>
          <p:nvPr/>
        </p:nvSpPr>
        <p:spPr>
          <a:xfrm>
            <a:off x="3626000" y="4169422"/>
            <a:ext cx="115390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syr-compute-c2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0DA14-7701-D24A-98A9-025BD6271756}"/>
              </a:ext>
            </a:extLst>
          </p:cNvPr>
          <p:cNvSpPr txBox="1"/>
          <p:nvPr/>
        </p:nvSpPr>
        <p:spPr>
          <a:xfrm>
            <a:off x="3605088" y="4564126"/>
            <a:ext cx="59824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DCF5E0-5E9F-0247-A7BC-1B417C807E65}"/>
              </a:ext>
            </a:extLst>
          </p:cNvPr>
          <p:cNvSpPr txBox="1"/>
          <p:nvPr/>
        </p:nvSpPr>
        <p:spPr>
          <a:xfrm>
            <a:off x="3625996" y="4955230"/>
            <a:ext cx="63350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24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FC624A-EA59-8944-8248-047D97084E65}"/>
              </a:ext>
            </a:extLst>
          </p:cNvPr>
          <p:cNvSpPr txBox="1"/>
          <p:nvPr/>
        </p:nvSpPr>
        <p:spPr>
          <a:xfrm>
            <a:off x="929641" y="3690164"/>
            <a:ext cx="596061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6A0006-209E-C340-9D01-559790946CEC}"/>
              </a:ext>
            </a:extLst>
          </p:cNvPr>
          <p:cNvSpPr txBox="1"/>
          <p:nvPr/>
        </p:nvSpPr>
        <p:spPr>
          <a:xfrm>
            <a:off x="910425" y="4726762"/>
            <a:ext cx="596061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Flow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551B70-434E-014E-9600-7D7E43F0D90A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1518212" y="1757874"/>
            <a:ext cx="2126150" cy="107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7DEDF8-22B2-EA46-B2C2-744D38282620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518212" y="2215341"/>
            <a:ext cx="2109385" cy="61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BB9700-EC2D-4945-B0E4-BC6199564BFD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1518212" y="2644623"/>
            <a:ext cx="2109385" cy="18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52A896C-31F6-124E-BBAA-DDA47C1CF62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580268" y="2822163"/>
            <a:ext cx="2064094" cy="30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70D050-1854-4241-B5CD-CD7B02B4911C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>
            <a:off x="1518212" y="2828907"/>
            <a:ext cx="2126150" cy="74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D01D3C-C707-994E-B564-2BC79CC11808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>
            <a:off x="1518212" y="2828907"/>
            <a:ext cx="2109156" cy="1106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DAC3A5-9C20-6B4A-8262-B64CCAC96036}"/>
              </a:ext>
            </a:extLst>
          </p:cNvPr>
          <p:cNvCxnSpPr>
            <a:cxnSpLocks/>
            <a:stCxn id="32" idx="3"/>
            <a:endCxn id="52" idx="1"/>
          </p:cNvCxnSpPr>
          <p:nvPr/>
        </p:nvCxnSpPr>
        <p:spPr>
          <a:xfrm>
            <a:off x="1518212" y="2828907"/>
            <a:ext cx="1949050" cy="384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95BE5710-736E-3744-B742-617B5E7299F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1525702" y="3828664"/>
            <a:ext cx="2100298" cy="47925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134F1E5D-85BC-4B44-BEAF-6530BC8EE934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525702" y="3828664"/>
            <a:ext cx="2079386" cy="87396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54F48975-97B9-A549-98DD-6EFA68D3DA91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1525702" y="3828664"/>
            <a:ext cx="2100294" cy="126506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75B022-57CF-C240-9381-7EE87D01E952}"/>
              </a:ext>
            </a:extLst>
          </p:cNvPr>
          <p:cNvSpPr txBox="1"/>
          <p:nvPr/>
        </p:nvSpPr>
        <p:spPr>
          <a:xfrm>
            <a:off x="3644670" y="5346120"/>
            <a:ext cx="5549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link 7 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B5426744-564D-5D49-BAE4-EAF24F92D760}"/>
              </a:ext>
            </a:extLst>
          </p:cNvPr>
          <p:cNvCxnSpPr>
            <a:cxnSpLocks/>
            <a:stCxn id="57" idx="3"/>
            <a:endCxn id="79" idx="1"/>
          </p:cNvCxnSpPr>
          <p:nvPr/>
        </p:nvCxnSpPr>
        <p:spPr>
          <a:xfrm>
            <a:off x="1525702" y="3828664"/>
            <a:ext cx="2118968" cy="165595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A03293A-20DC-E54F-8161-FCEEADA87F5A}"/>
              </a:ext>
            </a:extLst>
          </p:cNvPr>
          <p:cNvCxnSpPr>
            <a:cxnSpLocks/>
            <a:stCxn id="57" idx="3"/>
            <a:endCxn id="48" idx="1"/>
          </p:cNvCxnSpPr>
          <p:nvPr/>
        </p:nvCxnSpPr>
        <p:spPr>
          <a:xfrm flipV="1">
            <a:off x="1525702" y="3572459"/>
            <a:ext cx="2118660" cy="25620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114E9F6-6C5D-9A4D-9A79-358A276D40C6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>
            <a:off x="1525702" y="3828664"/>
            <a:ext cx="2101666" cy="10654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2AB17500-C23A-684B-86A3-A346FA86367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1525702" y="3828664"/>
            <a:ext cx="1941560" cy="284984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94A4E59-4386-DE41-967F-50435E06F0A2}"/>
              </a:ext>
            </a:extLst>
          </p:cNvPr>
          <p:cNvSpPr txBox="1"/>
          <p:nvPr/>
        </p:nvSpPr>
        <p:spPr>
          <a:xfrm>
            <a:off x="3605088" y="5741061"/>
            <a:ext cx="707181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uc</a:t>
            </a:r>
            <a:r>
              <a:rPr lang="en-US" sz="1200" dirty="0"/>
              <a:t>-stage</a:t>
            </a:r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0197DE2D-9B5D-E544-A8AD-5632964837D6}"/>
              </a:ext>
            </a:extLst>
          </p:cNvPr>
          <p:cNvCxnSpPr>
            <a:cxnSpLocks/>
            <a:stCxn id="58" idx="3"/>
            <a:endCxn id="93" idx="1"/>
          </p:cNvCxnSpPr>
          <p:nvPr/>
        </p:nvCxnSpPr>
        <p:spPr>
          <a:xfrm>
            <a:off x="1506486" y="4865262"/>
            <a:ext cx="2098602" cy="1014299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82511623-D5C4-2E4F-824A-F44482806ECA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580268" y="4865262"/>
            <a:ext cx="2040091" cy="1404142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FAEEA7B3-1570-EA4C-8513-34490E73C182}"/>
              </a:ext>
            </a:extLst>
          </p:cNvPr>
          <p:cNvCxnSpPr>
            <a:cxnSpLocks/>
            <a:stCxn id="58" idx="3"/>
            <a:endCxn id="44" idx="1"/>
          </p:cNvCxnSpPr>
          <p:nvPr/>
        </p:nvCxnSpPr>
        <p:spPr>
          <a:xfrm flipV="1">
            <a:off x="1506486" y="2644623"/>
            <a:ext cx="2121111" cy="2220639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8EEAD527-93B2-2F4F-9175-FCE6359674B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580268" y="3128061"/>
            <a:ext cx="2064094" cy="1737202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30E6BF06-A950-9C4C-8601-035EC01C0EAC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580268" y="3572459"/>
            <a:ext cx="2064094" cy="1292804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C2BD474B-8454-C64D-A12C-1ADEF59B460C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506486" y="3988656"/>
            <a:ext cx="2106222" cy="876606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4090A0CC-EEBE-694B-A5D2-F86A503BD63A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1506486" y="4865262"/>
            <a:ext cx="1960776" cy="1813242"/>
          </a:xfrm>
          <a:prstGeom prst="curvedConnector3">
            <a:avLst>
              <a:gd name="adj1" fmla="val 50000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321DD36-AE85-E341-AE5E-830044C39204}"/>
              </a:ext>
            </a:extLst>
          </p:cNvPr>
          <p:cNvSpPr txBox="1"/>
          <p:nvPr/>
        </p:nvSpPr>
        <p:spPr>
          <a:xfrm>
            <a:off x="8365547" y="3416388"/>
            <a:ext cx="1418637" cy="707886"/>
          </a:xfrm>
          <a:prstGeom prst="rect">
            <a:avLst/>
          </a:prstGeom>
          <a:gradFill flip="none" rotWithShape="1">
            <a:gsLst>
              <a:gs pos="5980">
                <a:srgbClr val="FD1108"/>
              </a:gs>
              <a:gs pos="0">
                <a:srgbClr val="FF0000"/>
              </a:gs>
              <a:gs pos="96000">
                <a:srgbClr val="FF0000"/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280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" y="70739"/>
            <a:ext cx="10515600" cy="49619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341840"/>
              </p:ext>
            </p:extLst>
          </p:nvPr>
        </p:nvGraphicFramePr>
        <p:xfrm>
          <a:off x="79248" y="3963661"/>
          <a:ext cx="4209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007 (Azure, 2018)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TCP retransmission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Path -&gt; Link loss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313113"/>
              </p:ext>
            </p:extLst>
          </p:nvPr>
        </p:nvGraphicFramePr>
        <p:xfrm>
          <a:off x="4835024" y="2147235"/>
          <a:ext cx="4209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096">
                  <a:extLst>
                    <a:ext uri="{9D8B030D-6E8A-4147-A177-3AD203B41FA5}">
                      <a16:colId xmlns:a16="http://schemas.microsoft.com/office/drawing/2014/main" val="3491337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PingMesh</a:t>
                      </a:r>
                      <a:r>
                        <a:rPr lang="en-US" dirty="0"/>
                        <a:t> (2015)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Packet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Link Latency and Loss, Server and software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Ping measurement, Manual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F59ECAB-491A-4542-BCD8-65320409EC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897825"/>
              </p:ext>
            </p:extLst>
          </p:nvPr>
        </p:nvGraphicFramePr>
        <p:xfrm>
          <a:off x="4835024" y="1378425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 (KDD 2014)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IP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Link loss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4904DBD-77FD-F848-A01C-8EF8407B7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388830"/>
              </p:ext>
            </p:extLst>
          </p:nvPr>
        </p:nvGraphicFramePr>
        <p:xfrm>
          <a:off x="4835024" y="4384481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NetBouncer</a:t>
                      </a:r>
                      <a:r>
                        <a:rPr lang="en-US" dirty="0"/>
                        <a:t> (NSDI 2019)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IP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Link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9353DAF1-DD2C-3342-B968-812048488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23666"/>
              </p:ext>
            </p:extLst>
          </p:nvPr>
        </p:nvGraphicFramePr>
        <p:xfrm>
          <a:off x="79248" y="1649573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NetPoirot</a:t>
                      </a:r>
                      <a:r>
                        <a:rPr lang="en-US" dirty="0"/>
                        <a:t> (SigCom’16 )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TCP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Network or server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D0C83717-32F8-FB4A-98E4-006128ACE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533071"/>
              </p:ext>
            </p:extLst>
          </p:nvPr>
        </p:nvGraphicFramePr>
        <p:xfrm>
          <a:off x="4835024" y="3421129"/>
          <a:ext cx="42092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096">
                  <a:extLst>
                    <a:ext uri="{9D8B030D-6E8A-4147-A177-3AD203B41FA5}">
                      <a16:colId xmlns:a16="http://schemas.microsoft.com/office/drawing/2014/main" val="4164269238"/>
                    </a:ext>
                  </a:extLst>
                </a:gridCol>
              </a:tblGrid>
              <a:tr h="30062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Detector (ATC’17)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Packet loss, routing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Link coverage, Identifiability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Efficient probe path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Link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8F4C88E3-5AE7-0440-B0A3-17128E7D5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665599"/>
              </p:ext>
            </p:extLst>
          </p:nvPr>
        </p:nvGraphicFramePr>
        <p:xfrm>
          <a:off x="7739051" y="5463833"/>
          <a:ext cx="4209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DiagNet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(2020)</a:t>
                      </a:r>
                    </a:p>
                  </a:txBody>
                  <a:tcPr>
                    <a:gradFill>
                      <a:gsLst>
                        <a:gs pos="72000">
                          <a:schemeClr val="bg1"/>
                        </a:gs>
                        <a:gs pos="0">
                          <a:srgbClr val="FF0000"/>
                        </a:gs>
                        <a:gs pos="99000">
                          <a:srgbClr val="FF0000"/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TCP, HTPP Client Measurement</a:t>
                      </a:r>
                    </a:p>
                  </a:txBody>
                  <a:tcPr>
                    <a:gradFill>
                      <a:gsLst>
                        <a:gs pos="72000">
                          <a:schemeClr val="bg1"/>
                        </a:gs>
                        <a:gs pos="0">
                          <a:srgbClr val="FF0000"/>
                        </a:gs>
                        <a:gs pos="99000">
                          <a:srgbClr val="FF0000"/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Internet location performance</a:t>
                      </a:r>
                    </a:p>
                  </a:txBody>
                  <a:tcPr>
                    <a:gradFill>
                      <a:gsLst>
                        <a:gs pos="72000">
                          <a:schemeClr val="bg1"/>
                        </a:gs>
                        <a:gs pos="0">
                          <a:srgbClr val="FF0000"/>
                        </a:gs>
                        <a:gs pos="99000">
                          <a:srgbClr val="FF0000"/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3FB98CA7-B605-844A-93B3-5F0673923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364904"/>
              </p:ext>
            </p:extLst>
          </p:nvPr>
        </p:nvGraphicFramePr>
        <p:xfrm>
          <a:off x="4835024" y="446269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NetScope</a:t>
                      </a:r>
                      <a:r>
                        <a:rPr lang="en-US" dirty="0"/>
                        <a:t> (2010)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IP 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Link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8EA903-F80E-5A4A-8C55-2C6472C20A14}"/>
                  </a:ext>
                </a:extLst>
              </p:cNvPr>
              <p:cNvSpPr txBox="1"/>
              <p:nvPr/>
            </p:nvSpPr>
            <p:spPr>
              <a:xfrm>
                <a:off x="3744910" y="5135221"/>
                <a:ext cx="15823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Y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8EA903-F80E-5A4A-8C55-2C6472C2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10" y="5135221"/>
                <a:ext cx="1582366" cy="430887"/>
              </a:xfrm>
              <a:prstGeom prst="rect">
                <a:avLst/>
              </a:prstGeom>
              <a:blipFill>
                <a:blip r:embed="rId2"/>
                <a:stretch>
                  <a:fillRect l="-13600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76A7B53-534B-8845-A110-2D243FFBA1F4}"/>
              </a:ext>
            </a:extLst>
          </p:cNvPr>
          <p:cNvSpPr txBox="1"/>
          <p:nvPr/>
        </p:nvSpPr>
        <p:spPr>
          <a:xfrm>
            <a:off x="256921" y="5638676"/>
            <a:ext cx="385394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TCP and IP level RCA: Solved problem, matter of bigger scales</a:t>
            </a:r>
          </a:p>
          <a:p>
            <a:pPr algn="ctr"/>
            <a:r>
              <a:rPr lang="en-US" sz="1600" dirty="0"/>
              <a:t>Matter of measurement coverage</a:t>
            </a:r>
          </a:p>
          <a:p>
            <a:pPr algn="ctr"/>
            <a:r>
              <a:rPr lang="en-US" sz="1600" dirty="0"/>
              <a:t> numerical features + known routing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975309-67F8-DC46-A520-9D8E11990262}"/>
              </a:ext>
            </a:extLst>
          </p:cNvPr>
          <p:cNvSpPr txBox="1"/>
          <p:nvPr/>
        </p:nvSpPr>
        <p:spPr>
          <a:xfrm>
            <a:off x="4288537" y="5585329"/>
            <a:ext cx="3277676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RCA: Incomplete info + bigger scale:</a:t>
            </a:r>
          </a:p>
          <a:p>
            <a:pPr algn="ctr"/>
            <a:r>
              <a:rPr lang="en-US" sz="1600" dirty="0"/>
              <a:t> mixed (continuous + categorical) features + unknown topology/routing</a:t>
            </a:r>
          </a:p>
        </p:txBody>
      </p:sp>
    </p:spTree>
    <p:extLst>
      <p:ext uri="{BB962C8B-B14F-4D97-AF65-F5344CB8AC3E}">
        <p14:creationId xmlns:p14="http://schemas.microsoft.com/office/powerpoint/2010/main" val="22702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" y="70739"/>
            <a:ext cx="10515600" cy="49619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Space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47236"/>
              </p:ext>
            </p:extLst>
          </p:nvPr>
        </p:nvGraphicFramePr>
        <p:xfrm>
          <a:off x="874776" y="623871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3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</a:t>
                      </a:r>
                      <a:r>
                        <a:rPr lang="en-US" baseline="0" dirty="0"/>
                        <a:t> mode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Hard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Gray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977672"/>
              </p:ext>
            </p:extLst>
          </p:nvPr>
        </p:nvGraphicFramePr>
        <p:xfrm>
          <a:off x="1983710" y="1393433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Topology</a:t>
                      </a:r>
                      <a:r>
                        <a:rPr lang="en-US" baseline="0" dirty="0"/>
                        <a:t> information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322912"/>
              </p:ext>
            </p:extLst>
          </p:nvPr>
        </p:nvGraphicFramePr>
        <p:xfrm>
          <a:off x="3920086" y="2870853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</a:t>
                      </a:r>
                      <a:r>
                        <a:rPr lang="en-US" baseline="0" dirty="0"/>
                        <a:t> Routing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558333"/>
              </p:ext>
            </p:extLst>
          </p:nvPr>
        </p:nvGraphicFramePr>
        <p:xfrm>
          <a:off x="5084064" y="3639947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Monitoring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Probe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Passive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monitoring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78775"/>
              </p:ext>
            </p:extLst>
          </p:nvPr>
        </p:nvGraphicFramePr>
        <p:xfrm>
          <a:off x="7188708" y="5113056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  <a:r>
                        <a:rPr lang="en-US" baseline="0" dirty="0"/>
                        <a:t>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149463"/>
              </p:ext>
            </p:extLst>
          </p:nvPr>
        </p:nvGraphicFramePr>
        <p:xfrm>
          <a:off x="6024730" y="4388914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353852"/>
              </p:ext>
            </p:extLst>
          </p:nvPr>
        </p:nvGraphicFramePr>
        <p:xfrm>
          <a:off x="2994660" y="2142742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Node 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End Hosts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3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dirty="0"/>
              <a:t>Emulation Experiments in </a:t>
            </a:r>
            <a:r>
              <a:rPr lang="en-US" dirty="0" err="1"/>
              <a:t>ExoGENI</a:t>
            </a:r>
            <a:r>
              <a:rPr lang="en-US" dirty="0"/>
              <a:t> (Small)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C7BD-F90C-EF40-A7A3-73409DC1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04" y="1688592"/>
            <a:ext cx="6321552" cy="40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F2E6F-3A76-A842-85A8-FC2B7510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28" y="1045464"/>
            <a:ext cx="5735320" cy="3441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E6EFA-91AB-2540-9C41-4941A0CA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" y="1045464"/>
            <a:ext cx="5735320" cy="34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OSG Topology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29625-669D-0844-B8A8-33F3B639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12192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614</Words>
  <Application>Microsoft Macintosh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RCA (Root Cause Analysis)</vt:lpstr>
      <vt:lpstr>PowerPoint Presentation</vt:lpstr>
      <vt:lpstr>RCA (Root Cause Analysis)</vt:lpstr>
      <vt:lpstr>RCA (Root Cause Analysis)</vt:lpstr>
      <vt:lpstr>Literature</vt:lpstr>
      <vt:lpstr>Design Space</vt:lpstr>
      <vt:lpstr>Emulation Experiments in ExoGENI (Small)</vt:lpstr>
      <vt:lpstr>PowerPoint Presentation</vt:lpstr>
      <vt:lpstr>OSG Topology</vt:lpstr>
      <vt:lpstr>IRIS ML Approach</vt:lpstr>
      <vt:lpstr>Emulation of a smaller OSG Network</vt:lpstr>
      <vt:lpstr>Bigger OSG network  : automation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RCA (Root Cause Analysis)</dc:title>
  <dc:creator>Microsoft Office User</dc:creator>
  <cp:lastModifiedBy>Microsoft Office User</cp:lastModifiedBy>
  <cp:revision>40</cp:revision>
  <dcterms:created xsi:type="dcterms:W3CDTF">2019-09-20T20:11:32Z</dcterms:created>
  <dcterms:modified xsi:type="dcterms:W3CDTF">2021-02-24T19:00:30Z</dcterms:modified>
</cp:coreProperties>
</file>