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8" r:id="rId3"/>
    <p:sldId id="272" r:id="rId4"/>
    <p:sldId id="269" r:id="rId5"/>
    <p:sldId id="273" r:id="rId6"/>
    <p:sldId id="268" r:id="rId7"/>
    <p:sldId id="274" r:id="rId8"/>
    <p:sldId id="275" r:id="rId9"/>
    <p:sldId id="276" r:id="rId10"/>
    <p:sldId id="278" r:id="rId11"/>
    <p:sldId id="277" r:id="rId12"/>
    <p:sldId id="279" r:id="rId13"/>
    <p:sldId id="280" r:id="rId14"/>
    <p:sldId id="28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2"/>
    <p:restoredTop sz="95638"/>
  </p:normalViewPr>
  <p:slideViewPr>
    <p:cSldViewPr snapToGrid="0" snapToObjects="1">
      <p:cViewPr varScale="1">
        <p:scale>
          <a:sx n="82" d="100"/>
          <a:sy n="82" d="100"/>
        </p:scale>
        <p:origin x="168"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83B9E6-AFB2-D240-9943-C97D1C930893}" type="datetimeFigureOut">
              <a:rPr lang="en-US" smtClean="0"/>
              <a:t>10/15/21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B8849C-B394-6D43-8273-B6FD9F607943}" type="slidenum">
              <a:rPr lang="en-US" smtClean="0"/>
              <a:t>‹#›</a:t>
            </a:fld>
            <a:endParaRPr lang="en-US"/>
          </a:p>
        </p:txBody>
      </p:sp>
    </p:spTree>
    <p:extLst>
      <p:ext uri="{BB962C8B-B14F-4D97-AF65-F5344CB8AC3E}">
        <p14:creationId xmlns:p14="http://schemas.microsoft.com/office/powerpoint/2010/main" val="3943751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this is </a:t>
            </a:r>
            <a:r>
              <a:rPr lang="en-US" dirty="0" err="1"/>
              <a:t>Yufeng</a:t>
            </a:r>
            <a:r>
              <a:rPr lang="en-US" dirty="0"/>
              <a:t> from RENCI, University of north Carolina at Chapel Hill. I will be presenting our paper “Root Cause Analysis of Data Integrity Errors in Networked Systems with Incomplete Information”. This is a joint work with my colleagues at RENCI and our collaborators at ISI, USC and CACR, Indiana university.</a:t>
            </a:r>
          </a:p>
        </p:txBody>
      </p:sp>
      <p:sp>
        <p:nvSpPr>
          <p:cNvPr id="4" name="Slide Number Placeholder 3"/>
          <p:cNvSpPr>
            <a:spLocks noGrp="1"/>
          </p:cNvSpPr>
          <p:nvPr>
            <p:ph type="sldNum" sz="quarter" idx="5"/>
          </p:nvPr>
        </p:nvSpPr>
        <p:spPr/>
        <p:txBody>
          <a:bodyPr/>
          <a:lstStyle/>
          <a:p>
            <a:fld id="{E7B8849C-B394-6D43-8273-B6FD9F607943}" type="slidenum">
              <a:rPr lang="en-US" smtClean="0"/>
              <a:t>1</a:t>
            </a:fld>
            <a:endParaRPr lang="en-US"/>
          </a:p>
        </p:txBody>
      </p:sp>
    </p:spTree>
    <p:extLst>
      <p:ext uri="{BB962C8B-B14F-4D97-AF65-F5344CB8AC3E}">
        <p14:creationId xmlns:p14="http://schemas.microsoft.com/office/powerpoint/2010/main" val="2374825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machine learning perspective, our data consists of mixed numerical and categorical features and is inherently imbalanced between different classes. We also took customized measures in constructing the aggregated data samples, computing the Top-k classification results, and conducting the RCA at different granularities of the network.  </a:t>
            </a:r>
          </a:p>
        </p:txBody>
      </p:sp>
      <p:sp>
        <p:nvSpPr>
          <p:cNvPr id="4" name="Slide Number Placeholder 3"/>
          <p:cNvSpPr>
            <a:spLocks noGrp="1"/>
          </p:cNvSpPr>
          <p:nvPr>
            <p:ph type="sldNum" sz="quarter" idx="5"/>
          </p:nvPr>
        </p:nvSpPr>
        <p:spPr/>
        <p:txBody>
          <a:bodyPr/>
          <a:lstStyle/>
          <a:p>
            <a:fld id="{E7B8849C-B394-6D43-8273-B6FD9F607943}" type="slidenum">
              <a:rPr lang="en-US" smtClean="0"/>
              <a:t>10</a:t>
            </a:fld>
            <a:endParaRPr lang="en-US"/>
          </a:p>
        </p:txBody>
      </p:sp>
    </p:spTree>
    <p:extLst>
      <p:ext uri="{BB962C8B-B14F-4D97-AF65-F5344CB8AC3E}">
        <p14:creationId xmlns:p14="http://schemas.microsoft.com/office/powerpoint/2010/main" val="2810271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training multiple types of ML models, the Random Forest was a clear winner in term of the accuracy. Therefore, in the evaluation section, we only present the result obtained from using model on an emulated system. As shown in the main result figure, we compared the performance between four different feature combinations. The one with flows between all pairs of end hosts can achieve close to perfect accuracy. Less available feature information can also achieve satisfactory Top-3 accuracy. </a:t>
            </a:r>
          </a:p>
        </p:txBody>
      </p:sp>
      <p:sp>
        <p:nvSpPr>
          <p:cNvPr id="4" name="Slide Number Placeholder 3"/>
          <p:cNvSpPr>
            <a:spLocks noGrp="1"/>
          </p:cNvSpPr>
          <p:nvPr>
            <p:ph type="sldNum" sz="quarter" idx="5"/>
          </p:nvPr>
        </p:nvSpPr>
        <p:spPr/>
        <p:txBody>
          <a:bodyPr/>
          <a:lstStyle/>
          <a:p>
            <a:fld id="{E7B8849C-B394-6D43-8273-B6FD9F607943}" type="slidenum">
              <a:rPr lang="en-US" smtClean="0"/>
              <a:t>11</a:t>
            </a:fld>
            <a:endParaRPr lang="en-US"/>
          </a:p>
        </p:txBody>
      </p:sp>
    </p:spTree>
    <p:extLst>
      <p:ext uri="{BB962C8B-B14F-4D97-AF65-F5344CB8AC3E}">
        <p14:creationId xmlns:p14="http://schemas.microsoft.com/office/powerpoint/2010/main" val="1492288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next, we specifically looked into the data imbalance problem, especially when only partial features are available. As shown in the result, certain imbalance techniques can help improve on the model accuracy.</a:t>
            </a:r>
          </a:p>
        </p:txBody>
      </p:sp>
      <p:sp>
        <p:nvSpPr>
          <p:cNvPr id="4" name="Slide Number Placeholder 3"/>
          <p:cNvSpPr>
            <a:spLocks noGrp="1"/>
          </p:cNvSpPr>
          <p:nvPr>
            <p:ph type="sldNum" sz="quarter" idx="5"/>
          </p:nvPr>
        </p:nvSpPr>
        <p:spPr/>
        <p:txBody>
          <a:bodyPr/>
          <a:lstStyle/>
          <a:p>
            <a:fld id="{E7B8849C-B394-6D43-8273-B6FD9F607943}" type="slidenum">
              <a:rPr lang="en-US" smtClean="0"/>
              <a:t>12</a:t>
            </a:fld>
            <a:endParaRPr lang="en-US"/>
          </a:p>
        </p:txBody>
      </p:sp>
    </p:spTree>
    <p:extLst>
      <p:ext uri="{BB962C8B-B14F-4D97-AF65-F5344CB8AC3E}">
        <p14:creationId xmlns:p14="http://schemas.microsoft.com/office/powerpoint/2010/main" val="2079160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improvement is more noticeable with less features.</a:t>
            </a:r>
          </a:p>
        </p:txBody>
      </p:sp>
      <p:sp>
        <p:nvSpPr>
          <p:cNvPr id="4" name="Slide Number Placeholder 3"/>
          <p:cNvSpPr>
            <a:spLocks noGrp="1"/>
          </p:cNvSpPr>
          <p:nvPr>
            <p:ph type="sldNum" sz="quarter" idx="5"/>
          </p:nvPr>
        </p:nvSpPr>
        <p:spPr/>
        <p:txBody>
          <a:bodyPr/>
          <a:lstStyle/>
          <a:p>
            <a:fld id="{E7B8849C-B394-6D43-8273-B6FD9F607943}" type="slidenum">
              <a:rPr lang="en-US" smtClean="0"/>
              <a:t>13</a:t>
            </a:fld>
            <a:endParaRPr lang="en-US"/>
          </a:p>
        </p:txBody>
      </p:sp>
    </p:spTree>
    <p:extLst>
      <p:ext uri="{BB962C8B-B14F-4D97-AF65-F5344CB8AC3E}">
        <p14:creationId xmlns:p14="http://schemas.microsoft.com/office/powerpoint/2010/main" val="3725190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in this work, we studied the ML-based RCA for networked system with limited information. We built a high-fidelity emulation environment to support this and future studies. Our results validated this solution approach. More technical details can be found in the paper. We are working on improving the model performance for networks of larger scales. Thank you very much. Please drop me an email if you have any questions and suggestions. </a:t>
            </a:r>
          </a:p>
        </p:txBody>
      </p:sp>
      <p:sp>
        <p:nvSpPr>
          <p:cNvPr id="4" name="Slide Number Placeholder 3"/>
          <p:cNvSpPr>
            <a:spLocks noGrp="1"/>
          </p:cNvSpPr>
          <p:nvPr>
            <p:ph type="sldNum" sz="quarter" idx="5"/>
          </p:nvPr>
        </p:nvSpPr>
        <p:spPr/>
        <p:txBody>
          <a:bodyPr/>
          <a:lstStyle/>
          <a:p>
            <a:fld id="{E7B8849C-B394-6D43-8273-B6FD9F607943}" type="slidenum">
              <a:rPr lang="en-US" smtClean="0"/>
              <a:t>14</a:t>
            </a:fld>
            <a:endParaRPr lang="en-US"/>
          </a:p>
        </p:txBody>
      </p:sp>
    </p:spTree>
    <p:extLst>
      <p:ext uri="{BB962C8B-B14F-4D97-AF65-F5344CB8AC3E}">
        <p14:creationId xmlns:p14="http://schemas.microsoft.com/office/powerpoint/2010/main" val="2904306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Assurance of data integrity has been one of the most fundamental aspects of networked system and Internet applications. Different mechanisms of error tolerance, detection, and mitigation have been widely implemented and deployed in different layers of the compute, storage, network, and applications systems. </a:t>
            </a:r>
            <a:endParaRPr lang="en-US" dirty="0"/>
          </a:p>
          <a:p>
            <a:r>
              <a:rPr lang="en-US" dirty="0"/>
              <a:t>However, these measures </a:t>
            </a:r>
            <a:r>
              <a:rPr lang="en-US" dirty="0" err="1"/>
              <a:t>ar</a:t>
            </a:r>
            <a:endParaRPr lang="en-US" dirty="0"/>
          </a:p>
          <a:p>
            <a:r>
              <a:rPr lang="en-US" dirty="0"/>
              <a:t>e not sufficient to cover the data corruptions in large and complex networked systems.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example, It is well known that the Ethernet CRC and TCP checksums are too small for modern data sizes.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Facebook recently reported a CPU bug that caused severe data corruptions in its hyper-scale data centers.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Comparing to the hard failures, data integrity errors can stay unnoticed for long time, thus it is often referred to “silent failures”.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fld id="{E7B8849C-B394-6D43-8273-B6FD9F607943}" type="slidenum">
              <a:rPr lang="en-US" smtClean="0"/>
              <a:t>2</a:t>
            </a:fld>
            <a:endParaRPr lang="en-US"/>
          </a:p>
        </p:txBody>
      </p:sp>
    </p:spTree>
    <p:extLst>
      <p:ext uri="{BB962C8B-B14F-4D97-AF65-F5344CB8AC3E}">
        <p14:creationId xmlns:p14="http://schemas.microsoft.com/office/powerpoint/2010/main" val="701789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Due to the “silent” nature of the data integrity error, it can lead to catastrophic results with the resulted corrupted data. Even though its probability is low, given the sheer volume of the big data over nowadays networks, its occurrence can be quite often. For example, 10 billion maximum Ethernet frames only take about 3.4 hours of data transfer on a 10gbps link. Last but not the least, various fault tolerance measures can be very expensive to deploy widely.</a:t>
            </a:r>
          </a:p>
          <a:p>
            <a:endParaRPr lang="en-US" dirty="0"/>
          </a:p>
        </p:txBody>
      </p:sp>
      <p:sp>
        <p:nvSpPr>
          <p:cNvPr id="4" name="Slide Number Placeholder 3"/>
          <p:cNvSpPr>
            <a:spLocks noGrp="1"/>
          </p:cNvSpPr>
          <p:nvPr>
            <p:ph type="sldNum" sz="quarter" idx="5"/>
          </p:nvPr>
        </p:nvSpPr>
        <p:spPr/>
        <p:txBody>
          <a:bodyPr/>
          <a:lstStyle/>
          <a:p>
            <a:fld id="{E7B8849C-B394-6D43-8273-B6FD9F607943}" type="slidenum">
              <a:rPr lang="en-US" smtClean="0"/>
              <a:t>3</a:t>
            </a:fld>
            <a:endParaRPr lang="en-US"/>
          </a:p>
        </p:txBody>
      </p:sp>
    </p:spTree>
    <p:extLst>
      <p:ext uri="{BB962C8B-B14F-4D97-AF65-F5344CB8AC3E}">
        <p14:creationId xmlns:p14="http://schemas.microsoft.com/office/powerpoint/2010/main" val="3661401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of above observations, </a:t>
            </a:r>
            <a:r>
              <a:rPr lang="en-US" sz="1200" b="0" kern="1200" dirty="0">
                <a:solidFill>
                  <a:schemeClr val="tx1"/>
                </a:solidFill>
                <a:effectLst/>
                <a:latin typeface="+mn-lt"/>
                <a:ea typeface="+mn-ea"/>
                <a:cs typeface="+mn-cs"/>
              </a:rPr>
              <a:t>there are renewed interests recently in handling data integrity errors in networked systems.  From the network perspective though, integrity error is just a special case of network failures. There are multiple steps in handling network errors. First the system operators need to detect the errors. Secondly they will try to localize the faults in the system, and only after that they can try to remove the faulty elements. Our work focuses on the second step, which is often categorized as a type of “Root cause analysis”. Most of recent work in root cause analysis of network failures focused on the data center networks. In general, since the data center operators have full control of the network, these RCA systems can assume the knowledge of the full topology and traffic routing information. And one focused area is the design to efficient monitoring and active probing subsystem. As a result, one main challenge is the large scale of modern data center networks and therefore machine learning based approaches have been actively studied. </a:t>
            </a:r>
            <a:endParaRPr lang="en-US" dirty="0"/>
          </a:p>
          <a:p>
            <a:endParaRPr lang="en-US" dirty="0"/>
          </a:p>
        </p:txBody>
      </p:sp>
      <p:sp>
        <p:nvSpPr>
          <p:cNvPr id="4" name="Slide Number Placeholder 3"/>
          <p:cNvSpPr>
            <a:spLocks noGrp="1"/>
          </p:cNvSpPr>
          <p:nvPr>
            <p:ph type="sldNum" sz="quarter" idx="5"/>
          </p:nvPr>
        </p:nvSpPr>
        <p:spPr/>
        <p:txBody>
          <a:bodyPr/>
          <a:lstStyle/>
          <a:p>
            <a:fld id="{E7B8849C-B394-6D43-8273-B6FD9F607943}" type="slidenum">
              <a:rPr lang="en-US" smtClean="0"/>
              <a:t>4</a:t>
            </a:fld>
            <a:endParaRPr lang="en-US"/>
          </a:p>
        </p:txBody>
      </p:sp>
    </p:spTree>
    <p:extLst>
      <p:ext uri="{BB962C8B-B14F-4D97-AF65-F5344CB8AC3E}">
        <p14:creationId xmlns:p14="http://schemas.microsoft.com/office/powerpoint/2010/main" val="4164501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study, we focused on the general wide area network settings, in which very limited system and monitoring information can become available. Specifically, our targeted network is a multi-domain environment where network topology and traffic routing information is not available and the full measurement coverage, either active or passive, is not practical at all. In this table, we summarize the major differences between the scope of our study and the existing work. An important observation is that there is a big gap between the application view and the network infrastructure view.</a:t>
            </a:r>
          </a:p>
        </p:txBody>
      </p:sp>
      <p:sp>
        <p:nvSpPr>
          <p:cNvPr id="4" name="Slide Number Placeholder 3"/>
          <p:cNvSpPr>
            <a:spLocks noGrp="1"/>
          </p:cNvSpPr>
          <p:nvPr>
            <p:ph type="sldNum" sz="quarter" idx="5"/>
          </p:nvPr>
        </p:nvSpPr>
        <p:spPr/>
        <p:txBody>
          <a:bodyPr/>
          <a:lstStyle/>
          <a:p>
            <a:fld id="{E7B8849C-B394-6D43-8273-B6FD9F607943}" type="slidenum">
              <a:rPr lang="en-US" smtClean="0"/>
              <a:t>5</a:t>
            </a:fld>
            <a:endParaRPr lang="en-US"/>
          </a:p>
        </p:txBody>
      </p:sp>
    </p:spTree>
    <p:extLst>
      <p:ext uri="{BB962C8B-B14F-4D97-AF65-F5344CB8AC3E}">
        <p14:creationId xmlns:p14="http://schemas.microsoft.com/office/powerpoint/2010/main" val="2820752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study, we model the RCA problem from an application-centric view in an attempt to leverage the recent trend in adding end-to-end file checksum capabilities in modern Internet application or middleware systems. We first formulate the problem with this formula: the probability of a corrupted file transfer is a function of the file transfer characteristics (size, retransmission, throughput, </a:t>
            </a:r>
            <a:r>
              <a:rPr lang="en-US" dirty="0" err="1"/>
              <a:t>etc</a:t>
            </a:r>
            <a:r>
              <a:rPr lang="en-US" dirty="0"/>
              <a:t>), and the path elements that it passes. Apparently, a network element failure can cause multiple failed file transfers on all the paths over this particular element. For most existing work, the main task is to find the mapping between the flow level failures to the faulty elements because they assumed the path routing information is known. However, our targeted environment makes the problem even harder because the path routing information is not known beforehand. The diagram shows the mapping problem underneath the to be developed ML models.</a:t>
            </a:r>
          </a:p>
        </p:txBody>
      </p:sp>
      <p:sp>
        <p:nvSpPr>
          <p:cNvPr id="4" name="Slide Number Placeholder 3"/>
          <p:cNvSpPr>
            <a:spLocks noGrp="1"/>
          </p:cNvSpPr>
          <p:nvPr>
            <p:ph type="sldNum" sz="quarter" idx="5"/>
          </p:nvPr>
        </p:nvSpPr>
        <p:spPr/>
        <p:txBody>
          <a:bodyPr/>
          <a:lstStyle/>
          <a:p>
            <a:fld id="{E7B8849C-B394-6D43-8273-B6FD9F607943}" type="slidenum">
              <a:rPr lang="en-US" smtClean="0"/>
              <a:t>6</a:t>
            </a:fld>
            <a:endParaRPr lang="en-US"/>
          </a:p>
        </p:txBody>
      </p:sp>
    </p:spTree>
    <p:extLst>
      <p:ext uri="{BB962C8B-B14F-4D97-AF65-F5344CB8AC3E}">
        <p14:creationId xmlns:p14="http://schemas.microsoft.com/office/powerpoint/2010/main" val="3151483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assume even less system model information, we adopted the ML based approaches. Specifically, we model our RCA problem as a multi-class classification problem, where the potential faulty elements are the labels and the data consist of the flow level data corruption measurements. A highly accurate model will be able to map the flow level corruptions to the correct faulty element. The model will also implicitly infer the flow routing paths.</a:t>
            </a:r>
          </a:p>
        </p:txBody>
      </p:sp>
      <p:sp>
        <p:nvSpPr>
          <p:cNvPr id="4" name="Slide Number Placeholder 3"/>
          <p:cNvSpPr>
            <a:spLocks noGrp="1"/>
          </p:cNvSpPr>
          <p:nvPr>
            <p:ph type="sldNum" sz="quarter" idx="5"/>
          </p:nvPr>
        </p:nvSpPr>
        <p:spPr/>
        <p:txBody>
          <a:bodyPr/>
          <a:lstStyle/>
          <a:p>
            <a:fld id="{E7B8849C-B394-6D43-8273-B6FD9F607943}" type="slidenum">
              <a:rPr lang="en-US" smtClean="0"/>
              <a:t>7</a:t>
            </a:fld>
            <a:endParaRPr lang="en-US"/>
          </a:p>
        </p:txBody>
      </p:sp>
    </p:spTree>
    <p:extLst>
      <p:ext uri="{BB962C8B-B14F-4D97-AF65-F5344CB8AC3E}">
        <p14:creationId xmlns:p14="http://schemas.microsoft.com/office/powerpoint/2010/main" val="561638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study the performance of the approach and generate training data in a controlled environment, we built a high-fidelity emulation environment in the NSF </a:t>
            </a:r>
            <a:r>
              <a:rPr lang="en-US" dirty="0" err="1"/>
              <a:t>Exogeni</a:t>
            </a:r>
            <a:r>
              <a:rPr lang="en-US" dirty="0"/>
              <a:t> Cloud testbed, where on-demand virtual networks of virtual machines, routings, and data transfer applications can be automatically created and instantiated. We also created a software tool to inject probabilistic integrity errors at the nodes and network interfaces. What is shown in the picture is an example virtual network.  </a:t>
            </a:r>
          </a:p>
        </p:txBody>
      </p:sp>
      <p:sp>
        <p:nvSpPr>
          <p:cNvPr id="4" name="Slide Number Placeholder 3"/>
          <p:cNvSpPr>
            <a:spLocks noGrp="1"/>
          </p:cNvSpPr>
          <p:nvPr>
            <p:ph type="sldNum" sz="quarter" idx="5"/>
          </p:nvPr>
        </p:nvSpPr>
        <p:spPr/>
        <p:txBody>
          <a:bodyPr/>
          <a:lstStyle/>
          <a:p>
            <a:fld id="{E7B8849C-B394-6D43-8273-B6FD9F607943}" type="slidenum">
              <a:rPr lang="en-US" smtClean="0"/>
              <a:t>8</a:t>
            </a:fld>
            <a:endParaRPr lang="en-US"/>
          </a:p>
        </p:txBody>
      </p:sp>
    </p:spTree>
    <p:extLst>
      <p:ext uri="{BB962C8B-B14F-4D97-AF65-F5344CB8AC3E}">
        <p14:creationId xmlns:p14="http://schemas.microsoft.com/office/powerpoint/2010/main" val="2037863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alluded earlier, we have to take the “incomplete information” assumptions into considering when training the ML models and evaluate which model is more suitable. We specifically compared two scenarios: when flow level measurement is possible between all the end hosts and when the end hosts is separated into source and destination groups. We note, almost all the existing studies assumed the flow level measurements between all the nodes including the routers in the system. In our case, we don’t assume we have the access to the router level flow information, that is to say, we have much limited measurement coverage. Under each category, we further looked into two sub-</a:t>
            </a:r>
            <a:r>
              <a:rPr lang="en-US" dirty="0" err="1"/>
              <a:t>scenerios</a:t>
            </a:r>
            <a:r>
              <a:rPr lang="en-US" dirty="0"/>
              <a:t>: when the file transfer statistics are available and unavailable. </a:t>
            </a:r>
          </a:p>
        </p:txBody>
      </p:sp>
      <p:sp>
        <p:nvSpPr>
          <p:cNvPr id="4" name="Slide Number Placeholder 3"/>
          <p:cNvSpPr>
            <a:spLocks noGrp="1"/>
          </p:cNvSpPr>
          <p:nvPr>
            <p:ph type="sldNum" sz="quarter" idx="5"/>
          </p:nvPr>
        </p:nvSpPr>
        <p:spPr/>
        <p:txBody>
          <a:bodyPr/>
          <a:lstStyle/>
          <a:p>
            <a:fld id="{E7B8849C-B394-6D43-8273-B6FD9F607943}" type="slidenum">
              <a:rPr lang="en-US" smtClean="0"/>
              <a:t>9</a:t>
            </a:fld>
            <a:endParaRPr lang="en-US"/>
          </a:p>
        </p:txBody>
      </p:sp>
    </p:spTree>
    <p:extLst>
      <p:ext uri="{BB962C8B-B14F-4D97-AF65-F5344CB8AC3E}">
        <p14:creationId xmlns:p14="http://schemas.microsoft.com/office/powerpoint/2010/main" val="23706044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10/15/21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10/15/21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1420F-40EB-B641-A6F4-22FC8C625886}"/>
              </a:ext>
            </a:extLst>
          </p:cNvPr>
          <p:cNvSpPr>
            <a:spLocks noGrp="1"/>
          </p:cNvSpPr>
          <p:nvPr>
            <p:ph type="ctrTitle"/>
          </p:nvPr>
        </p:nvSpPr>
        <p:spPr>
          <a:xfrm>
            <a:off x="1876424" y="1122363"/>
            <a:ext cx="10117654" cy="2387600"/>
          </a:xfrm>
        </p:spPr>
        <p:txBody>
          <a:bodyPr>
            <a:normAutofit fontScale="90000"/>
          </a:bodyPr>
          <a:lstStyle/>
          <a:p>
            <a:r>
              <a:rPr lang="en-US" dirty="0"/>
              <a:t>Root Cause Analysis of Data Integrity Errors in Networked Systems with Incomplete Information</a:t>
            </a:r>
          </a:p>
        </p:txBody>
      </p:sp>
      <p:sp>
        <p:nvSpPr>
          <p:cNvPr id="3" name="Subtitle 2">
            <a:extLst>
              <a:ext uri="{FF2B5EF4-FFF2-40B4-BE49-F238E27FC236}">
                <a16:creationId xmlns:a16="http://schemas.microsoft.com/office/drawing/2014/main" id="{36629970-B120-7C44-9975-1D84BFC121C2}"/>
              </a:ext>
            </a:extLst>
          </p:cNvPr>
          <p:cNvSpPr>
            <a:spLocks noGrp="1"/>
          </p:cNvSpPr>
          <p:nvPr>
            <p:ph type="subTitle" idx="1"/>
          </p:nvPr>
        </p:nvSpPr>
        <p:spPr>
          <a:xfrm>
            <a:off x="2018928" y="3934547"/>
            <a:ext cx="8791575" cy="2240622"/>
          </a:xfrm>
        </p:spPr>
        <p:txBody>
          <a:bodyPr>
            <a:noAutofit/>
          </a:bodyPr>
          <a:lstStyle/>
          <a:p>
            <a:r>
              <a:rPr lang="en-US" sz="1400" b="1" i="1" dirty="0" err="1"/>
              <a:t>Yufeng</a:t>
            </a:r>
            <a:r>
              <a:rPr lang="en-US" sz="1400" b="1" i="1" dirty="0"/>
              <a:t> Xin</a:t>
            </a:r>
            <a:r>
              <a:rPr lang="en-US" sz="1400" i="1" dirty="0"/>
              <a:t>, Shih-Wen Fu, Anirban Mandal, Ilya </a:t>
            </a:r>
            <a:r>
              <a:rPr lang="en-US" sz="1400" i="1" dirty="0" err="1"/>
              <a:t>Baldin</a:t>
            </a:r>
            <a:endParaRPr lang="en-US" sz="1400" i="1" dirty="0"/>
          </a:p>
          <a:p>
            <a:r>
              <a:rPr lang="en-US" sz="1400" dirty="0"/>
              <a:t>RENCI, UNC - Chapel </a:t>
            </a:r>
            <a:r>
              <a:rPr lang="en-US" sz="1400" dirty="0" err="1"/>
              <a:t>HilL</a:t>
            </a:r>
            <a:endParaRPr lang="en-US" sz="1400" dirty="0"/>
          </a:p>
          <a:p>
            <a:r>
              <a:rPr lang="en-US" sz="1400" i="1" dirty="0"/>
              <a:t>Ryan Tanaka, Mats </a:t>
            </a:r>
            <a:r>
              <a:rPr lang="en-US" sz="1400" i="1" dirty="0" err="1"/>
              <a:t>Rynge</a:t>
            </a:r>
            <a:r>
              <a:rPr lang="en-US" sz="1400" i="1" dirty="0"/>
              <a:t>, Karan </a:t>
            </a:r>
            <a:r>
              <a:rPr lang="en-US" sz="1400" i="1" dirty="0" err="1"/>
              <a:t>Vahi</a:t>
            </a:r>
            <a:r>
              <a:rPr lang="en-US" sz="1400" i="1" dirty="0"/>
              <a:t>, </a:t>
            </a:r>
            <a:r>
              <a:rPr lang="en-US" sz="1400" i="1" dirty="0" err="1"/>
              <a:t>Ewa</a:t>
            </a:r>
            <a:r>
              <a:rPr lang="en-US" sz="1400" i="1" dirty="0"/>
              <a:t> </a:t>
            </a:r>
            <a:r>
              <a:rPr lang="en-US" sz="1400" i="1" dirty="0" err="1"/>
              <a:t>Deelman</a:t>
            </a:r>
            <a:endParaRPr lang="en-US" sz="1400" i="1" dirty="0"/>
          </a:p>
          <a:p>
            <a:r>
              <a:rPr lang="en-US" sz="1400" dirty="0"/>
              <a:t>ISI, USC</a:t>
            </a:r>
          </a:p>
          <a:p>
            <a:r>
              <a:rPr lang="en-US" sz="1400" i="1" dirty="0"/>
              <a:t>Ishan </a:t>
            </a:r>
            <a:r>
              <a:rPr lang="en-US" sz="1400" i="1" dirty="0" err="1"/>
              <a:t>Abhinit</a:t>
            </a:r>
            <a:r>
              <a:rPr lang="en-US" sz="1400" i="1" dirty="0"/>
              <a:t>, Von Welch</a:t>
            </a:r>
          </a:p>
          <a:p>
            <a:r>
              <a:rPr lang="en-US" sz="1400" dirty="0"/>
              <a:t>CACR, Indiana University</a:t>
            </a:r>
          </a:p>
        </p:txBody>
      </p:sp>
    </p:spTree>
    <p:extLst>
      <p:ext uri="{BB962C8B-B14F-4D97-AF65-F5344CB8AC3E}">
        <p14:creationId xmlns:p14="http://schemas.microsoft.com/office/powerpoint/2010/main" val="3455002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9D3D3-CEB9-CA42-A462-6E7371DF203C}"/>
              </a:ext>
            </a:extLst>
          </p:cNvPr>
          <p:cNvSpPr>
            <a:spLocks noGrp="1"/>
          </p:cNvSpPr>
          <p:nvPr>
            <p:ph type="title"/>
          </p:nvPr>
        </p:nvSpPr>
        <p:spPr/>
        <p:txBody>
          <a:bodyPr>
            <a:normAutofit/>
          </a:bodyPr>
          <a:lstStyle/>
          <a:p>
            <a:r>
              <a:rPr lang="en-US" sz="2400" b="1" dirty="0"/>
              <a:t>Machine Learning Model Considerations for RCA (2)</a:t>
            </a:r>
            <a:endParaRPr lang="en-US" sz="2400" dirty="0"/>
          </a:p>
        </p:txBody>
      </p:sp>
      <p:sp>
        <p:nvSpPr>
          <p:cNvPr id="3" name="Content Placeholder 2">
            <a:extLst>
              <a:ext uri="{FF2B5EF4-FFF2-40B4-BE49-F238E27FC236}">
                <a16:creationId xmlns:a16="http://schemas.microsoft.com/office/drawing/2014/main" id="{F1E1CFDA-2ABB-364E-8742-CD1645C4185C}"/>
              </a:ext>
            </a:extLst>
          </p:cNvPr>
          <p:cNvSpPr>
            <a:spLocks noGrp="1"/>
          </p:cNvSpPr>
          <p:nvPr>
            <p:ph idx="1"/>
          </p:nvPr>
        </p:nvSpPr>
        <p:spPr>
          <a:xfrm>
            <a:off x="1772413" y="1973704"/>
            <a:ext cx="6126288" cy="2787209"/>
          </a:xfrm>
        </p:spPr>
        <p:txBody>
          <a:bodyPr/>
          <a:lstStyle/>
          <a:p>
            <a:r>
              <a:rPr lang="en-US" dirty="0"/>
              <a:t>Mixed numerical and categorical features </a:t>
            </a:r>
          </a:p>
          <a:p>
            <a:r>
              <a:rPr lang="en-US" dirty="0"/>
              <a:t>Data Imbalance</a:t>
            </a:r>
          </a:p>
          <a:p>
            <a:r>
              <a:rPr lang="en-US" dirty="0"/>
              <a:t>Flows and aggregated data samples</a:t>
            </a:r>
          </a:p>
          <a:p>
            <a:r>
              <a:rPr lang="en-US" dirty="0"/>
              <a:t>Top-k classification</a:t>
            </a:r>
          </a:p>
          <a:p>
            <a:r>
              <a:rPr lang="en-US" dirty="0"/>
              <a:t>Classification Granularity</a:t>
            </a:r>
          </a:p>
        </p:txBody>
      </p:sp>
      <p:sp>
        <p:nvSpPr>
          <p:cNvPr id="7" name="TextBox 6">
            <a:extLst>
              <a:ext uri="{FF2B5EF4-FFF2-40B4-BE49-F238E27FC236}">
                <a16:creationId xmlns:a16="http://schemas.microsoft.com/office/drawing/2014/main" id="{26DE4D19-3C5D-2E42-A8FF-896131D1768B}"/>
              </a:ext>
            </a:extLst>
          </p:cNvPr>
          <p:cNvSpPr txBox="1"/>
          <p:nvPr/>
        </p:nvSpPr>
        <p:spPr>
          <a:xfrm>
            <a:off x="7354184" y="5291740"/>
            <a:ext cx="3693227" cy="461665"/>
          </a:xfrm>
          <a:prstGeom prst="rect">
            <a:avLst/>
          </a:prstGeom>
          <a:noFill/>
          <a:ln>
            <a:noFill/>
          </a:ln>
        </p:spPr>
        <p:txBody>
          <a:bodyPr wrap="square" rtlCol="0">
            <a:spAutoFit/>
          </a:bodyPr>
          <a:lstStyle/>
          <a:p>
            <a:r>
              <a:rPr lang="en-US" sz="2400" dirty="0">
                <a:highlight>
                  <a:srgbClr val="FF0000"/>
                </a:highlight>
              </a:rPr>
              <a:t>Random Forest Model</a:t>
            </a:r>
          </a:p>
        </p:txBody>
      </p:sp>
    </p:spTree>
    <p:extLst>
      <p:ext uri="{BB962C8B-B14F-4D97-AF65-F5344CB8AC3E}">
        <p14:creationId xmlns:p14="http://schemas.microsoft.com/office/powerpoint/2010/main" val="204153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D911A-D90F-3740-96BB-8A3520070CB0}"/>
              </a:ext>
            </a:extLst>
          </p:cNvPr>
          <p:cNvSpPr>
            <a:spLocks noGrp="1"/>
          </p:cNvSpPr>
          <p:nvPr>
            <p:ph type="title"/>
          </p:nvPr>
        </p:nvSpPr>
        <p:spPr/>
        <p:txBody>
          <a:bodyPr/>
          <a:lstStyle/>
          <a:p>
            <a:r>
              <a:rPr lang="en-US" dirty="0"/>
              <a:t>Evaluation results: Accuracy</a:t>
            </a:r>
          </a:p>
        </p:txBody>
      </p:sp>
      <p:pic>
        <p:nvPicPr>
          <p:cNvPr id="5" name="Picture 4">
            <a:extLst>
              <a:ext uri="{FF2B5EF4-FFF2-40B4-BE49-F238E27FC236}">
                <a16:creationId xmlns:a16="http://schemas.microsoft.com/office/drawing/2014/main" id="{59C833FD-5199-8544-B9B4-D70BA97EC14F}"/>
              </a:ext>
            </a:extLst>
          </p:cNvPr>
          <p:cNvPicPr>
            <a:picLocks noChangeAspect="1"/>
          </p:cNvPicPr>
          <p:nvPr/>
        </p:nvPicPr>
        <p:blipFill>
          <a:blip r:embed="rId3"/>
          <a:stretch>
            <a:fillRect/>
          </a:stretch>
        </p:blipFill>
        <p:spPr>
          <a:xfrm>
            <a:off x="2926596" y="2097088"/>
            <a:ext cx="6806339" cy="4310681"/>
          </a:xfrm>
          <a:prstGeom prst="rect">
            <a:avLst/>
          </a:prstGeom>
        </p:spPr>
      </p:pic>
    </p:spTree>
    <p:extLst>
      <p:ext uri="{BB962C8B-B14F-4D97-AF65-F5344CB8AC3E}">
        <p14:creationId xmlns:p14="http://schemas.microsoft.com/office/powerpoint/2010/main" val="902393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D911A-D90F-3740-96BB-8A3520070CB0}"/>
              </a:ext>
            </a:extLst>
          </p:cNvPr>
          <p:cNvSpPr>
            <a:spLocks noGrp="1"/>
          </p:cNvSpPr>
          <p:nvPr>
            <p:ph type="title"/>
          </p:nvPr>
        </p:nvSpPr>
        <p:spPr/>
        <p:txBody>
          <a:bodyPr/>
          <a:lstStyle/>
          <a:p>
            <a:r>
              <a:rPr lang="en-US" dirty="0"/>
              <a:t>Evaluation results: Data Imbalance </a:t>
            </a:r>
          </a:p>
        </p:txBody>
      </p:sp>
      <p:pic>
        <p:nvPicPr>
          <p:cNvPr id="4" name="Picture 3">
            <a:extLst>
              <a:ext uri="{FF2B5EF4-FFF2-40B4-BE49-F238E27FC236}">
                <a16:creationId xmlns:a16="http://schemas.microsoft.com/office/drawing/2014/main" id="{F7560597-4727-2341-A93E-82FAE2F8F243}"/>
              </a:ext>
            </a:extLst>
          </p:cNvPr>
          <p:cNvPicPr>
            <a:picLocks noChangeAspect="1"/>
          </p:cNvPicPr>
          <p:nvPr/>
        </p:nvPicPr>
        <p:blipFill>
          <a:blip r:embed="rId3"/>
          <a:stretch>
            <a:fillRect/>
          </a:stretch>
        </p:blipFill>
        <p:spPr>
          <a:xfrm>
            <a:off x="2303785" y="1902418"/>
            <a:ext cx="7581254" cy="4548752"/>
          </a:xfrm>
          <a:prstGeom prst="rect">
            <a:avLst/>
          </a:prstGeom>
        </p:spPr>
      </p:pic>
    </p:spTree>
    <p:extLst>
      <p:ext uri="{BB962C8B-B14F-4D97-AF65-F5344CB8AC3E}">
        <p14:creationId xmlns:p14="http://schemas.microsoft.com/office/powerpoint/2010/main" val="3873113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D911A-D90F-3740-96BB-8A3520070CB0}"/>
              </a:ext>
            </a:extLst>
          </p:cNvPr>
          <p:cNvSpPr>
            <a:spLocks noGrp="1"/>
          </p:cNvSpPr>
          <p:nvPr>
            <p:ph type="title"/>
          </p:nvPr>
        </p:nvSpPr>
        <p:spPr/>
        <p:txBody>
          <a:bodyPr/>
          <a:lstStyle/>
          <a:p>
            <a:r>
              <a:rPr lang="en-US" dirty="0"/>
              <a:t>Evaluation results: Partial features</a:t>
            </a:r>
          </a:p>
        </p:txBody>
      </p:sp>
      <p:pic>
        <p:nvPicPr>
          <p:cNvPr id="5" name="Picture 4">
            <a:extLst>
              <a:ext uri="{FF2B5EF4-FFF2-40B4-BE49-F238E27FC236}">
                <a16:creationId xmlns:a16="http://schemas.microsoft.com/office/drawing/2014/main" id="{68BA1AEC-DD0D-724C-A12B-C4666C49073B}"/>
              </a:ext>
            </a:extLst>
          </p:cNvPr>
          <p:cNvPicPr>
            <a:picLocks noChangeAspect="1"/>
          </p:cNvPicPr>
          <p:nvPr/>
        </p:nvPicPr>
        <p:blipFill>
          <a:blip r:embed="rId3"/>
          <a:stretch>
            <a:fillRect/>
          </a:stretch>
        </p:blipFill>
        <p:spPr>
          <a:xfrm>
            <a:off x="2706740" y="2097088"/>
            <a:ext cx="6775343" cy="4065206"/>
          </a:xfrm>
          <a:prstGeom prst="rect">
            <a:avLst/>
          </a:prstGeom>
        </p:spPr>
      </p:pic>
    </p:spTree>
    <p:extLst>
      <p:ext uri="{BB962C8B-B14F-4D97-AF65-F5344CB8AC3E}">
        <p14:creationId xmlns:p14="http://schemas.microsoft.com/office/powerpoint/2010/main" val="1621023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9D3D3-CEB9-CA42-A462-6E7371DF203C}"/>
              </a:ext>
            </a:extLst>
          </p:cNvPr>
          <p:cNvSpPr>
            <a:spLocks noGrp="1"/>
          </p:cNvSpPr>
          <p:nvPr>
            <p:ph type="title"/>
          </p:nvPr>
        </p:nvSpPr>
        <p:spPr>
          <a:xfrm>
            <a:off x="1143001" y="308551"/>
            <a:ext cx="9905998" cy="1478570"/>
          </a:xfrm>
        </p:spPr>
        <p:txBody>
          <a:bodyPr>
            <a:normAutofit/>
          </a:bodyPr>
          <a:lstStyle/>
          <a:p>
            <a:r>
              <a:rPr lang="en-US" sz="2400" b="1" dirty="0"/>
              <a:t>Conclusions</a:t>
            </a:r>
            <a:endParaRPr lang="en-US" sz="2400" dirty="0"/>
          </a:p>
        </p:txBody>
      </p:sp>
      <p:sp>
        <p:nvSpPr>
          <p:cNvPr id="3" name="Content Placeholder 2">
            <a:extLst>
              <a:ext uri="{FF2B5EF4-FFF2-40B4-BE49-F238E27FC236}">
                <a16:creationId xmlns:a16="http://schemas.microsoft.com/office/drawing/2014/main" id="{F1E1CFDA-2ABB-364E-8742-CD1645C4185C}"/>
              </a:ext>
            </a:extLst>
          </p:cNvPr>
          <p:cNvSpPr>
            <a:spLocks noGrp="1"/>
          </p:cNvSpPr>
          <p:nvPr>
            <p:ph idx="1"/>
          </p:nvPr>
        </p:nvSpPr>
        <p:spPr>
          <a:xfrm>
            <a:off x="2051382" y="1446762"/>
            <a:ext cx="7697051" cy="2787209"/>
          </a:xfrm>
        </p:spPr>
        <p:txBody>
          <a:bodyPr>
            <a:normAutofit fontScale="92500"/>
          </a:bodyPr>
          <a:lstStyle/>
          <a:p>
            <a:r>
              <a:rPr lang="en-US" dirty="0"/>
              <a:t>ML-based RCA for networked system with limited information</a:t>
            </a:r>
          </a:p>
          <a:p>
            <a:r>
              <a:rPr lang="en-US" dirty="0"/>
              <a:t>Automatic emulation and error ejection environment</a:t>
            </a:r>
          </a:p>
          <a:p>
            <a:r>
              <a:rPr lang="en-US" dirty="0"/>
              <a:t>Customized training and model selection lead to high classification accuracy </a:t>
            </a:r>
          </a:p>
          <a:p>
            <a:r>
              <a:rPr lang="en-US" dirty="0"/>
              <a:t>Need to study networks of larger scale</a:t>
            </a:r>
          </a:p>
          <a:p>
            <a:endParaRPr lang="en-US" dirty="0"/>
          </a:p>
        </p:txBody>
      </p:sp>
      <p:sp>
        <p:nvSpPr>
          <p:cNvPr id="5" name="TextBox 4">
            <a:extLst>
              <a:ext uri="{FF2B5EF4-FFF2-40B4-BE49-F238E27FC236}">
                <a16:creationId xmlns:a16="http://schemas.microsoft.com/office/drawing/2014/main" id="{233B5ABE-FCC4-7449-B931-2382522AFF72}"/>
              </a:ext>
            </a:extLst>
          </p:cNvPr>
          <p:cNvSpPr txBox="1"/>
          <p:nvPr/>
        </p:nvSpPr>
        <p:spPr>
          <a:xfrm>
            <a:off x="8441141" y="6239482"/>
            <a:ext cx="2190695" cy="461665"/>
          </a:xfrm>
          <a:prstGeom prst="rect">
            <a:avLst/>
          </a:prstGeom>
          <a:noFill/>
          <a:ln>
            <a:noFill/>
          </a:ln>
        </p:spPr>
        <p:txBody>
          <a:bodyPr wrap="square" rtlCol="0">
            <a:spAutoFit/>
          </a:bodyPr>
          <a:lstStyle/>
          <a:p>
            <a:r>
              <a:rPr lang="en-US" sz="2400" dirty="0" err="1">
                <a:highlight>
                  <a:srgbClr val="C0C0C0"/>
                </a:highlight>
              </a:rPr>
              <a:t>yxin@renci.org</a:t>
            </a:r>
            <a:endParaRPr lang="en-US" sz="2400" dirty="0">
              <a:highlight>
                <a:srgbClr val="C0C0C0"/>
              </a:highlight>
            </a:endParaRPr>
          </a:p>
        </p:txBody>
      </p:sp>
      <p:pic>
        <p:nvPicPr>
          <p:cNvPr id="1028" name="Picture 4" descr="매순간 &quot;감사합니다&quot;가 최고 : 네이버 블로그">
            <a:extLst>
              <a:ext uri="{FF2B5EF4-FFF2-40B4-BE49-F238E27FC236}">
                <a16:creationId xmlns:a16="http://schemas.microsoft.com/office/drawing/2014/main" id="{D896DD98-4C71-A144-B2BC-69FA338999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9968" y="4821547"/>
            <a:ext cx="4343400" cy="187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779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dissolve">
                                      <p:cBhvr>
                                        <p:cTn id="7" dur="5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C2453F-21F4-0B48-9177-B8E5D59ED455}"/>
              </a:ext>
            </a:extLst>
          </p:cNvPr>
          <p:cNvSpPr>
            <a:spLocks noGrp="1"/>
          </p:cNvSpPr>
          <p:nvPr>
            <p:ph idx="1"/>
          </p:nvPr>
        </p:nvSpPr>
        <p:spPr>
          <a:xfrm>
            <a:off x="1141413" y="2409929"/>
            <a:ext cx="9905999" cy="3989995"/>
          </a:xfrm>
        </p:spPr>
        <p:txBody>
          <a:bodyPr>
            <a:normAutofit/>
          </a:bodyPr>
          <a:lstStyle/>
          <a:p>
            <a:r>
              <a:rPr lang="en-US" dirty="0"/>
              <a:t>TCP checksum: 16-bits is too short </a:t>
            </a:r>
          </a:p>
          <a:p>
            <a:pPr lvl="1"/>
            <a:r>
              <a:rPr lang="en-US" dirty="0"/>
              <a:t>1 in 10 billions segments of undetected integrity error</a:t>
            </a:r>
          </a:p>
          <a:p>
            <a:r>
              <a:rPr lang="en-US" dirty="0"/>
              <a:t>Hardware (CPU, Switch, Storage, </a:t>
            </a:r>
            <a:r>
              <a:rPr lang="en-US" dirty="0" err="1"/>
              <a:t>etc</a:t>
            </a:r>
            <a:r>
              <a:rPr lang="en-US" dirty="0"/>
              <a:t> ) errors</a:t>
            </a:r>
          </a:p>
          <a:p>
            <a:r>
              <a:rPr lang="en-US" dirty="0"/>
              <a:t>Software errors</a:t>
            </a:r>
          </a:p>
          <a:p>
            <a:r>
              <a:rPr lang="en-US" dirty="0"/>
              <a:t>Lack of end-to-end coverage</a:t>
            </a:r>
          </a:p>
          <a:p>
            <a:pPr lvl="1"/>
            <a:endParaRPr lang="en-US" dirty="0"/>
          </a:p>
          <a:p>
            <a:endParaRPr lang="en-US" dirty="0"/>
          </a:p>
          <a:p>
            <a:endParaRPr lang="en-US" dirty="0"/>
          </a:p>
        </p:txBody>
      </p:sp>
      <p:sp>
        <p:nvSpPr>
          <p:cNvPr id="7" name="Title 6">
            <a:extLst>
              <a:ext uri="{FF2B5EF4-FFF2-40B4-BE49-F238E27FC236}">
                <a16:creationId xmlns:a16="http://schemas.microsoft.com/office/drawing/2014/main" id="{35FFA3F8-0DC8-114C-A110-D6FB33AA6295}"/>
              </a:ext>
            </a:extLst>
          </p:cNvPr>
          <p:cNvSpPr>
            <a:spLocks noGrp="1"/>
          </p:cNvSpPr>
          <p:nvPr>
            <p:ph type="title"/>
          </p:nvPr>
        </p:nvSpPr>
        <p:spPr/>
        <p:txBody>
          <a:bodyPr/>
          <a:lstStyle/>
          <a:p>
            <a:r>
              <a:rPr lang="en-US" dirty="0"/>
              <a:t>Data Integrity Error: Why bother (1)? </a:t>
            </a:r>
          </a:p>
        </p:txBody>
      </p:sp>
      <p:pic>
        <p:nvPicPr>
          <p:cNvPr id="9" name="Picture 8">
            <a:extLst>
              <a:ext uri="{FF2B5EF4-FFF2-40B4-BE49-F238E27FC236}">
                <a16:creationId xmlns:a16="http://schemas.microsoft.com/office/drawing/2014/main" id="{F8F74777-E1C2-0F42-85BF-43AFADA67E34}"/>
              </a:ext>
            </a:extLst>
          </p:cNvPr>
          <p:cNvPicPr>
            <a:picLocks noChangeAspect="1"/>
          </p:cNvPicPr>
          <p:nvPr/>
        </p:nvPicPr>
        <p:blipFill>
          <a:blip r:embed="rId3"/>
          <a:stretch>
            <a:fillRect/>
          </a:stretch>
        </p:blipFill>
        <p:spPr>
          <a:xfrm>
            <a:off x="7188919" y="3513580"/>
            <a:ext cx="4795261" cy="3028848"/>
          </a:xfrm>
          <a:prstGeom prst="rect">
            <a:avLst/>
          </a:prstGeom>
        </p:spPr>
      </p:pic>
      <p:sp>
        <p:nvSpPr>
          <p:cNvPr id="10" name="TextBox 9">
            <a:extLst>
              <a:ext uri="{FF2B5EF4-FFF2-40B4-BE49-F238E27FC236}">
                <a16:creationId xmlns:a16="http://schemas.microsoft.com/office/drawing/2014/main" id="{73F10D44-A087-D54F-BF34-709DF1139A9E}"/>
              </a:ext>
            </a:extLst>
          </p:cNvPr>
          <p:cNvSpPr txBox="1"/>
          <p:nvPr/>
        </p:nvSpPr>
        <p:spPr>
          <a:xfrm>
            <a:off x="2113806" y="5645379"/>
            <a:ext cx="3693227" cy="461665"/>
          </a:xfrm>
          <a:prstGeom prst="rect">
            <a:avLst/>
          </a:prstGeom>
          <a:noFill/>
          <a:ln>
            <a:noFill/>
          </a:ln>
        </p:spPr>
        <p:txBody>
          <a:bodyPr wrap="square" rtlCol="0">
            <a:spAutoFit/>
          </a:bodyPr>
          <a:lstStyle/>
          <a:p>
            <a:r>
              <a:rPr lang="en-US" sz="2400" dirty="0">
                <a:highlight>
                  <a:srgbClr val="FF0000"/>
                </a:highlight>
              </a:rPr>
              <a:t>Silent Data Corruption</a:t>
            </a:r>
          </a:p>
        </p:txBody>
      </p:sp>
    </p:spTree>
    <p:extLst>
      <p:ext uri="{BB962C8B-B14F-4D97-AF65-F5344CB8AC3E}">
        <p14:creationId xmlns:p14="http://schemas.microsoft.com/office/powerpoint/2010/main" val="201046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C2453F-21F4-0B48-9177-B8E5D59ED455}"/>
              </a:ext>
            </a:extLst>
          </p:cNvPr>
          <p:cNvSpPr>
            <a:spLocks noGrp="1"/>
          </p:cNvSpPr>
          <p:nvPr>
            <p:ph idx="1"/>
          </p:nvPr>
        </p:nvSpPr>
        <p:spPr>
          <a:xfrm>
            <a:off x="1141413" y="2409929"/>
            <a:ext cx="9905999" cy="3989995"/>
          </a:xfrm>
        </p:spPr>
        <p:txBody>
          <a:bodyPr>
            <a:normAutofit/>
          </a:bodyPr>
          <a:lstStyle/>
          <a:p>
            <a:r>
              <a:rPr lang="en-US" dirty="0"/>
              <a:t>Catastrophic consequences</a:t>
            </a:r>
          </a:p>
          <a:p>
            <a:pPr lvl="1"/>
            <a:r>
              <a:rPr lang="en-US" dirty="0"/>
              <a:t>Silent data corruption (vs hard failures)</a:t>
            </a:r>
          </a:p>
          <a:p>
            <a:r>
              <a:rPr lang="en-US" dirty="0"/>
              <a:t>Big data :  low error rate matters</a:t>
            </a:r>
          </a:p>
          <a:p>
            <a:pPr lvl="1"/>
            <a:r>
              <a:rPr lang="en-US" dirty="0"/>
              <a:t>10 billion maximum Ethernet frames = 3.4 hours of data transfer on a 10gbps link. </a:t>
            </a:r>
          </a:p>
          <a:p>
            <a:r>
              <a:rPr lang="en-US" dirty="0"/>
              <a:t>Fault tolerance</a:t>
            </a:r>
          </a:p>
          <a:p>
            <a:pPr lvl="1"/>
            <a:r>
              <a:rPr lang="en-US" dirty="0"/>
              <a:t>High cost</a:t>
            </a:r>
          </a:p>
          <a:p>
            <a:pPr marL="0" indent="0">
              <a:buNone/>
            </a:pPr>
            <a:endParaRPr lang="en-US" dirty="0"/>
          </a:p>
          <a:p>
            <a:endParaRPr lang="en-US" dirty="0"/>
          </a:p>
          <a:p>
            <a:endParaRPr lang="en-US" dirty="0"/>
          </a:p>
        </p:txBody>
      </p:sp>
      <p:sp>
        <p:nvSpPr>
          <p:cNvPr id="7" name="Title 6">
            <a:extLst>
              <a:ext uri="{FF2B5EF4-FFF2-40B4-BE49-F238E27FC236}">
                <a16:creationId xmlns:a16="http://schemas.microsoft.com/office/drawing/2014/main" id="{35FFA3F8-0DC8-114C-A110-D6FB33AA6295}"/>
              </a:ext>
            </a:extLst>
          </p:cNvPr>
          <p:cNvSpPr>
            <a:spLocks noGrp="1"/>
          </p:cNvSpPr>
          <p:nvPr>
            <p:ph type="title"/>
          </p:nvPr>
        </p:nvSpPr>
        <p:spPr/>
        <p:txBody>
          <a:bodyPr/>
          <a:lstStyle/>
          <a:p>
            <a:r>
              <a:rPr lang="en-US" dirty="0"/>
              <a:t>Data Integrity Error: Why bother (2)? </a:t>
            </a:r>
          </a:p>
        </p:txBody>
      </p:sp>
    </p:spTree>
    <p:extLst>
      <p:ext uri="{BB962C8B-B14F-4D97-AF65-F5344CB8AC3E}">
        <p14:creationId xmlns:p14="http://schemas.microsoft.com/office/powerpoint/2010/main" val="3998377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6CD8B-F191-1646-97A8-DA4EE2E7AA80}"/>
              </a:ext>
            </a:extLst>
          </p:cNvPr>
          <p:cNvSpPr>
            <a:spLocks noGrp="1"/>
          </p:cNvSpPr>
          <p:nvPr>
            <p:ph type="title"/>
          </p:nvPr>
        </p:nvSpPr>
        <p:spPr/>
        <p:txBody>
          <a:bodyPr/>
          <a:lstStyle/>
          <a:p>
            <a:r>
              <a:rPr lang="en-US" dirty="0"/>
              <a:t>How to Deal with Errors in the network?</a:t>
            </a:r>
          </a:p>
        </p:txBody>
      </p:sp>
      <p:sp>
        <p:nvSpPr>
          <p:cNvPr id="5" name="Content Placeholder 2">
            <a:extLst>
              <a:ext uri="{FF2B5EF4-FFF2-40B4-BE49-F238E27FC236}">
                <a16:creationId xmlns:a16="http://schemas.microsoft.com/office/drawing/2014/main" id="{2460FA1B-D351-464D-8484-03FECB7C406D}"/>
              </a:ext>
            </a:extLst>
          </p:cNvPr>
          <p:cNvSpPr>
            <a:spLocks noGrp="1"/>
          </p:cNvSpPr>
          <p:nvPr>
            <p:ph idx="1"/>
          </p:nvPr>
        </p:nvSpPr>
        <p:spPr>
          <a:xfrm>
            <a:off x="1141413" y="2249487"/>
            <a:ext cx="6993184" cy="3541714"/>
          </a:xfrm>
        </p:spPr>
        <p:txBody>
          <a:bodyPr>
            <a:normAutofit/>
          </a:bodyPr>
          <a:lstStyle/>
          <a:p>
            <a:r>
              <a:rPr lang="en-US" dirty="0"/>
              <a:t>Verification and Detection</a:t>
            </a:r>
          </a:p>
          <a:p>
            <a:pPr lvl="1"/>
            <a:r>
              <a:rPr lang="en-US" dirty="0"/>
              <a:t>End-to-end checksum</a:t>
            </a:r>
          </a:p>
          <a:p>
            <a:r>
              <a:rPr lang="en-US" dirty="0"/>
              <a:t>Root cause analysis (RCA)</a:t>
            </a:r>
          </a:p>
          <a:p>
            <a:pPr lvl="1"/>
            <a:r>
              <a:rPr lang="en-US" dirty="0">
                <a:solidFill>
                  <a:srgbClr val="7030A0"/>
                </a:solidFill>
              </a:rPr>
              <a:t>Localization of the faults</a:t>
            </a:r>
          </a:p>
          <a:p>
            <a:pPr marL="0" indent="0">
              <a:buNone/>
            </a:pPr>
            <a:endParaRPr lang="en-US" dirty="0"/>
          </a:p>
        </p:txBody>
      </p:sp>
      <p:sp>
        <p:nvSpPr>
          <p:cNvPr id="7" name="TextBox 6">
            <a:extLst>
              <a:ext uri="{FF2B5EF4-FFF2-40B4-BE49-F238E27FC236}">
                <a16:creationId xmlns:a16="http://schemas.microsoft.com/office/drawing/2014/main" id="{4C2D1E25-229E-E247-A76E-F074A86A4DED}"/>
              </a:ext>
            </a:extLst>
          </p:cNvPr>
          <p:cNvSpPr txBox="1"/>
          <p:nvPr/>
        </p:nvSpPr>
        <p:spPr>
          <a:xfrm>
            <a:off x="6857856" y="4810341"/>
            <a:ext cx="3430747" cy="1200329"/>
          </a:xfrm>
          <a:prstGeom prst="rect">
            <a:avLst/>
          </a:prstGeom>
          <a:noFill/>
          <a:ln>
            <a:solidFill>
              <a:srgbClr val="FF0000"/>
            </a:solidFill>
          </a:ln>
        </p:spPr>
        <p:txBody>
          <a:bodyPr wrap="none" rtlCol="0">
            <a:spAutoFit/>
          </a:bodyPr>
          <a:lstStyle/>
          <a:p>
            <a:r>
              <a:rPr lang="en-US" dirty="0"/>
              <a:t>Existing work: data center networks</a:t>
            </a:r>
          </a:p>
          <a:p>
            <a:pPr marL="285750" indent="-285750">
              <a:buFont typeface="Arial" panose="020B0604020202020204" pitchFamily="34" charset="0"/>
              <a:buChar char="•"/>
            </a:pPr>
            <a:r>
              <a:rPr lang="en-US" dirty="0"/>
              <a:t>Full topology and routing</a:t>
            </a:r>
          </a:p>
          <a:p>
            <a:pPr marL="285750" indent="-285750">
              <a:buFont typeface="Arial" panose="020B0604020202020204" pitchFamily="34" charset="0"/>
              <a:buChar char="•"/>
            </a:pPr>
            <a:r>
              <a:rPr lang="en-US" dirty="0"/>
              <a:t>Active probing</a:t>
            </a:r>
          </a:p>
          <a:p>
            <a:pPr marL="285750" indent="-285750">
              <a:buFont typeface="Arial" panose="020B0604020202020204" pitchFamily="34" charset="0"/>
              <a:buChar char="•"/>
            </a:pPr>
            <a:r>
              <a:rPr lang="en-US" dirty="0"/>
              <a:t>Large scale</a:t>
            </a:r>
          </a:p>
        </p:txBody>
      </p:sp>
    </p:spTree>
    <p:extLst>
      <p:ext uri="{BB962C8B-B14F-4D97-AF65-F5344CB8AC3E}">
        <p14:creationId xmlns:p14="http://schemas.microsoft.com/office/powerpoint/2010/main" val="3988087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6CD8B-F191-1646-97A8-DA4EE2E7AA80}"/>
              </a:ext>
            </a:extLst>
          </p:cNvPr>
          <p:cNvSpPr>
            <a:spLocks noGrp="1"/>
          </p:cNvSpPr>
          <p:nvPr>
            <p:ph type="title"/>
          </p:nvPr>
        </p:nvSpPr>
        <p:spPr>
          <a:xfrm>
            <a:off x="1143001" y="345385"/>
            <a:ext cx="9905998" cy="1478570"/>
          </a:xfrm>
        </p:spPr>
        <p:txBody>
          <a:bodyPr/>
          <a:lstStyle/>
          <a:p>
            <a:r>
              <a:rPr lang="en-US" dirty="0"/>
              <a:t>Network RCA Challenges</a:t>
            </a:r>
          </a:p>
        </p:txBody>
      </p:sp>
      <p:pic>
        <p:nvPicPr>
          <p:cNvPr id="4" name="Picture 3">
            <a:extLst>
              <a:ext uri="{FF2B5EF4-FFF2-40B4-BE49-F238E27FC236}">
                <a16:creationId xmlns:a16="http://schemas.microsoft.com/office/drawing/2014/main" id="{EDD31FC1-8323-D84C-A123-C9F410DE116A}"/>
              </a:ext>
            </a:extLst>
          </p:cNvPr>
          <p:cNvPicPr>
            <a:picLocks noChangeAspect="1"/>
          </p:cNvPicPr>
          <p:nvPr/>
        </p:nvPicPr>
        <p:blipFill>
          <a:blip r:embed="rId3"/>
          <a:stretch>
            <a:fillRect/>
          </a:stretch>
        </p:blipFill>
        <p:spPr>
          <a:xfrm>
            <a:off x="5204032" y="1408319"/>
            <a:ext cx="6502400" cy="3771900"/>
          </a:xfrm>
          <a:prstGeom prst="rect">
            <a:avLst/>
          </a:prstGeom>
        </p:spPr>
      </p:pic>
      <p:pic>
        <p:nvPicPr>
          <p:cNvPr id="8" name="Picture 7">
            <a:extLst>
              <a:ext uri="{FF2B5EF4-FFF2-40B4-BE49-F238E27FC236}">
                <a16:creationId xmlns:a16="http://schemas.microsoft.com/office/drawing/2014/main" id="{9F0B9664-0CDA-FA4A-B9F3-166B6F924B8D}"/>
              </a:ext>
            </a:extLst>
          </p:cNvPr>
          <p:cNvPicPr>
            <a:picLocks noChangeAspect="1"/>
          </p:cNvPicPr>
          <p:nvPr/>
        </p:nvPicPr>
        <p:blipFill>
          <a:blip r:embed="rId4"/>
          <a:stretch>
            <a:fillRect/>
          </a:stretch>
        </p:blipFill>
        <p:spPr>
          <a:xfrm>
            <a:off x="1254166" y="1398433"/>
            <a:ext cx="3556000" cy="4432300"/>
          </a:xfrm>
          <a:prstGeom prst="rect">
            <a:avLst/>
          </a:prstGeom>
        </p:spPr>
      </p:pic>
      <p:sp>
        <p:nvSpPr>
          <p:cNvPr id="9" name="TextBox 8">
            <a:extLst>
              <a:ext uri="{FF2B5EF4-FFF2-40B4-BE49-F238E27FC236}">
                <a16:creationId xmlns:a16="http://schemas.microsoft.com/office/drawing/2014/main" id="{8ABC3DBF-06F1-6641-916E-DDD2C28FA488}"/>
              </a:ext>
            </a:extLst>
          </p:cNvPr>
          <p:cNvSpPr txBox="1"/>
          <p:nvPr/>
        </p:nvSpPr>
        <p:spPr>
          <a:xfrm>
            <a:off x="5463009" y="5360141"/>
            <a:ext cx="5414239" cy="369332"/>
          </a:xfrm>
          <a:prstGeom prst="rect">
            <a:avLst/>
          </a:prstGeom>
          <a:noFill/>
          <a:ln>
            <a:solidFill>
              <a:srgbClr val="FF0000"/>
            </a:solidFill>
          </a:ln>
        </p:spPr>
        <p:txBody>
          <a:bodyPr wrap="none" rtlCol="0">
            <a:spAutoFit/>
          </a:bodyPr>
          <a:lstStyle/>
          <a:p>
            <a:r>
              <a:rPr lang="en-US" dirty="0"/>
              <a:t>Gap between the application view and the network view</a:t>
            </a:r>
          </a:p>
        </p:txBody>
      </p:sp>
      <p:sp>
        <p:nvSpPr>
          <p:cNvPr id="10" name="TextBox 9">
            <a:extLst>
              <a:ext uri="{FF2B5EF4-FFF2-40B4-BE49-F238E27FC236}">
                <a16:creationId xmlns:a16="http://schemas.microsoft.com/office/drawing/2014/main" id="{B20A547B-9EE7-2F4C-82CC-48EF6254E126}"/>
              </a:ext>
            </a:extLst>
          </p:cNvPr>
          <p:cNvSpPr txBox="1"/>
          <p:nvPr/>
        </p:nvSpPr>
        <p:spPr>
          <a:xfrm>
            <a:off x="5463009" y="5873821"/>
            <a:ext cx="4668266" cy="369332"/>
          </a:xfrm>
          <a:prstGeom prst="rect">
            <a:avLst/>
          </a:prstGeom>
          <a:noFill/>
          <a:ln>
            <a:solidFill>
              <a:srgbClr val="FF0000"/>
            </a:solidFill>
          </a:ln>
        </p:spPr>
        <p:txBody>
          <a:bodyPr wrap="none" rtlCol="0">
            <a:spAutoFit/>
          </a:bodyPr>
          <a:lstStyle/>
          <a:p>
            <a:r>
              <a:rPr lang="en-US" dirty="0"/>
              <a:t>Invisibility in a multi-domain network environment</a:t>
            </a:r>
          </a:p>
        </p:txBody>
      </p:sp>
      <p:sp>
        <p:nvSpPr>
          <p:cNvPr id="11" name="TextBox 10">
            <a:extLst>
              <a:ext uri="{FF2B5EF4-FFF2-40B4-BE49-F238E27FC236}">
                <a16:creationId xmlns:a16="http://schemas.microsoft.com/office/drawing/2014/main" id="{A1F915CF-3D4F-3F43-B451-E0C0C74F7635}"/>
              </a:ext>
            </a:extLst>
          </p:cNvPr>
          <p:cNvSpPr txBox="1"/>
          <p:nvPr/>
        </p:nvSpPr>
        <p:spPr>
          <a:xfrm>
            <a:off x="5463009" y="6417147"/>
            <a:ext cx="2780826" cy="369332"/>
          </a:xfrm>
          <a:prstGeom prst="rect">
            <a:avLst/>
          </a:prstGeom>
          <a:noFill/>
          <a:ln>
            <a:solidFill>
              <a:srgbClr val="FF0000"/>
            </a:solidFill>
          </a:ln>
        </p:spPr>
        <p:txBody>
          <a:bodyPr wrap="none" rtlCol="0">
            <a:spAutoFit/>
          </a:bodyPr>
          <a:lstStyle/>
          <a:p>
            <a:r>
              <a:rPr lang="en-US" dirty="0"/>
              <a:t>Flow measurement coverage</a:t>
            </a:r>
          </a:p>
        </p:txBody>
      </p:sp>
    </p:spTree>
    <p:extLst>
      <p:ext uri="{BB962C8B-B14F-4D97-AF65-F5344CB8AC3E}">
        <p14:creationId xmlns:p14="http://schemas.microsoft.com/office/powerpoint/2010/main" val="3543958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9D3D3-CEB9-CA42-A462-6E7371DF203C}"/>
              </a:ext>
            </a:extLst>
          </p:cNvPr>
          <p:cNvSpPr>
            <a:spLocks noGrp="1"/>
          </p:cNvSpPr>
          <p:nvPr>
            <p:ph type="title"/>
          </p:nvPr>
        </p:nvSpPr>
        <p:spPr/>
        <p:txBody>
          <a:bodyPr>
            <a:normAutofit/>
          </a:bodyPr>
          <a:lstStyle/>
          <a:p>
            <a:r>
              <a:rPr lang="en-US" sz="2400" b="1" dirty="0"/>
              <a:t>Our Approach (1)  </a:t>
            </a:r>
            <a:endParaRPr lang="en-US" sz="2400" dirty="0"/>
          </a:p>
        </p:txBody>
      </p:sp>
      <p:sp>
        <p:nvSpPr>
          <p:cNvPr id="3" name="Content Placeholder 2">
            <a:extLst>
              <a:ext uri="{FF2B5EF4-FFF2-40B4-BE49-F238E27FC236}">
                <a16:creationId xmlns:a16="http://schemas.microsoft.com/office/drawing/2014/main" id="{F1E1CFDA-2ABB-364E-8742-CD1645C4185C}"/>
              </a:ext>
            </a:extLst>
          </p:cNvPr>
          <p:cNvSpPr>
            <a:spLocks noGrp="1"/>
          </p:cNvSpPr>
          <p:nvPr>
            <p:ph idx="1"/>
          </p:nvPr>
        </p:nvSpPr>
        <p:spPr>
          <a:xfrm>
            <a:off x="749525" y="2097088"/>
            <a:ext cx="6126288" cy="1289360"/>
          </a:xfrm>
        </p:spPr>
        <p:txBody>
          <a:bodyPr/>
          <a:lstStyle/>
          <a:p>
            <a:r>
              <a:rPr lang="en-US" i="1" dirty="0"/>
              <a:t>An application-centric view </a:t>
            </a:r>
            <a:r>
              <a:rPr lang="en-US" dirty="0"/>
              <a:t>&gt; </a:t>
            </a:r>
            <a:r>
              <a:rPr lang="en-US" i="1" dirty="0"/>
              <a:t>infrastructure-centric view </a:t>
            </a:r>
            <a:endParaRPr lang="en-US" dirty="0"/>
          </a:p>
        </p:txBody>
      </p:sp>
      <p:pic>
        <p:nvPicPr>
          <p:cNvPr id="7" name="Picture 6">
            <a:extLst>
              <a:ext uri="{FF2B5EF4-FFF2-40B4-BE49-F238E27FC236}">
                <a16:creationId xmlns:a16="http://schemas.microsoft.com/office/drawing/2014/main" id="{3B9F7B3F-DEC4-5849-B24A-4DF0BA25CAFD}"/>
              </a:ext>
            </a:extLst>
          </p:cNvPr>
          <p:cNvPicPr>
            <a:picLocks noChangeAspect="1"/>
          </p:cNvPicPr>
          <p:nvPr/>
        </p:nvPicPr>
        <p:blipFill>
          <a:blip r:embed="rId3"/>
          <a:stretch>
            <a:fillRect/>
          </a:stretch>
        </p:blipFill>
        <p:spPr>
          <a:xfrm>
            <a:off x="7126731" y="1424612"/>
            <a:ext cx="4078543" cy="4383631"/>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C1A4C224-B52E-CC45-B48F-6D3E646846EC}"/>
                  </a:ext>
                </a:extLst>
              </p:cNvPr>
              <p:cNvSpPr txBox="1"/>
              <p:nvPr/>
            </p:nvSpPr>
            <p:spPr>
              <a:xfrm>
                <a:off x="1281529" y="3687289"/>
                <a:ext cx="5265929" cy="313419"/>
              </a:xfrm>
              <a:prstGeom prst="rect">
                <a:avLst/>
              </a:prstGeom>
              <a:noFill/>
            </p:spPr>
            <p:txBody>
              <a:bodyPr wrap="none" lIns="0" tIns="0" rIns="0" bIns="0" rtlCol="0">
                <a:spAutoFit/>
              </a:bodyPr>
              <a:lstStyle/>
              <a:p>
                <a:r>
                  <a:rPr lang="en-US" dirty="0"/>
                  <a:t>Prob (File </a:t>
                </a:r>
                <a:r>
                  <a:rPr lang="en-US" i="1" dirty="0" err="1"/>
                  <a:t>i</a:t>
                </a:r>
                <a:r>
                  <a:rPr lang="en-US" dirty="0"/>
                  <a:t> corrupted) = </a:t>
                </a:r>
                <a:r>
                  <a:rPr lang="en-US" i="1" dirty="0"/>
                  <a:t>f </a:t>
                </a:r>
                <a:r>
                  <a:rPr lang="en-US" dirty="0"/>
                  <a:t>(</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m:t>
                        </m:r>
                      </m:sub>
                    </m:sSub>
                  </m:oMath>
                </a14:m>
                <a:r>
                  <a:rPr lang="en-US" dirty="0"/>
                  <a:t>, </a:t>
                </a:r>
                <a14:m>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𝑖</m:t>
                            </m:r>
                          </m:sub>
                        </m:sSub>
                      </m:sub>
                      <m:sup/>
                      <m:e>
                        <m:r>
                          <a:rPr lang="en-US" b="0" i="1" smtClean="0">
                            <a:latin typeface="Cambria Math" panose="02040503050406030204" pitchFamily="18" charset="0"/>
                          </a:rPr>
                          <m:t>𝑃𝑟𝑜𝑏</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𝐹𝑎𝑢𝑙𝑡𝑦</m:t>
                        </m:r>
                      </m:e>
                    </m:nary>
                    <m:r>
                      <a:rPr lang="en-US" b="0" i="1" smtClean="0">
                        <a:latin typeface="Cambria Math" panose="02040503050406030204" pitchFamily="18" charset="0"/>
                      </a:rPr>
                      <m:t>)</m:t>
                    </m:r>
                  </m:oMath>
                </a14:m>
                <a:r>
                  <a:rPr lang="en-US" dirty="0"/>
                  <a:t>)</a:t>
                </a:r>
              </a:p>
            </p:txBody>
          </p:sp>
        </mc:Choice>
        <mc:Fallback>
          <p:sp>
            <p:nvSpPr>
              <p:cNvPr id="8" name="TextBox 7">
                <a:extLst>
                  <a:ext uri="{FF2B5EF4-FFF2-40B4-BE49-F238E27FC236}">
                    <a16:creationId xmlns:a16="http://schemas.microsoft.com/office/drawing/2014/main" id="{C1A4C224-B52E-CC45-B48F-6D3E646846EC}"/>
                  </a:ext>
                </a:extLst>
              </p:cNvPr>
              <p:cNvSpPr txBox="1">
                <a:spLocks noRot="1" noChangeAspect="1" noMove="1" noResize="1" noEditPoints="1" noAdjustHandles="1" noChangeArrowheads="1" noChangeShapeType="1" noTextEdit="1"/>
              </p:cNvSpPr>
              <p:nvPr/>
            </p:nvSpPr>
            <p:spPr>
              <a:xfrm>
                <a:off x="1281529" y="3687289"/>
                <a:ext cx="5265929" cy="313419"/>
              </a:xfrm>
              <a:prstGeom prst="rect">
                <a:avLst/>
              </a:prstGeom>
              <a:blipFill>
                <a:blip r:embed="rId4"/>
                <a:stretch>
                  <a:fillRect l="-2644" t="-148000" r="-1923" b="-204000"/>
                </a:stretch>
              </a:blipFill>
            </p:spPr>
            <p:txBody>
              <a:bodyPr/>
              <a:lstStyle/>
              <a:p>
                <a:r>
                  <a:rPr lang="en-US">
                    <a:noFill/>
                  </a:rPr>
                  <a:t> </a:t>
                </a:r>
              </a:p>
            </p:txBody>
          </p:sp>
        </mc:Fallback>
      </mc:AlternateContent>
      <p:sp>
        <p:nvSpPr>
          <p:cNvPr id="9" name="Content Placeholder 2">
            <a:extLst>
              <a:ext uri="{FF2B5EF4-FFF2-40B4-BE49-F238E27FC236}">
                <a16:creationId xmlns:a16="http://schemas.microsoft.com/office/drawing/2014/main" id="{E1A0F8D4-BF64-E643-97FC-D89607997AEE}"/>
              </a:ext>
            </a:extLst>
          </p:cNvPr>
          <p:cNvSpPr txBox="1">
            <a:spLocks/>
          </p:cNvSpPr>
          <p:nvPr/>
        </p:nvSpPr>
        <p:spPr>
          <a:xfrm>
            <a:off x="749525" y="4518883"/>
            <a:ext cx="6126288" cy="128936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(File </a:t>
            </a:r>
            <a:r>
              <a:rPr lang="en-US" i="1" dirty="0" err="1"/>
              <a:t>i</a:t>
            </a:r>
            <a:r>
              <a:rPr lang="en-US" dirty="0"/>
              <a:t> corrupted or not) can be provided by the applications or middleware (Pegasus, </a:t>
            </a:r>
            <a:r>
              <a:rPr lang="en-US" dirty="0" err="1"/>
              <a:t>etc</a:t>
            </a:r>
            <a:r>
              <a:rPr lang="en-US" dirty="0"/>
              <a:t>)</a:t>
            </a:r>
          </a:p>
        </p:txBody>
      </p:sp>
    </p:spTree>
    <p:extLst>
      <p:ext uri="{BB962C8B-B14F-4D97-AF65-F5344CB8AC3E}">
        <p14:creationId xmlns:p14="http://schemas.microsoft.com/office/powerpoint/2010/main" val="2049395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9D3D3-CEB9-CA42-A462-6E7371DF203C}"/>
              </a:ext>
            </a:extLst>
          </p:cNvPr>
          <p:cNvSpPr>
            <a:spLocks noGrp="1"/>
          </p:cNvSpPr>
          <p:nvPr>
            <p:ph type="title"/>
          </p:nvPr>
        </p:nvSpPr>
        <p:spPr/>
        <p:txBody>
          <a:bodyPr>
            <a:normAutofit/>
          </a:bodyPr>
          <a:lstStyle/>
          <a:p>
            <a:r>
              <a:rPr lang="en-US" sz="2400" b="1" dirty="0"/>
              <a:t>Our Approach (2) : Machine Learning </a:t>
            </a:r>
            <a:endParaRPr lang="en-US" sz="2400" dirty="0"/>
          </a:p>
        </p:txBody>
      </p:sp>
      <p:sp>
        <p:nvSpPr>
          <p:cNvPr id="3" name="Content Placeholder 2">
            <a:extLst>
              <a:ext uri="{FF2B5EF4-FFF2-40B4-BE49-F238E27FC236}">
                <a16:creationId xmlns:a16="http://schemas.microsoft.com/office/drawing/2014/main" id="{F1E1CFDA-2ABB-364E-8742-CD1645C4185C}"/>
              </a:ext>
            </a:extLst>
          </p:cNvPr>
          <p:cNvSpPr>
            <a:spLocks noGrp="1"/>
          </p:cNvSpPr>
          <p:nvPr>
            <p:ph idx="1"/>
          </p:nvPr>
        </p:nvSpPr>
        <p:spPr>
          <a:xfrm>
            <a:off x="1281529" y="4301909"/>
            <a:ext cx="6126288" cy="1289360"/>
          </a:xfrm>
        </p:spPr>
        <p:txBody>
          <a:bodyPr/>
          <a:lstStyle/>
          <a:p>
            <a:r>
              <a:rPr lang="en-US" dirty="0"/>
              <a:t>The mappings between the flows and the paths in the underneath network</a:t>
            </a:r>
          </a:p>
        </p:txBody>
      </p:sp>
      <p:pic>
        <p:nvPicPr>
          <p:cNvPr id="7" name="Picture 6">
            <a:extLst>
              <a:ext uri="{FF2B5EF4-FFF2-40B4-BE49-F238E27FC236}">
                <a16:creationId xmlns:a16="http://schemas.microsoft.com/office/drawing/2014/main" id="{3B9F7B3F-DEC4-5849-B24A-4DF0BA25CAFD}"/>
              </a:ext>
            </a:extLst>
          </p:cNvPr>
          <p:cNvPicPr>
            <a:picLocks noChangeAspect="1"/>
          </p:cNvPicPr>
          <p:nvPr/>
        </p:nvPicPr>
        <p:blipFill>
          <a:blip r:embed="rId3"/>
          <a:stretch>
            <a:fillRect/>
          </a:stretch>
        </p:blipFill>
        <p:spPr>
          <a:xfrm>
            <a:off x="7684671" y="1814203"/>
            <a:ext cx="3225800" cy="3467100"/>
          </a:xfrm>
          <a:prstGeom prst="rect">
            <a:avLst/>
          </a:prstGeom>
        </p:spPr>
      </p:pic>
      <p:sp>
        <p:nvSpPr>
          <p:cNvPr id="9" name="Content Placeholder 2">
            <a:extLst>
              <a:ext uri="{FF2B5EF4-FFF2-40B4-BE49-F238E27FC236}">
                <a16:creationId xmlns:a16="http://schemas.microsoft.com/office/drawing/2014/main" id="{E1A0F8D4-BF64-E643-97FC-D89607997AEE}"/>
              </a:ext>
            </a:extLst>
          </p:cNvPr>
          <p:cNvSpPr txBox="1">
            <a:spLocks/>
          </p:cNvSpPr>
          <p:nvPr/>
        </p:nvSpPr>
        <p:spPr>
          <a:xfrm>
            <a:off x="858013" y="2188913"/>
            <a:ext cx="6126288" cy="159496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Multi-class classification problem</a:t>
            </a:r>
          </a:p>
          <a:p>
            <a:r>
              <a:rPr lang="en-US" dirty="0"/>
              <a:t>Learn the mappings between the flow errors and the fault locations</a:t>
            </a:r>
          </a:p>
        </p:txBody>
      </p:sp>
    </p:spTree>
    <p:extLst>
      <p:ext uri="{BB962C8B-B14F-4D97-AF65-F5344CB8AC3E}">
        <p14:creationId xmlns:p14="http://schemas.microsoft.com/office/powerpoint/2010/main" val="81713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9D3D3-CEB9-CA42-A462-6E7371DF203C}"/>
              </a:ext>
            </a:extLst>
          </p:cNvPr>
          <p:cNvSpPr>
            <a:spLocks noGrp="1"/>
          </p:cNvSpPr>
          <p:nvPr>
            <p:ph type="title"/>
          </p:nvPr>
        </p:nvSpPr>
        <p:spPr/>
        <p:txBody>
          <a:bodyPr>
            <a:normAutofit/>
          </a:bodyPr>
          <a:lstStyle/>
          <a:p>
            <a:r>
              <a:rPr lang="en-US" sz="2400" b="1" dirty="0"/>
              <a:t>Training Data Generation</a:t>
            </a:r>
            <a:endParaRPr lang="en-US" sz="2400" dirty="0"/>
          </a:p>
        </p:txBody>
      </p:sp>
      <p:sp>
        <p:nvSpPr>
          <p:cNvPr id="3" name="Content Placeholder 2">
            <a:extLst>
              <a:ext uri="{FF2B5EF4-FFF2-40B4-BE49-F238E27FC236}">
                <a16:creationId xmlns:a16="http://schemas.microsoft.com/office/drawing/2014/main" id="{F1E1CFDA-2ABB-364E-8742-CD1645C4185C}"/>
              </a:ext>
            </a:extLst>
          </p:cNvPr>
          <p:cNvSpPr>
            <a:spLocks noGrp="1"/>
          </p:cNvSpPr>
          <p:nvPr>
            <p:ph idx="1"/>
          </p:nvPr>
        </p:nvSpPr>
        <p:spPr>
          <a:xfrm>
            <a:off x="749525" y="1892871"/>
            <a:ext cx="6126288" cy="1289360"/>
          </a:xfrm>
        </p:spPr>
        <p:txBody>
          <a:bodyPr/>
          <a:lstStyle/>
          <a:p>
            <a:r>
              <a:rPr lang="en-US" dirty="0"/>
              <a:t>Cloud testbed:</a:t>
            </a:r>
          </a:p>
          <a:p>
            <a:pPr lvl="1"/>
            <a:endParaRPr lang="en-US" dirty="0"/>
          </a:p>
        </p:txBody>
      </p:sp>
      <p:sp>
        <p:nvSpPr>
          <p:cNvPr id="9" name="Content Placeholder 2">
            <a:extLst>
              <a:ext uri="{FF2B5EF4-FFF2-40B4-BE49-F238E27FC236}">
                <a16:creationId xmlns:a16="http://schemas.microsoft.com/office/drawing/2014/main" id="{E1A0F8D4-BF64-E643-97FC-D89607997AEE}"/>
              </a:ext>
            </a:extLst>
          </p:cNvPr>
          <p:cNvSpPr txBox="1">
            <a:spLocks/>
          </p:cNvSpPr>
          <p:nvPr/>
        </p:nvSpPr>
        <p:spPr>
          <a:xfrm>
            <a:off x="749525" y="3833038"/>
            <a:ext cx="6126288" cy="128936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Error injection</a:t>
            </a:r>
          </a:p>
        </p:txBody>
      </p:sp>
      <p:sp>
        <p:nvSpPr>
          <p:cNvPr id="6" name="Content Placeholder 2">
            <a:extLst>
              <a:ext uri="{FF2B5EF4-FFF2-40B4-BE49-F238E27FC236}">
                <a16:creationId xmlns:a16="http://schemas.microsoft.com/office/drawing/2014/main" id="{4D080175-B5B1-864C-8AF5-6DDF6D2F9EEC}"/>
              </a:ext>
            </a:extLst>
          </p:cNvPr>
          <p:cNvSpPr txBox="1">
            <a:spLocks/>
          </p:cNvSpPr>
          <p:nvPr/>
        </p:nvSpPr>
        <p:spPr>
          <a:xfrm>
            <a:off x="745271" y="5678820"/>
            <a:ext cx="6126288" cy="128936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Data transfer applications</a:t>
            </a:r>
          </a:p>
        </p:txBody>
      </p:sp>
      <p:pic>
        <p:nvPicPr>
          <p:cNvPr id="10" name="Picture 9">
            <a:extLst>
              <a:ext uri="{FF2B5EF4-FFF2-40B4-BE49-F238E27FC236}">
                <a16:creationId xmlns:a16="http://schemas.microsoft.com/office/drawing/2014/main" id="{0802DB2A-7CE8-6048-BF70-B64BA1F7F25C}"/>
              </a:ext>
            </a:extLst>
          </p:cNvPr>
          <p:cNvPicPr>
            <a:picLocks noChangeAspect="1"/>
          </p:cNvPicPr>
          <p:nvPr/>
        </p:nvPicPr>
        <p:blipFill>
          <a:blip r:embed="rId3"/>
          <a:stretch>
            <a:fillRect/>
          </a:stretch>
        </p:blipFill>
        <p:spPr>
          <a:xfrm>
            <a:off x="4412222" y="1577959"/>
            <a:ext cx="7546058" cy="4377303"/>
          </a:xfrm>
          <a:prstGeom prst="rect">
            <a:avLst/>
          </a:prstGeom>
        </p:spPr>
      </p:pic>
      <p:sp>
        <p:nvSpPr>
          <p:cNvPr id="11" name="TextBox 10">
            <a:extLst>
              <a:ext uri="{FF2B5EF4-FFF2-40B4-BE49-F238E27FC236}">
                <a16:creationId xmlns:a16="http://schemas.microsoft.com/office/drawing/2014/main" id="{3545D092-D855-6E43-B6A7-B7D7A9A3DDC6}"/>
              </a:ext>
            </a:extLst>
          </p:cNvPr>
          <p:cNvSpPr txBox="1"/>
          <p:nvPr/>
        </p:nvSpPr>
        <p:spPr>
          <a:xfrm>
            <a:off x="1141413" y="2465326"/>
            <a:ext cx="2372381" cy="369332"/>
          </a:xfrm>
          <a:prstGeom prst="rect">
            <a:avLst/>
          </a:prstGeom>
          <a:noFill/>
          <a:ln>
            <a:solidFill>
              <a:schemeClr val="accent1"/>
            </a:solidFill>
          </a:ln>
        </p:spPr>
        <p:txBody>
          <a:bodyPr wrap="none" rtlCol="0">
            <a:spAutoFit/>
          </a:bodyPr>
          <a:lstStyle/>
          <a:p>
            <a:r>
              <a:rPr lang="en-US" dirty="0"/>
              <a:t>G(V, E) = G((C,N,S,D), E)</a:t>
            </a:r>
          </a:p>
        </p:txBody>
      </p:sp>
      <p:sp>
        <p:nvSpPr>
          <p:cNvPr id="12" name="TextBox 11">
            <a:extLst>
              <a:ext uri="{FF2B5EF4-FFF2-40B4-BE49-F238E27FC236}">
                <a16:creationId xmlns:a16="http://schemas.microsoft.com/office/drawing/2014/main" id="{58E28766-A7B0-7246-8761-0A4166775E6A}"/>
              </a:ext>
            </a:extLst>
          </p:cNvPr>
          <p:cNvSpPr txBox="1"/>
          <p:nvPr/>
        </p:nvSpPr>
        <p:spPr>
          <a:xfrm>
            <a:off x="1126001" y="3012211"/>
            <a:ext cx="3104889" cy="369332"/>
          </a:xfrm>
          <a:prstGeom prst="rect">
            <a:avLst/>
          </a:prstGeom>
          <a:noFill/>
          <a:ln>
            <a:solidFill>
              <a:schemeClr val="accent6"/>
            </a:solidFill>
          </a:ln>
        </p:spPr>
        <p:txBody>
          <a:bodyPr wrap="none" rtlCol="0">
            <a:spAutoFit/>
          </a:bodyPr>
          <a:lstStyle/>
          <a:p>
            <a:r>
              <a:rPr lang="en-US" dirty="0"/>
              <a:t>Routes automatically configured</a:t>
            </a:r>
          </a:p>
        </p:txBody>
      </p:sp>
      <p:sp>
        <p:nvSpPr>
          <p:cNvPr id="14" name="TextBox 13">
            <a:extLst>
              <a:ext uri="{FF2B5EF4-FFF2-40B4-BE49-F238E27FC236}">
                <a16:creationId xmlns:a16="http://schemas.microsoft.com/office/drawing/2014/main" id="{6533054C-B0A4-BC49-BC13-45B6E262E1A1}"/>
              </a:ext>
            </a:extLst>
          </p:cNvPr>
          <p:cNvSpPr txBox="1"/>
          <p:nvPr/>
        </p:nvSpPr>
        <p:spPr>
          <a:xfrm>
            <a:off x="1141413" y="4477718"/>
            <a:ext cx="2063194" cy="369332"/>
          </a:xfrm>
          <a:prstGeom prst="rect">
            <a:avLst/>
          </a:prstGeom>
          <a:noFill/>
          <a:ln>
            <a:solidFill>
              <a:srgbClr val="FF0000"/>
            </a:solidFill>
          </a:ln>
        </p:spPr>
        <p:txBody>
          <a:bodyPr wrap="none" rtlCol="0">
            <a:spAutoFit/>
          </a:bodyPr>
          <a:lstStyle/>
          <a:p>
            <a:r>
              <a:rPr lang="en-US" dirty="0"/>
              <a:t>Node (Cache errors)</a:t>
            </a:r>
          </a:p>
        </p:txBody>
      </p:sp>
      <p:sp>
        <p:nvSpPr>
          <p:cNvPr id="15" name="TextBox 14">
            <a:extLst>
              <a:ext uri="{FF2B5EF4-FFF2-40B4-BE49-F238E27FC236}">
                <a16:creationId xmlns:a16="http://schemas.microsoft.com/office/drawing/2014/main" id="{721DFC2D-9F87-7040-8A5D-F62184B86943}"/>
              </a:ext>
            </a:extLst>
          </p:cNvPr>
          <p:cNvSpPr txBox="1"/>
          <p:nvPr/>
        </p:nvSpPr>
        <p:spPr>
          <a:xfrm>
            <a:off x="1126001" y="5005955"/>
            <a:ext cx="3286221" cy="369332"/>
          </a:xfrm>
          <a:prstGeom prst="rect">
            <a:avLst/>
          </a:prstGeom>
          <a:noFill/>
          <a:ln>
            <a:solidFill>
              <a:srgbClr val="FF0000"/>
            </a:solidFill>
          </a:ln>
        </p:spPr>
        <p:txBody>
          <a:bodyPr wrap="none" rtlCol="0">
            <a:spAutoFit/>
          </a:bodyPr>
          <a:lstStyle/>
          <a:p>
            <a:r>
              <a:rPr lang="en-US" dirty="0"/>
              <a:t>Router Interfaces (Network errors)</a:t>
            </a:r>
          </a:p>
        </p:txBody>
      </p:sp>
    </p:spTree>
    <p:extLst>
      <p:ext uri="{BB962C8B-B14F-4D97-AF65-F5344CB8AC3E}">
        <p14:creationId xmlns:p14="http://schemas.microsoft.com/office/powerpoint/2010/main" val="324090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9D3D3-CEB9-CA42-A462-6E7371DF203C}"/>
              </a:ext>
            </a:extLst>
          </p:cNvPr>
          <p:cNvSpPr>
            <a:spLocks noGrp="1"/>
          </p:cNvSpPr>
          <p:nvPr>
            <p:ph type="title"/>
          </p:nvPr>
        </p:nvSpPr>
        <p:spPr/>
        <p:txBody>
          <a:bodyPr>
            <a:normAutofit/>
          </a:bodyPr>
          <a:lstStyle/>
          <a:p>
            <a:r>
              <a:rPr lang="en-US" sz="2400" b="1" dirty="0"/>
              <a:t>Machine Learning Model Considerations for RCA (1)</a:t>
            </a:r>
            <a:endParaRPr lang="en-US" sz="2400" dirty="0"/>
          </a:p>
        </p:txBody>
      </p:sp>
      <p:sp>
        <p:nvSpPr>
          <p:cNvPr id="3" name="Content Placeholder 2">
            <a:extLst>
              <a:ext uri="{FF2B5EF4-FFF2-40B4-BE49-F238E27FC236}">
                <a16:creationId xmlns:a16="http://schemas.microsoft.com/office/drawing/2014/main" id="{F1E1CFDA-2ABB-364E-8742-CD1645C4185C}"/>
              </a:ext>
            </a:extLst>
          </p:cNvPr>
          <p:cNvSpPr>
            <a:spLocks noGrp="1"/>
          </p:cNvSpPr>
          <p:nvPr>
            <p:ph idx="1"/>
          </p:nvPr>
        </p:nvSpPr>
        <p:spPr>
          <a:xfrm>
            <a:off x="1772413" y="1973704"/>
            <a:ext cx="7030624" cy="2787209"/>
          </a:xfrm>
        </p:spPr>
        <p:txBody>
          <a:bodyPr/>
          <a:lstStyle/>
          <a:p>
            <a:r>
              <a:rPr lang="en-US" dirty="0"/>
              <a:t>Incomplete information</a:t>
            </a:r>
          </a:p>
          <a:p>
            <a:pPr lvl="1"/>
            <a:r>
              <a:rPr lang="en-US" dirty="0"/>
              <a:t>Topology unknown (network elements are known)</a:t>
            </a:r>
          </a:p>
          <a:p>
            <a:pPr lvl="1"/>
            <a:r>
              <a:rPr lang="en-US" dirty="0"/>
              <a:t>Routing unknown (Source and destinations are known)</a:t>
            </a:r>
          </a:p>
          <a:p>
            <a:pPr lvl="1"/>
            <a:r>
              <a:rPr lang="en-US" dirty="0"/>
              <a:t>Incomplete flow measurements</a:t>
            </a:r>
          </a:p>
          <a:p>
            <a:pPr lvl="2"/>
            <a:r>
              <a:rPr lang="en-US" dirty="0"/>
              <a:t>Between all pairs of end hosts</a:t>
            </a:r>
          </a:p>
          <a:p>
            <a:pPr lvl="2"/>
            <a:r>
              <a:rPr lang="en-US" dirty="0"/>
              <a:t>Between source and destination end hosts</a:t>
            </a:r>
          </a:p>
          <a:p>
            <a:pPr lvl="1"/>
            <a:endParaRPr lang="en-US" dirty="0"/>
          </a:p>
        </p:txBody>
      </p:sp>
    </p:spTree>
    <p:extLst>
      <p:ext uri="{BB962C8B-B14F-4D97-AF65-F5344CB8AC3E}">
        <p14:creationId xmlns:p14="http://schemas.microsoft.com/office/powerpoint/2010/main" val="31999269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7018</TotalTime>
  <Words>1769</Words>
  <Application>Microsoft Macintosh PowerPoint</Application>
  <PresentationFormat>Widescreen</PresentationFormat>
  <Paragraphs>110</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Cambria Math</vt:lpstr>
      <vt:lpstr>Tw Cen MT</vt:lpstr>
      <vt:lpstr>Circuit</vt:lpstr>
      <vt:lpstr>Root Cause Analysis of Data Integrity Errors in Networked Systems with Incomplete Information</vt:lpstr>
      <vt:lpstr>Data Integrity Error: Why bother (1)? </vt:lpstr>
      <vt:lpstr>Data Integrity Error: Why bother (2)? </vt:lpstr>
      <vt:lpstr>How to Deal with Errors in the network?</vt:lpstr>
      <vt:lpstr>Network RCA Challenges</vt:lpstr>
      <vt:lpstr>Our Approach (1)  </vt:lpstr>
      <vt:lpstr>Our Approach (2) : Machine Learning </vt:lpstr>
      <vt:lpstr>Training Data Generation</vt:lpstr>
      <vt:lpstr>Machine Learning Model Considerations for RCA (1)</vt:lpstr>
      <vt:lpstr>Machine Learning Model Considerations for RCA (2)</vt:lpstr>
      <vt:lpstr>Evaluation results: Accuracy</vt:lpstr>
      <vt:lpstr>Evaluation results: Data Imbalance </vt:lpstr>
      <vt:lpstr>Evaluation results: Partial features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Research and Infrastructure</dc:title>
  <dc:creator>Microsoft Office User</dc:creator>
  <cp:lastModifiedBy>Microsoft Office User</cp:lastModifiedBy>
  <cp:revision>31</cp:revision>
  <dcterms:created xsi:type="dcterms:W3CDTF">2021-04-22T13:03:58Z</dcterms:created>
  <dcterms:modified xsi:type="dcterms:W3CDTF">2021-10-16T03:14:11Z</dcterms:modified>
</cp:coreProperties>
</file>