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0" r:id="rId3"/>
    <p:sldId id="264" r:id="rId4"/>
    <p:sldId id="257" r:id="rId5"/>
    <p:sldId id="258" r:id="rId6"/>
    <p:sldId id="262" r:id="rId7"/>
    <p:sldId id="259" r:id="rId8"/>
    <p:sldId id="266" r:id="rId9"/>
    <p:sldId id="263" r:id="rId10"/>
    <p:sldId id="269" r:id="rId11"/>
    <p:sldId id="268" r:id="rId12"/>
    <p:sldId id="261"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4618"/>
  </p:normalViewPr>
  <p:slideViewPr>
    <p:cSldViewPr snapToGrid="0" snapToObjects="1">
      <p:cViewPr varScale="1">
        <p:scale>
          <a:sx n="140" d="100"/>
          <a:sy n="140"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F7498-AACD-2C49-92CD-5B057D3EDF47}" type="datetimeFigureOut">
              <a:rPr lang="en-US" smtClean="0"/>
              <a:t>6/14/19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3D2CE-38D2-7542-B767-1FD0E5C795FC}" type="slidenum">
              <a:rPr lang="en-US" smtClean="0"/>
              <a:t>‹#›</a:t>
            </a:fld>
            <a:endParaRPr lang="en-US"/>
          </a:p>
        </p:txBody>
      </p:sp>
    </p:spTree>
    <p:extLst>
      <p:ext uri="{BB962C8B-B14F-4D97-AF65-F5344CB8AC3E}">
        <p14:creationId xmlns:p14="http://schemas.microsoft.com/office/powerpoint/2010/main" val="97893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95594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47315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2380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2CF31D-CF84-0444-A979-3B64F38105C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204852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2CF31D-CF84-0444-A979-3B64F38105C9}" type="datetimeFigureOut">
              <a:rPr lang="en-US" smtClean="0"/>
              <a:t>6/14/19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6863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2CF31D-CF84-0444-A979-3B64F38105C9}"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15386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2CF31D-CF84-0444-A979-3B64F38105C9}" type="datetimeFigureOut">
              <a:rPr lang="en-US" smtClean="0"/>
              <a:t>6/14/19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23150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2CF31D-CF84-0444-A979-3B64F38105C9}" type="datetimeFigureOut">
              <a:rPr lang="en-US" smtClean="0"/>
              <a:t>6/14/19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44200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CF31D-CF84-0444-A979-3B64F38105C9}" type="datetimeFigureOut">
              <a:rPr lang="en-US" smtClean="0"/>
              <a:t>6/14/19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58347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F31D-CF84-0444-A979-3B64F38105C9}"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9392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2CF31D-CF84-0444-A979-3B64F38105C9}" type="datetimeFigureOut">
              <a:rPr lang="en-US" smtClean="0"/>
              <a:t>6/14/19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2B4DA5-C075-BD40-B81D-E517E60C4D64}" type="slidenum">
              <a:rPr lang="en-US" smtClean="0"/>
              <a:t>‹#›</a:t>
            </a:fld>
            <a:endParaRPr lang="en-US"/>
          </a:p>
        </p:txBody>
      </p:sp>
    </p:spTree>
    <p:extLst>
      <p:ext uri="{BB962C8B-B14F-4D97-AF65-F5344CB8AC3E}">
        <p14:creationId xmlns:p14="http://schemas.microsoft.com/office/powerpoint/2010/main" val="1010645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CF31D-CF84-0444-A979-3B64F38105C9}" type="datetimeFigureOut">
              <a:rPr lang="en-US" smtClean="0"/>
              <a:t>6/14/19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B4DA5-C075-BD40-B81D-E517E60C4D64}" type="slidenum">
              <a:rPr lang="en-US" smtClean="0"/>
              <a:t>‹#›</a:t>
            </a:fld>
            <a:endParaRPr lang="en-US"/>
          </a:p>
        </p:txBody>
      </p:sp>
    </p:spTree>
    <p:extLst>
      <p:ext uri="{BB962C8B-B14F-4D97-AF65-F5344CB8AC3E}">
        <p14:creationId xmlns:p14="http://schemas.microsoft.com/office/powerpoint/2010/main" val="1005818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cholar.google.com/scholar?cluster=1428177881526055610&amp;hl=en&amp;as_sdt=0,34&amp;sciodt=0,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Workflow, Infrastructure, Integrity, and Root Cause Analysis</a:t>
            </a:r>
            <a:endParaRPr lang="en-US" dirty="0"/>
          </a:p>
        </p:txBody>
      </p:sp>
      <p:sp>
        <p:nvSpPr>
          <p:cNvPr id="3" name="Subtitle 2"/>
          <p:cNvSpPr>
            <a:spLocks noGrp="1"/>
          </p:cNvSpPr>
          <p:nvPr>
            <p:ph type="subTitle" idx="1"/>
          </p:nvPr>
        </p:nvSpPr>
        <p:spPr>
          <a:xfrm>
            <a:off x="1524000" y="3858070"/>
            <a:ext cx="9144000" cy="1655762"/>
          </a:xfrm>
        </p:spPr>
        <p:txBody>
          <a:bodyPr>
            <a:normAutofit fontScale="77500" lnSpcReduction="20000"/>
          </a:bodyPr>
          <a:lstStyle/>
          <a:p>
            <a:r>
              <a:rPr lang="en-US" dirty="0" smtClean="0"/>
              <a:t>The first (and most useless) slide stack</a:t>
            </a:r>
          </a:p>
          <a:p>
            <a:endParaRPr lang="en-US" dirty="0" smtClean="0"/>
          </a:p>
          <a:p>
            <a:r>
              <a:rPr lang="en-US" dirty="0" smtClean="0"/>
              <a:t>4/25/2019</a:t>
            </a:r>
            <a:endParaRPr lang="en-US" dirty="0"/>
          </a:p>
          <a:p>
            <a:endParaRPr lang="en-US" dirty="0" smtClean="0"/>
          </a:p>
          <a:p>
            <a:r>
              <a:rPr lang="en-US" dirty="0" err="1" smtClean="0"/>
              <a:t>Yufeng</a:t>
            </a:r>
            <a:r>
              <a:rPr lang="en-US" dirty="0" smtClean="0"/>
              <a:t> Xin (</a:t>
            </a:r>
            <a:r>
              <a:rPr lang="en-US" dirty="0" err="1" smtClean="0"/>
              <a:t>Renci</a:t>
            </a:r>
            <a:r>
              <a:rPr lang="en-US" dirty="0" smtClean="0"/>
              <a:t>)</a:t>
            </a:r>
            <a:endParaRPr lang="en-US" dirty="0"/>
          </a:p>
        </p:txBody>
      </p:sp>
    </p:spTree>
    <p:extLst>
      <p:ext uri="{BB962C8B-B14F-4D97-AF65-F5344CB8AC3E}">
        <p14:creationId xmlns:p14="http://schemas.microsoft.com/office/powerpoint/2010/main" val="151187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63" y="0"/>
            <a:ext cx="10515600" cy="1325563"/>
          </a:xfrm>
        </p:spPr>
        <p:txBody>
          <a:bodyPr/>
          <a:lstStyle/>
          <a:p>
            <a:r>
              <a:rPr lang="en-US" dirty="0" smtClean="0"/>
              <a:t>Conclusion of thoughts</a:t>
            </a:r>
            <a:endParaRPr lang="en-US" dirty="0"/>
          </a:p>
        </p:txBody>
      </p:sp>
      <p:sp>
        <p:nvSpPr>
          <p:cNvPr id="4" name="TextBox 3"/>
          <p:cNvSpPr txBox="1"/>
          <p:nvPr/>
        </p:nvSpPr>
        <p:spPr>
          <a:xfrm>
            <a:off x="711263" y="4235252"/>
            <a:ext cx="4546537" cy="646331"/>
          </a:xfrm>
          <a:prstGeom prst="rect">
            <a:avLst/>
          </a:prstGeom>
          <a:noFill/>
          <a:ln w="12700">
            <a:solidFill>
              <a:schemeClr val="accent1"/>
            </a:solidFill>
          </a:ln>
        </p:spPr>
        <p:txBody>
          <a:bodyPr wrap="square" rtlCol="0">
            <a:spAutoFit/>
          </a:bodyPr>
          <a:lstStyle/>
          <a:p>
            <a:r>
              <a:rPr lang="en-US" b="1" dirty="0" smtClean="0"/>
              <a:t>RCA2: Reties and Retransmissions events are the key objectives to be minimized</a:t>
            </a:r>
            <a:endParaRPr lang="en-US" dirty="0"/>
          </a:p>
        </p:txBody>
      </p:sp>
      <p:sp>
        <p:nvSpPr>
          <p:cNvPr id="5" name="TextBox 4"/>
          <p:cNvSpPr txBox="1"/>
          <p:nvPr/>
        </p:nvSpPr>
        <p:spPr>
          <a:xfrm>
            <a:off x="711263" y="1508714"/>
            <a:ext cx="4546537" cy="2585323"/>
          </a:xfrm>
          <a:prstGeom prst="rect">
            <a:avLst/>
          </a:prstGeom>
          <a:noFill/>
          <a:ln w="12700">
            <a:solidFill>
              <a:schemeClr val="accent1"/>
            </a:solidFill>
          </a:ln>
        </p:spPr>
        <p:txBody>
          <a:bodyPr wrap="square" rtlCol="0">
            <a:spAutoFit/>
          </a:bodyPr>
          <a:lstStyle/>
          <a:p>
            <a:r>
              <a:rPr lang="en-US" b="1" dirty="0" smtClean="0"/>
              <a:t>RCA 1</a:t>
            </a:r>
            <a:r>
              <a:rPr lang="en-US" dirty="0" smtClean="0"/>
              <a:t>: </a:t>
            </a:r>
            <a:r>
              <a:rPr lang="en-US" b="1" dirty="0" smtClean="0"/>
              <a:t>It is a software bug problem, so needs system level solution: validation, fault tolerance, and researcher feedback (social media?)</a:t>
            </a:r>
            <a:endParaRPr lang="en-US" b="1" dirty="0"/>
          </a:p>
          <a:p>
            <a:pPr marL="742950" lvl="1" indent="-285750">
              <a:buFont typeface="Arial" charset="0"/>
              <a:buChar char="•"/>
            </a:pPr>
            <a:r>
              <a:rPr lang="en-US" dirty="0" smtClean="0"/>
              <a:t>OS bugs</a:t>
            </a:r>
            <a:endParaRPr lang="en-US" dirty="0"/>
          </a:p>
          <a:p>
            <a:pPr marL="742950" lvl="1" indent="-285750">
              <a:buFont typeface="Arial" charset="0"/>
              <a:buChar char="•"/>
            </a:pPr>
            <a:r>
              <a:rPr lang="en-US" dirty="0" smtClean="0"/>
              <a:t>Software bugs</a:t>
            </a:r>
          </a:p>
          <a:p>
            <a:pPr marL="742950" lvl="1" indent="-285750">
              <a:buFont typeface="Arial" charset="0"/>
              <a:buChar char="•"/>
            </a:pPr>
            <a:r>
              <a:rPr lang="en-US" dirty="0" smtClean="0"/>
              <a:t>Hardware errors </a:t>
            </a:r>
          </a:p>
          <a:p>
            <a:pPr marL="742950" lvl="1" indent="-285750">
              <a:buFont typeface="Arial" charset="0"/>
              <a:buChar char="•"/>
            </a:pPr>
            <a:r>
              <a:rPr lang="en-US" dirty="0" smtClean="0"/>
              <a:t>Catalogue</a:t>
            </a:r>
            <a:endParaRPr lang="en-US" dirty="0"/>
          </a:p>
          <a:p>
            <a:endParaRPr lang="en-US" dirty="0"/>
          </a:p>
        </p:txBody>
      </p:sp>
      <p:sp>
        <p:nvSpPr>
          <p:cNvPr id="6" name="TextBox 5"/>
          <p:cNvSpPr txBox="1"/>
          <p:nvPr/>
        </p:nvSpPr>
        <p:spPr>
          <a:xfrm>
            <a:off x="711263" y="5437850"/>
            <a:ext cx="4546537" cy="1200329"/>
          </a:xfrm>
          <a:prstGeom prst="rect">
            <a:avLst/>
          </a:prstGeom>
          <a:noFill/>
          <a:ln w="12700">
            <a:solidFill>
              <a:schemeClr val="accent1"/>
            </a:solidFill>
          </a:ln>
        </p:spPr>
        <p:txBody>
          <a:bodyPr wrap="square" rtlCol="0">
            <a:spAutoFit/>
          </a:bodyPr>
          <a:lstStyle/>
          <a:p>
            <a:r>
              <a:rPr lang="en-US" b="1" dirty="0" smtClean="0"/>
              <a:t>RCA3: Using </a:t>
            </a:r>
            <a:r>
              <a:rPr lang="en-US" b="1" dirty="0"/>
              <a:t>Chao Jungle as an active </a:t>
            </a:r>
            <a:r>
              <a:rPr lang="en-US" b="1"/>
              <a:t>monitoring </a:t>
            </a:r>
            <a:r>
              <a:rPr lang="en-US" b="1" smtClean="0"/>
              <a:t>probe </a:t>
            </a:r>
            <a:r>
              <a:rPr lang="en-US" b="1" dirty="0"/>
              <a:t>for Workflow  (Probe generation)</a:t>
            </a:r>
          </a:p>
          <a:p>
            <a:endParaRPr lang="en-US" dirty="0"/>
          </a:p>
        </p:txBody>
      </p:sp>
      <p:sp>
        <p:nvSpPr>
          <p:cNvPr id="7" name="TextBox 6"/>
          <p:cNvSpPr txBox="1"/>
          <p:nvPr/>
        </p:nvSpPr>
        <p:spPr>
          <a:xfrm>
            <a:off x="5991247" y="4004420"/>
            <a:ext cx="4546537" cy="1754326"/>
          </a:xfrm>
          <a:prstGeom prst="rect">
            <a:avLst/>
          </a:prstGeom>
          <a:noFill/>
          <a:ln w="12700">
            <a:solidFill>
              <a:schemeClr val="accent1"/>
            </a:solidFill>
          </a:ln>
        </p:spPr>
        <p:txBody>
          <a:bodyPr wrap="square" rtlCol="0">
            <a:spAutoFit/>
          </a:bodyPr>
          <a:lstStyle/>
          <a:p>
            <a:r>
              <a:rPr lang="en-US" b="1" dirty="0" smtClean="0"/>
              <a:t>RCA5: in the spirit of ML</a:t>
            </a:r>
          </a:p>
          <a:p>
            <a:pPr marL="800100" lvl="1" indent="-342900">
              <a:buFont typeface="+mj-lt"/>
              <a:buAutoNum type="arabicPeriod"/>
            </a:pPr>
            <a:r>
              <a:rPr lang="en-US" dirty="0" smtClean="0"/>
              <a:t>Feature extraction</a:t>
            </a:r>
          </a:p>
          <a:p>
            <a:pPr marL="800100" lvl="1" indent="-342900">
              <a:buFont typeface="+mj-lt"/>
              <a:buAutoNum type="arabicPeriod"/>
            </a:pPr>
            <a:r>
              <a:rPr lang="en-US" dirty="0" smtClean="0"/>
              <a:t>Labeling of training data</a:t>
            </a:r>
          </a:p>
          <a:p>
            <a:pPr marL="800100" lvl="1" indent="-342900">
              <a:buFont typeface="+mj-lt"/>
              <a:buAutoNum type="arabicPeriod"/>
            </a:pPr>
            <a:r>
              <a:rPr lang="en-US" dirty="0" smtClean="0"/>
              <a:t>ML models (Decision tree, BN, NN)</a:t>
            </a:r>
          </a:p>
          <a:p>
            <a:pPr marL="800100" lvl="1" indent="-342900">
              <a:buFont typeface="+mj-lt"/>
              <a:buAutoNum type="arabicPeriod"/>
            </a:pPr>
            <a:r>
              <a:rPr lang="en-US" dirty="0" smtClean="0"/>
              <a:t>Real time monitoring data streaming and event trigger</a:t>
            </a:r>
            <a:endParaRPr lang="en-US" dirty="0"/>
          </a:p>
        </p:txBody>
      </p:sp>
      <p:sp>
        <p:nvSpPr>
          <p:cNvPr id="8" name="TextBox 7"/>
          <p:cNvSpPr txBox="1"/>
          <p:nvPr/>
        </p:nvSpPr>
        <p:spPr>
          <a:xfrm>
            <a:off x="5991247" y="1508714"/>
            <a:ext cx="4546537" cy="1477328"/>
          </a:xfrm>
          <a:prstGeom prst="rect">
            <a:avLst/>
          </a:prstGeom>
          <a:noFill/>
          <a:ln w="12700">
            <a:solidFill>
              <a:schemeClr val="accent1"/>
            </a:solidFill>
          </a:ln>
        </p:spPr>
        <p:txBody>
          <a:bodyPr wrap="square" rtlCol="0">
            <a:spAutoFit/>
          </a:bodyPr>
          <a:lstStyle/>
          <a:p>
            <a:r>
              <a:rPr lang="en-US" b="1" dirty="0" smtClean="0"/>
              <a:t>RCA4: in the spirit of system management</a:t>
            </a:r>
          </a:p>
          <a:p>
            <a:pPr marL="742950" lvl="1" indent="-285750">
              <a:buFont typeface="Arial" charset="0"/>
              <a:buChar char="•"/>
            </a:pPr>
            <a:r>
              <a:rPr lang="en-US" dirty="0" smtClean="0"/>
              <a:t>Workflow operator vs. infrastructure vs. users</a:t>
            </a:r>
          </a:p>
          <a:p>
            <a:pPr marL="742950" lvl="1" indent="-285750">
              <a:buFont typeface="Arial" charset="0"/>
              <a:buChar char="•"/>
            </a:pPr>
            <a:r>
              <a:rPr lang="en-US" dirty="0" smtClean="0"/>
              <a:t>Workflow service provider</a:t>
            </a:r>
          </a:p>
          <a:p>
            <a:pPr marL="742950" lvl="1" indent="-285750">
              <a:buFont typeface="Arial" charset="0"/>
              <a:buChar char="•"/>
            </a:pPr>
            <a:r>
              <a:rPr lang="en-US" dirty="0" smtClean="0"/>
              <a:t>Pegasus as a service</a:t>
            </a:r>
          </a:p>
        </p:txBody>
      </p:sp>
    </p:spTree>
    <p:extLst>
      <p:ext uri="{BB962C8B-B14F-4D97-AF65-F5344CB8AC3E}">
        <p14:creationId xmlns:p14="http://schemas.microsoft.com/office/powerpoint/2010/main" val="212392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70000" lnSpcReduction="20000"/>
          </a:bodyPr>
          <a:lstStyle/>
          <a:p>
            <a:pPr lvl="1"/>
            <a:r>
              <a:rPr lang="en-US" dirty="0" smtClean="0"/>
              <a:t>C</a:t>
            </a:r>
            <a:r>
              <a:rPr lang="en-US" dirty="0"/>
              <a:t>. Yan, Y. Wang, X. </a:t>
            </a:r>
            <a:r>
              <a:rPr lang="en-US" dirty="0" err="1"/>
              <a:t>Qiu</a:t>
            </a:r>
            <a:r>
              <a:rPr lang="en-US" dirty="0"/>
              <a:t>, W. Li, and L. Guan, “Multi-layer fault diagnosis method in the Network Virtualization Environment,” in </a:t>
            </a:r>
            <a:r>
              <a:rPr lang="en-US" i="1" dirty="0"/>
              <a:t>Proceedings of the Sixteenth Asia-Pacific Network Operations and Management Symposium, APNOMS 2014</a:t>
            </a:r>
            <a:r>
              <a:rPr lang="en-US" dirty="0"/>
              <a:t>, Hsinchu, Taiwan, September 2014, pp. 648. 1–6. </a:t>
            </a:r>
          </a:p>
          <a:p>
            <a:pPr lvl="1"/>
            <a:r>
              <a:rPr lang="en-US" dirty="0"/>
              <a:t>M. Chen, E. </a:t>
            </a:r>
            <a:r>
              <a:rPr lang="en-US" dirty="0" err="1"/>
              <a:t>Kiciman</a:t>
            </a:r>
            <a:r>
              <a:rPr lang="en-US" dirty="0"/>
              <a:t>, E. </a:t>
            </a:r>
            <a:r>
              <a:rPr lang="en-US" dirty="0" err="1"/>
              <a:t>Fratkin</a:t>
            </a:r>
            <a:r>
              <a:rPr lang="en-US" dirty="0"/>
              <a:t>, A. Fox, and E. Brewer, “Pinpoint: problem determination in large, dynamic Internet services,” in </a:t>
            </a:r>
            <a:r>
              <a:rPr lang="en-US" i="1" dirty="0"/>
              <a:t>Pro- </a:t>
            </a:r>
            <a:r>
              <a:rPr lang="en-US" i="1" dirty="0" err="1"/>
              <a:t>ceedings</a:t>
            </a:r>
            <a:r>
              <a:rPr lang="en-US" i="1" dirty="0"/>
              <a:t> of the International Conference on Dependable Systems and Networks, DSN 2002</a:t>
            </a:r>
            <a:r>
              <a:rPr lang="en-US" dirty="0"/>
              <a:t>, Bethesda, MD, June 2002, pp. 595–604. </a:t>
            </a:r>
          </a:p>
          <a:p>
            <a:pPr lvl="1"/>
            <a:r>
              <a:rPr lang="en-US" dirty="0"/>
              <a:t>M. Chen, A. Zheng, J. Lloyd, M. Jordan, and E. Brewer, “Failure diagnosis using decision trees,” in </a:t>
            </a:r>
            <a:r>
              <a:rPr lang="en-US" i="1" dirty="0"/>
              <a:t>Proceedings of the International Conference on Autonomic Computing</a:t>
            </a:r>
            <a:r>
              <a:rPr lang="en-US" dirty="0"/>
              <a:t>, New York, NY, May 2004, pp. 36–43. </a:t>
            </a:r>
          </a:p>
          <a:p>
            <a:pPr lvl="1"/>
            <a:r>
              <a:rPr lang="en-US" dirty="0"/>
              <a:t>I. Cohen, M. </a:t>
            </a:r>
            <a:r>
              <a:rPr lang="en-US" dirty="0" err="1"/>
              <a:t>Goldszmidt</a:t>
            </a:r>
            <a:r>
              <a:rPr lang="en-US" dirty="0"/>
              <a:t>, T. Kelly, J. Symons, and J. S. Chase, “Correlating instrumentation data to system states: A building block for automated diagnosis and control,” in </a:t>
            </a:r>
            <a:r>
              <a:rPr lang="en-US" i="1" dirty="0"/>
              <a:t>Proceedings of the Sixth Conference on Symposium on </a:t>
            </a:r>
            <a:r>
              <a:rPr lang="en-US" i="1" dirty="0" err="1"/>
              <a:t>Opearting</a:t>
            </a:r>
            <a:r>
              <a:rPr lang="en-US" i="1" dirty="0"/>
              <a:t> Systems Design and Implementation</a:t>
            </a:r>
            <a:r>
              <a:rPr lang="en-US" dirty="0"/>
              <a:t>, San Francisco, CA, October 2004, pp. 231–244. </a:t>
            </a:r>
            <a:endParaRPr lang="en-US" dirty="0" smtClean="0"/>
          </a:p>
          <a:p>
            <a:pPr lvl="1"/>
            <a:r>
              <a:rPr lang="en-US" dirty="0" smtClean="0"/>
              <a:t>M</a:t>
            </a:r>
            <a:r>
              <a:rPr lang="en-US" dirty="0"/>
              <a:t>. Agarwal, M. Gupta, V. Mann, N. </a:t>
            </a:r>
            <a:r>
              <a:rPr lang="en-US" dirty="0" err="1"/>
              <a:t>Sachindran</a:t>
            </a:r>
            <a:r>
              <a:rPr lang="en-US" dirty="0"/>
              <a:t>, N. </a:t>
            </a:r>
            <a:r>
              <a:rPr lang="en-US" dirty="0" err="1"/>
              <a:t>Anerousis</a:t>
            </a:r>
            <a:r>
              <a:rPr lang="en-US" dirty="0"/>
              <a:t>, and L. </a:t>
            </a:r>
            <a:r>
              <a:rPr lang="en-US" dirty="0" err="1"/>
              <a:t>Mummert</a:t>
            </a:r>
            <a:r>
              <a:rPr lang="en-US" dirty="0"/>
              <a:t>, “Problem determination in enterprise middleware systems using change point correlation of time series data,” in </a:t>
            </a:r>
            <a:r>
              <a:rPr lang="en-US" i="1" dirty="0"/>
              <a:t>Proceedings of the IEEE/IFIP Network Operations and Management Symposium, NOMS 2006</a:t>
            </a:r>
            <a:r>
              <a:rPr lang="en-US" dirty="0"/>
              <a:t>, Vancouver, Canada, April 2006, pp. 471–482. </a:t>
            </a:r>
          </a:p>
          <a:p>
            <a:pPr lvl="1"/>
            <a:r>
              <a:rPr lang="en-US" dirty="0"/>
              <a:t>S. </a:t>
            </a:r>
            <a:r>
              <a:rPr lang="en-US" dirty="0" err="1"/>
              <a:t>Kandula</a:t>
            </a:r>
            <a:r>
              <a:rPr lang="en-US" dirty="0"/>
              <a:t>, R. Mahajan, P. </a:t>
            </a:r>
            <a:r>
              <a:rPr lang="en-US" dirty="0" err="1"/>
              <a:t>Verkaik</a:t>
            </a:r>
            <a:r>
              <a:rPr lang="en-US" dirty="0"/>
              <a:t>, S. Agarwal, J. </a:t>
            </a:r>
            <a:r>
              <a:rPr lang="en-US" dirty="0" err="1"/>
              <a:t>Padhye</a:t>
            </a:r>
            <a:r>
              <a:rPr lang="en-US" dirty="0"/>
              <a:t>, and P. </a:t>
            </a:r>
            <a:r>
              <a:rPr lang="en-US" dirty="0" err="1"/>
              <a:t>Bahl</a:t>
            </a:r>
            <a:r>
              <a:rPr lang="en-US" dirty="0"/>
              <a:t>, “Detailed diagnosis in enterprise networks,” in </a:t>
            </a:r>
            <a:r>
              <a:rPr lang="en-US" i="1" dirty="0"/>
              <a:t>Proceedings of the ACM Conference on Applications, Technologies, Architectures, and Protocols for Computer Communications, SIGCOMM 2009</a:t>
            </a:r>
            <a:r>
              <a:rPr lang="en-US" dirty="0"/>
              <a:t>, Barcelona, Spain, August 2009, pp. 243–254. </a:t>
            </a:r>
          </a:p>
          <a:p>
            <a:endParaRPr lang="en-US" dirty="0"/>
          </a:p>
          <a:p>
            <a:pPr lvl="1"/>
            <a:endParaRPr lang="en-US" dirty="0"/>
          </a:p>
          <a:p>
            <a:endParaRPr lang="en-US" dirty="0"/>
          </a:p>
        </p:txBody>
      </p:sp>
    </p:spTree>
    <p:extLst>
      <p:ext uri="{BB962C8B-B14F-4D97-AF65-F5344CB8AC3E}">
        <p14:creationId xmlns:p14="http://schemas.microsoft.com/office/powerpoint/2010/main" val="13623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workflow: Frame level protection</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sz="1600" kern="1600" dirty="0"/>
              <a:t>LTO tape Systems, SAN, NAS, Object Store, RAM, and WAN Optimizers all have configurations available to protect the fidelity of image contents in the workflow. Each system has different methods to ensure that frames contents aren't corrupted, and each method protects against a variety of different failure conditions. And yet, unrecoverable frame corruption still occurs at an unacceptable level. This problem is even more serious in an archive scenario, where content may sit untouched for a long duration, and with the corruption staying undetected for extended periods of time. Media and Entertainment workflows rely solely on the protections provided by the underlying compute, storage, and transmission technologies to ensure the fidelity of the data in the workflow. These protections are very difficult to fully characterize and track, because the technologies are generally deployed deep in the hardware or at the lowest software levels of the IT infrastructure. Depending on the path a frame takes through the workflow, it will be treated to a varying set of protection technologies, like RAID, erasure coding, ECC Memory, and parity checking. To overcome the uncertainty of associated with how these methods ensure fidelity, the industry employs failure detection at each stage of the workflow (generally MD5 checksums). When a corrupt image is detected, the entire file must be restored from a backup copy. This approach is very expensive and introduces significant delays in the production when errors occur. This paper will explore the IT technology utilized in the workflow, and discuss the protection mechanisms provided or employed by each workflow element. In this context, the paper will discuss how frame corruption can occur, even when all of the protection technologies are working as designed. The paper will also discuss a method for providing protection to images at the frame level using Forward Error Correction, such that there is uniformity of protection for images applied throughout the workflow, and such that media errors may be recovered in most cases without having to access a backup copy.</a:t>
            </a:r>
          </a:p>
        </p:txBody>
      </p:sp>
    </p:spTree>
    <p:extLst>
      <p:ext uri="{BB962C8B-B14F-4D97-AF65-F5344CB8AC3E}">
        <p14:creationId xmlns:p14="http://schemas.microsoft.com/office/powerpoint/2010/main" val="27489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L. Cao, P. Sharma, S. </a:t>
            </a:r>
            <a:r>
              <a:rPr lang="en-US" dirty="0" err="1"/>
              <a:t>Fahmy</a:t>
            </a:r>
            <a:r>
              <a:rPr lang="en-US" dirty="0"/>
              <a:t>, and V. </a:t>
            </a:r>
            <a:r>
              <a:rPr lang="en-US" dirty="0" err="1"/>
              <a:t>Saxena</a:t>
            </a:r>
            <a:r>
              <a:rPr lang="en-US" dirty="0"/>
              <a:t>. </a:t>
            </a:r>
            <a:r>
              <a:rPr lang="en-US" dirty="0" smtClean="0"/>
              <a:t>NFV- Vital: A framework for characterizing the performance of virtual network functions. </a:t>
            </a:r>
            <a:r>
              <a:rPr lang="en-US" dirty="0"/>
              <a:t>In </a:t>
            </a:r>
            <a:r>
              <a:rPr lang="en-US" i="1" dirty="0"/>
              <a:t>Network Function Virtualization and Software Defined Net- work (NFV-SDN), 2015 IEEE Conference on</a:t>
            </a:r>
            <a:r>
              <a:rPr lang="en-US" dirty="0"/>
              <a:t>, pages 93–99. IEEE, 2015. </a:t>
            </a:r>
          </a:p>
          <a:p>
            <a:r>
              <a:rPr lang="en-US" dirty="0"/>
              <a:t>ENVI: Elastic resource flexing for Network function </a:t>
            </a:r>
            <a:r>
              <a:rPr lang="en-US" dirty="0" smtClean="0"/>
              <a:t>Virtualization, </a:t>
            </a:r>
            <a:r>
              <a:rPr lang="en-US" dirty="0" err="1" smtClean="0"/>
              <a:t>Lianjie</a:t>
            </a:r>
            <a:r>
              <a:rPr lang="en-US" dirty="0" smtClean="0"/>
              <a:t> Cao, </a:t>
            </a:r>
            <a:r>
              <a:rPr lang="en-US" dirty="0" err="1"/>
              <a:t>Puneet</a:t>
            </a:r>
            <a:r>
              <a:rPr lang="en-US" dirty="0"/>
              <a:t> </a:t>
            </a:r>
            <a:r>
              <a:rPr lang="en-US" dirty="0" smtClean="0"/>
              <a:t>Sharma, Sonia </a:t>
            </a:r>
            <a:r>
              <a:rPr lang="en-US" dirty="0" err="1" smtClean="0"/>
              <a:t>Fahmy</a:t>
            </a:r>
            <a:r>
              <a:rPr lang="en-US" dirty="0" smtClean="0"/>
              <a:t>. </a:t>
            </a:r>
            <a:r>
              <a:rPr lang="en-US" dirty="0"/>
              <a:t>Vinay </a:t>
            </a:r>
            <a:r>
              <a:rPr lang="en-US" dirty="0" err="1" smtClean="0"/>
              <a:t>Saxena</a:t>
            </a:r>
            <a:r>
              <a:rPr lang="en-US" dirty="0" smtClean="0"/>
              <a:t>.</a:t>
            </a:r>
          </a:p>
          <a:p>
            <a:r>
              <a:rPr lang="en-US" dirty="0" err="1" smtClean="0"/>
              <a:t>Erway</a:t>
            </a:r>
            <a:r>
              <a:rPr lang="en-US" dirty="0" smtClean="0"/>
              <a:t> </a:t>
            </a:r>
            <a:r>
              <a:rPr lang="en-US" dirty="0"/>
              <a:t>C, </a:t>
            </a:r>
            <a:r>
              <a:rPr lang="en-US" dirty="0" err="1"/>
              <a:t>Küpçu</a:t>
            </a:r>
            <a:r>
              <a:rPr lang="en-US" dirty="0"/>
              <a:t>̈ A, </a:t>
            </a:r>
            <a:r>
              <a:rPr lang="en-US" dirty="0" err="1"/>
              <a:t>Papamanthou</a:t>
            </a:r>
            <a:r>
              <a:rPr lang="en-US" dirty="0"/>
              <a:t> C, </a:t>
            </a:r>
            <a:r>
              <a:rPr lang="en-US" dirty="0" err="1"/>
              <a:t>Tamassia</a:t>
            </a:r>
            <a:r>
              <a:rPr lang="en-US" dirty="0"/>
              <a:t> R. 2009, Dynamic provable data possession, in “Proceedings of the 16th ACM Conference on Computer and Communications Security”, ACM, New York, NY, USA, pp. 213–22. </a:t>
            </a:r>
            <a:endParaRPr lang="en-US" dirty="0" smtClean="0"/>
          </a:p>
          <a:p>
            <a:r>
              <a:rPr lang="en-US" dirty="0"/>
              <a:t>B. </a:t>
            </a:r>
            <a:r>
              <a:rPr lang="en-US" dirty="0" err="1"/>
              <a:t>Arzani</a:t>
            </a:r>
            <a:r>
              <a:rPr lang="en-US" dirty="0"/>
              <a:t>, S. </a:t>
            </a:r>
            <a:r>
              <a:rPr lang="en-US" dirty="0" err="1"/>
              <a:t>Ciraci</a:t>
            </a:r>
            <a:r>
              <a:rPr lang="en-US" dirty="0"/>
              <a:t>, B. T. Loo, A. Schuster, and G. </a:t>
            </a:r>
            <a:r>
              <a:rPr lang="en-US" dirty="0" err="1"/>
              <a:t>Outhred</a:t>
            </a:r>
            <a:r>
              <a:rPr lang="en-US" dirty="0"/>
              <a:t>. Taking the blame game out of data centers operations with </a:t>
            </a:r>
            <a:r>
              <a:rPr lang="en-US" dirty="0" err="1"/>
              <a:t>netpoirot</a:t>
            </a:r>
            <a:r>
              <a:rPr lang="en-US" dirty="0"/>
              <a:t>. In </a:t>
            </a:r>
            <a:r>
              <a:rPr lang="en-US" i="1" dirty="0"/>
              <a:t>Proceedings of the 2016 conference on ACM SIGCOMM 2016 Conference</a:t>
            </a:r>
            <a:r>
              <a:rPr lang="en-US" dirty="0"/>
              <a:t>, pages 440–453. ACM, 2016. </a:t>
            </a:r>
          </a:p>
          <a:p>
            <a:r>
              <a:rPr lang="en-US" dirty="0"/>
              <a:t>D. Liu, Y. Zhao, H. Xu, Y. Sun, D. Pei, J. Luo, X. Jing, and M. Feng. </a:t>
            </a:r>
            <a:r>
              <a:rPr lang="en-US" dirty="0" err="1"/>
              <a:t>Opprentice</a:t>
            </a:r>
            <a:r>
              <a:rPr lang="en-US" dirty="0"/>
              <a:t>: towards </a:t>
            </a:r>
            <a:r>
              <a:rPr lang="en-US" dirty="0" err="1"/>
              <a:t>prac</a:t>
            </a:r>
            <a:r>
              <a:rPr lang="en-US" dirty="0"/>
              <a:t>- </a:t>
            </a:r>
            <a:r>
              <a:rPr lang="en-US" dirty="0" err="1"/>
              <a:t>tical</a:t>
            </a:r>
            <a:r>
              <a:rPr lang="en-US" dirty="0"/>
              <a:t> and automatic anomaly detection through ma- chine learning. In </a:t>
            </a:r>
            <a:r>
              <a:rPr lang="en-US" i="1" dirty="0"/>
              <a:t>Proceedings of the 2015 ACM Conference on Internet Measurement Conference</a:t>
            </a:r>
            <a:r>
              <a:rPr lang="en-US" dirty="0"/>
              <a:t>, pages 211–224. ACM, 2015. </a:t>
            </a:r>
          </a:p>
          <a:p>
            <a:r>
              <a:rPr lang="en-US" dirty="0"/>
              <a:t>H. Mao, M. </a:t>
            </a:r>
            <a:r>
              <a:rPr lang="en-US" dirty="0" err="1"/>
              <a:t>Alizadeh</a:t>
            </a:r>
            <a:r>
              <a:rPr lang="en-US" dirty="0"/>
              <a:t>, I. </a:t>
            </a:r>
            <a:r>
              <a:rPr lang="en-US" dirty="0" err="1"/>
              <a:t>Menache</a:t>
            </a:r>
            <a:r>
              <a:rPr lang="en-US" dirty="0"/>
              <a:t>, and S. </a:t>
            </a:r>
            <a:r>
              <a:rPr lang="en-US" dirty="0" err="1"/>
              <a:t>Kan</a:t>
            </a:r>
            <a:r>
              <a:rPr lang="en-US" dirty="0"/>
              <a:t>- </a:t>
            </a:r>
            <a:r>
              <a:rPr lang="en-US" dirty="0" err="1"/>
              <a:t>dula</a:t>
            </a:r>
            <a:r>
              <a:rPr lang="en-US" dirty="0"/>
              <a:t>. Resource management with deep reinforce- </a:t>
            </a:r>
            <a:r>
              <a:rPr lang="en-US" dirty="0" err="1"/>
              <a:t>ment</a:t>
            </a:r>
            <a:r>
              <a:rPr lang="en-US" dirty="0"/>
              <a:t> learning. In </a:t>
            </a:r>
            <a:r>
              <a:rPr lang="en-US" i="1" dirty="0"/>
              <a:t>Proceedings of the 15th ACM Workshop on Hot Topics in Networks</a:t>
            </a:r>
            <a:r>
              <a:rPr lang="en-US" dirty="0"/>
              <a:t>, pages 50–56. ACM, 2016. </a:t>
            </a:r>
            <a:endParaRPr lang="en-US" dirty="0" smtClean="0"/>
          </a:p>
          <a:p>
            <a:r>
              <a:rPr lang="en-US" b="1" dirty="0"/>
              <a:t>Active Integrated fault Reasoning or AIR </a:t>
            </a:r>
            <a:r>
              <a:rPr lang="en-US" b="1" dirty="0" smtClean="0"/>
              <a:t>, </a:t>
            </a:r>
            <a:r>
              <a:rPr lang="en-US" b="1" dirty="0"/>
              <a:t>Tang </a:t>
            </a:r>
            <a:r>
              <a:rPr lang="en-US" b="1" i="1" dirty="0"/>
              <a:t>et al. </a:t>
            </a:r>
            <a:r>
              <a:rPr lang="en-US" b="1" i="1" dirty="0" smtClean="0"/>
              <a:t>: </a:t>
            </a:r>
            <a:r>
              <a:rPr lang="en-US" dirty="0" smtClean="0"/>
              <a:t>A </a:t>
            </a:r>
            <a:r>
              <a:rPr lang="en-US" dirty="0"/>
              <a:t>Symptom-Fault- Action (SFA) model </a:t>
            </a:r>
            <a:r>
              <a:rPr lang="en-US" dirty="0" smtClean="0"/>
              <a:t>, </a:t>
            </a:r>
            <a:r>
              <a:rPr lang="en-US" dirty="0"/>
              <a:t>Overlay Network Profile (ONP) </a:t>
            </a:r>
            <a:r>
              <a:rPr lang="en-US" dirty="0" smtClean="0"/>
              <a:t>, </a:t>
            </a:r>
            <a:r>
              <a:rPr lang="en-US" dirty="0"/>
              <a:t>Overlay Symptom-Fault-Action (O-SFA) model </a:t>
            </a:r>
          </a:p>
          <a:p>
            <a:endParaRPr lang="en-US" dirty="0"/>
          </a:p>
          <a:p>
            <a:endParaRPr lang="en-US" dirty="0"/>
          </a:p>
          <a:p>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560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269"/>
            <a:ext cx="10515600" cy="476123"/>
          </a:xfrm>
        </p:spPr>
        <p:txBody>
          <a:bodyPr>
            <a:normAutofit/>
          </a:bodyPr>
          <a:lstStyle/>
          <a:p>
            <a:r>
              <a:rPr lang="en-US" sz="2200" dirty="0">
                <a:hlinkClick r:id="rId2"/>
              </a:rPr>
              <a:t>Taking the blame game out of data centers operations with </a:t>
            </a:r>
            <a:r>
              <a:rPr lang="en-US" sz="2200" dirty="0" smtClean="0">
                <a:hlinkClick r:id="rId2"/>
              </a:rPr>
              <a:t>netpoirot</a:t>
            </a:r>
            <a:endParaRPr lang="en-US" dirty="0"/>
          </a:p>
        </p:txBody>
      </p:sp>
      <p:sp>
        <p:nvSpPr>
          <p:cNvPr id="3" name="Content Placeholder 2"/>
          <p:cNvSpPr>
            <a:spLocks noGrp="1"/>
          </p:cNvSpPr>
          <p:nvPr>
            <p:ph idx="1"/>
          </p:nvPr>
        </p:nvSpPr>
        <p:spPr>
          <a:xfrm>
            <a:off x="838200" y="850392"/>
            <a:ext cx="10515600" cy="5326571"/>
          </a:xfrm>
        </p:spPr>
        <p:txBody>
          <a:bodyPr>
            <a:normAutofit fontScale="70000" lnSpcReduction="20000"/>
          </a:bodyPr>
          <a:lstStyle/>
          <a:p>
            <a:r>
              <a:rPr lang="en-US" dirty="0">
                <a:solidFill>
                  <a:srgbClr val="FF0000"/>
                </a:solidFill>
              </a:rPr>
              <a:t>The hypothesis behind </a:t>
            </a:r>
            <a:r>
              <a:rPr lang="en-US" dirty="0" err="1">
                <a:solidFill>
                  <a:srgbClr val="FF0000"/>
                </a:solidFill>
              </a:rPr>
              <a:t>NetPoirot</a:t>
            </a:r>
            <a:r>
              <a:rPr lang="en-US" dirty="0">
                <a:solidFill>
                  <a:srgbClr val="FF0000"/>
                </a:solidFill>
              </a:rPr>
              <a:t> is that the different types of failures, albeit not network related, cause TCP to react differently. </a:t>
            </a:r>
            <a:endParaRPr lang="en-US" dirty="0" smtClean="0">
              <a:solidFill>
                <a:srgbClr val="FF0000"/>
              </a:solidFill>
            </a:endParaRPr>
          </a:p>
          <a:p>
            <a:r>
              <a:rPr lang="en-US" dirty="0" smtClean="0"/>
              <a:t>based </a:t>
            </a:r>
            <a:r>
              <a:rPr lang="en-US" dirty="0"/>
              <a:t>on a de- </a:t>
            </a:r>
            <a:r>
              <a:rPr lang="en-US" dirty="0" err="1"/>
              <a:t>cision</a:t>
            </a:r>
            <a:r>
              <a:rPr lang="en-US" dirty="0"/>
              <a:t> tree algorithm called </a:t>
            </a:r>
            <a:r>
              <a:rPr lang="en-US" i="1" dirty="0"/>
              <a:t>C5.0 </a:t>
            </a:r>
            <a:endParaRPr lang="en-US" dirty="0"/>
          </a:p>
          <a:p>
            <a:r>
              <a:rPr lang="en-US" dirty="0"/>
              <a:t>For each type of failure, we train a decision tree from data that includes that failure as well as Normal data. For each failure, we select the top three TCP metrics (features) in the tree. For each of these top features, we also measure the </a:t>
            </a:r>
            <a:r>
              <a:rPr lang="en-US" dirty="0" err="1"/>
              <a:t>cor</a:t>
            </a:r>
            <a:r>
              <a:rPr lang="en-US" dirty="0"/>
              <a:t>- relation between its value and the actual ground truth. This is done by computing the Pearson correlation (PC) between each feature value and the corresponding ground truth label (encoded as 0 for normal, and 1 for faulty) when that feature value was recorded. </a:t>
            </a:r>
            <a:endParaRPr lang="en-US" dirty="0" smtClean="0"/>
          </a:p>
          <a:p>
            <a:r>
              <a:rPr lang="en-US" dirty="0"/>
              <a:t>The hypothesis behind </a:t>
            </a:r>
            <a:r>
              <a:rPr lang="en-US" dirty="0" err="1"/>
              <a:t>NetPoirot</a:t>
            </a:r>
            <a:r>
              <a:rPr lang="en-US" dirty="0"/>
              <a:t> is that the different types of failures, albeit not network related, cause TCP to react differently</a:t>
            </a:r>
            <a:r>
              <a:rPr lang="en-US" dirty="0" smtClean="0"/>
              <a:t>.?? Passive</a:t>
            </a:r>
          </a:p>
          <a:p>
            <a:r>
              <a:rPr lang="en-US" dirty="0"/>
              <a:t>SNAP [28] requires sensitive information, such as topology, path information, and switch counters to identify </a:t>
            </a:r>
            <a:r>
              <a:rPr lang="en-US" dirty="0" err="1"/>
              <a:t>applica</a:t>
            </a:r>
            <a:r>
              <a:rPr lang="en-US" dirty="0"/>
              <a:t>- </a:t>
            </a:r>
            <a:r>
              <a:rPr lang="en-US" dirty="0" err="1"/>
              <a:t>tions</a:t>
            </a:r>
            <a:r>
              <a:rPr lang="en-US" dirty="0"/>
              <a:t> with frequent problems. </a:t>
            </a:r>
            <a:r>
              <a:rPr lang="en-US" dirty="0" err="1"/>
              <a:t>NetPoirot</a:t>
            </a:r>
            <a:r>
              <a:rPr lang="en-US" dirty="0"/>
              <a:t> eliminates the need to share such information with clients. </a:t>
            </a:r>
            <a:r>
              <a:rPr lang="en-US" dirty="0" smtClean="0">
                <a:solidFill>
                  <a:srgbClr val="FF0000"/>
                </a:solidFill>
              </a:rPr>
              <a:t>(</a:t>
            </a:r>
            <a:r>
              <a:rPr lang="en-US" dirty="0">
                <a:solidFill>
                  <a:srgbClr val="FF0000"/>
                </a:solidFill>
              </a:rPr>
              <a:t>[28] YU, M., GREENBERG, A. G., MALTZ, D. A., REX- FORD, J., YUAN, L., KANDULA, S., AND KIM, C. Profiling network performance for multi-tier data </a:t>
            </a:r>
            <a:r>
              <a:rPr lang="en-US" dirty="0" err="1">
                <a:solidFill>
                  <a:srgbClr val="FF0000"/>
                </a:solidFill>
              </a:rPr>
              <a:t>cen</a:t>
            </a:r>
            <a:r>
              <a:rPr lang="en-US" dirty="0">
                <a:solidFill>
                  <a:srgbClr val="FF0000"/>
                </a:solidFill>
              </a:rPr>
              <a:t>- </a:t>
            </a:r>
            <a:r>
              <a:rPr lang="en-US" dirty="0" err="1">
                <a:solidFill>
                  <a:srgbClr val="FF0000"/>
                </a:solidFill>
              </a:rPr>
              <a:t>ter</a:t>
            </a:r>
            <a:r>
              <a:rPr lang="en-US" dirty="0">
                <a:solidFill>
                  <a:srgbClr val="FF0000"/>
                </a:solidFill>
              </a:rPr>
              <a:t> applications. In </a:t>
            </a:r>
            <a:r>
              <a:rPr lang="en-US" i="1" dirty="0">
                <a:solidFill>
                  <a:srgbClr val="FF0000"/>
                </a:solidFill>
              </a:rPr>
              <a:t>NSDI </a:t>
            </a:r>
            <a:r>
              <a:rPr lang="en-US" dirty="0">
                <a:solidFill>
                  <a:srgbClr val="FF0000"/>
                </a:solidFill>
              </a:rPr>
              <a:t>(2011). </a:t>
            </a:r>
            <a:r>
              <a:rPr lang="en-US" dirty="0" smtClean="0">
                <a:solidFill>
                  <a:srgbClr val="FF0000"/>
                </a:solidFill>
              </a:rPr>
              <a:t>)</a:t>
            </a:r>
            <a:endParaRPr lang="en-US" dirty="0">
              <a:solidFill>
                <a:srgbClr val="FF0000"/>
              </a:solidFill>
            </a:endParaRPr>
          </a:p>
          <a:p>
            <a:r>
              <a:rPr lang="en-US" dirty="0"/>
              <a:t>[8] uses decision trees in order to locate the device responsible for a failure by observing the path traversed on the tree. It requires request to server mappings. </a:t>
            </a:r>
            <a:r>
              <a:rPr lang="en-US" dirty="0" err="1"/>
              <a:t>NetPoirot</a:t>
            </a:r>
            <a:r>
              <a:rPr lang="en-US" dirty="0"/>
              <a:t> does not require this additional information. </a:t>
            </a:r>
            <a:r>
              <a:rPr lang="en-US" dirty="0" smtClean="0">
                <a:solidFill>
                  <a:srgbClr val="FF0000"/>
                </a:solidFill>
              </a:rPr>
              <a:t>(</a:t>
            </a:r>
            <a:r>
              <a:rPr lang="en-US" dirty="0">
                <a:solidFill>
                  <a:srgbClr val="FF0000"/>
                </a:solidFill>
              </a:rPr>
              <a:t>[8]  CHEN, M., ZHENG, A. X., LLOYD, J., JORDAN, M., BREWER, E., ET AL. Failure diagnosis using decision trees. In </a:t>
            </a:r>
            <a:r>
              <a:rPr lang="en-US" i="1" dirty="0">
                <a:solidFill>
                  <a:srgbClr val="FF0000"/>
                </a:solidFill>
              </a:rPr>
              <a:t>Autonomic Computing, 2004. Proceedings. International Conference on </a:t>
            </a:r>
            <a:r>
              <a:rPr lang="en-US" dirty="0">
                <a:solidFill>
                  <a:srgbClr val="FF0000"/>
                </a:solidFill>
              </a:rPr>
              <a:t>(2004), IEEE, pp. 36–43. </a:t>
            </a:r>
            <a:r>
              <a:rPr lang="en-US" dirty="0" smtClean="0">
                <a:solidFill>
                  <a:srgbClr val="FF0000"/>
                </a:solidFill>
              </a:rPr>
              <a:t>)</a:t>
            </a:r>
            <a:endParaRPr lang="en-US" dirty="0">
              <a:solidFill>
                <a:srgbClr val="FF0000"/>
              </a:solidFill>
            </a:endParaRPr>
          </a:p>
          <a:p>
            <a:endParaRPr lang="en-US" dirty="0"/>
          </a:p>
          <a:p>
            <a:endParaRPr lang="en-US" dirty="0"/>
          </a:p>
          <a:p>
            <a:endParaRPr lang="en-US" dirty="0"/>
          </a:p>
        </p:txBody>
      </p:sp>
    </p:spTree>
    <p:extLst>
      <p:ext uri="{BB962C8B-B14F-4D97-AF65-F5344CB8AC3E}">
        <p14:creationId xmlns:p14="http://schemas.microsoft.com/office/powerpoint/2010/main" val="124481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 y="103504"/>
            <a:ext cx="10515600" cy="905256"/>
          </a:xfrm>
        </p:spPr>
        <p:txBody>
          <a:bodyPr/>
          <a:lstStyle/>
          <a:p>
            <a:r>
              <a:rPr lang="en-US" dirty="0" smtClean="0"/>
              <a:t>Data Integrity: Causality and Explanation</a:t>
            </a:r>
            <a:endParaRPr lang="en-US" dirty="0"/>
          </a:p>
        </p:txBody>
      </p:sp>
      <p:sp>
        <p:nvSpPr>
          <p:cNvPr id="3" name="Content Placeholder 2"/>
          <p:cNvSpPr>
            <a:spLocks noGrp="1"/>
          </p:cNvSpPr>
          <p:nvPr>
            <p:ph idx="1"/>
          </p:nvPr>
        </p:nvSpPr>
        <p:spPr>
          <a:xfrm>
            <a:off x="893064" y="1218862"/>
            <a:ext cx="4392168" cy="5178679"/>
          </a:xfrm>
          <a:ln>
            <a:solidFill>
              <a:schemeClr val="accent1"/>
            </a:solidFill>
          </a:ln>
        </p:spPr>
        <p:txBody>
          <a:bodyPr>
            <a:normAutofit fontScale="92500" lnSpcReduction="10000"/>
          </a:bodyPr>
          <a:lstStyle/>
          <a:p>
            <a:r>
              <a:rPr lang="en-US" dirty="0" smtClean="0"/>
              <a:t>Definition: security, confidentiality, privacy, </a:t>
            </a:r>
            <a:r>
              <a:rPr lang="en-US" b="1" dirty="0" smtClean="0"/>
              <a:t>integrity</a:t>
            </a:r>
          </a:p>
          <a:p>
            <a:r>
              <a:rPr lang="en-US" dirty="0" smtClean="0"/>
              <a:t>Validation Participants and scheme: data owner, CSP, and auditor</a:t>
            </a:r>
          </a:p>
          <a:p>
            <a:pPr lvl="1"/>
            <a:r>
              <a:rPr lang="en-US" dirty="0" smtClean="0"/>
              <a:t>Preprocessing </a:t>
            </a:r>
          </a:p>
          <a:p>
            <a:pPr lvl="1"/>
            <a:r>
              <a:rPr lang="en-US" dirty="0" smtClean="0"/>
              <a:t>Challenge -&gt; response</a:t>
            </a:r>
          </a:p>
          <a:p>
            <a:r>
              <a:rPr lang="en-US" dirty="0" smtClean="0"/>
              <a:t>Integrity Annotation or preprocessing, or meta data</a:t>
            </a:r>
          </a:p>
          <a:p>
            <a:pPr lvl="1"/>
            <a:r>
              <a:rPr lang="en-US" dirty="0" smtClean="0"/>
              <a:t>Seal </a:t>
            </a:r>
          </a:p>
          <a:p>
            <a:pPr lvl="1"/>
            <a:r>
              <a:rPr lang="en-US" dirty="0" smtClean="0"/>
              <a:t>Signature</a:t>
            </a:r>
          </a:p>
          <a:p>
            <a:pPr lvl="1"/>
            <a:r>
              <a:rPr lang="en-US" dirty="0" smtClean="0"/>
              <a:t>Authenticity</a:t>
            </a:r>
          </a:p>
          <a:p>
            <a:pPr lvl="1"/>
            <a:r>
              <a:rPr lang="en-US" dirty="0" smtClean="0"/>
              <a:t>Trust</a:t>
            </a:r>
            <a:endParaRPr lang="en-US" dirty="0"/>
          </a:p>
        </p:txBody>
      </p:sp>
      <p:sp>
        <p:nvSpPr>
          <p:cNvPr id="4" name="Content Placeholder 2"/>
          <p:cNvSpPr txBox="1">
            <a:spLocks/>
          </p:cNvSpPr>
          <p:nvPr/>
        </p:nvSpPr>
        <p:spPr>
          <a:xfrm>
            <a:off x="6672149" y="1218862"/>
            <a:ext cx="5003350" cy="517867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Integrity Violation Root Causes</a:t>
            </a:r>
          </a:p>
          <a:p>
            <a:pPr lvl="1"/>
            <a:r>
              <a:rPr lang="en-US" dirty="0" smtClean="0"/>
              <a:t>Storage Errors : Disk, Memory, RAID5</a:t>
            </a:r>
          </a:p>
          <a:p>
            <a:pPr lvl="1"/>
            <a:r>
              <a:rPr lang="en-US" dirty="0" smtClean="0"/>
              <a:t>Computation reliability</a:t>
            </a:r>
          </a:p>
          <a:p>
            <a:pPr lvl="1"/>
            <a:r>
              <a:rPr lang="en-US" dirty="0" smtClean="0"/>
              <a:t>Network reliability</a:t>
            </a:r>
          </a:p>
          <a:p>
            <a:pPr lvl="1"/>
            <a:r>
              <a:rPr lang="en-US" dirty="0" smtClean="0"/>
              <a:t>Configuration errors</a:t>
            </a:r>
          </a:p>
          <a:p>
            <a:pPr lvl="1"/>
            <a:r>
              <a:rPr lang="en-US" dirty="0" smtClean="0"/>
              <a:t>Malicious attack</a:t>
            </a:r>
          </a:p>
          <a:p>
            <a:r>
              <a:rPr lang="en-US" dirty="0" smtClean="0"/>
              <a:t>Symptoms</a:t>
            </a:r>
          </a:p>
          <a:p>
            <a:pPr lvl="1"/>
            <a:r>
              <a:rPr lang="en-US" dirty="0" smtClean="0"/>
              <a:t>Dubious results</a:t>
            </a:r>
          </a:p>
          <a:p>
            <a:pPr lvl="1"/>
            <a:r>
              <a:rPr lang="en-US" dirty="0" smtClean="0"/>
              <a:t>Checksum error</a:t>
            </a:r>
          </a:p>
          <a:p>
            <a:pPr lvl="1"/>
            <a:r>
              <a:rPr lang="en-US" dirty="0" smtClean="0"/>
              <a:t>Performance downgrade</a:t>
            </a:r>
          </a:p>
          <a:p>
            <a:pPr lvl="1"/>
            <a:r>
              <a:rPr lang="en-US" dirty="0" smtClean="0"/>
              <a:t>CSP alarms</a:t>
            </a:r>
          </a:p>
        </p:txBody>
      </p:sp>
      <p:sp>
        <p:nvSpPr>
          <p:cNvPr id="5" name="Content Placeholder 2"/>
          <p:cNvSpPr txBox="1">
            <a:spLocks/>
          </p:cNvSpPr>
          <p:nvPr/>
        </p:nvSpPr>
        <p:spPr>
          <a:xfrm>
            <a:off x="8770775" y="1008759"/>
            <a:ext cx="3658757" cy="5178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66475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456" y="-335666"/>
            <a:ext cx="8912506" cy="7193666"/>
          </a:xfrm>
          <a:prstGeom prst="rect">
            <a:avLst/>
          </a:prstGeom>
        </p:spPr>
      </p:pic>
    </p:spTree>
    <p:extLst>
      <p:ext uri="{BB962C8B-B14F-4D97-AF65-F5344CB8AC3E}">
        <p14:creationId xmlns:p14="http://schemas.microsoft.com/office/powerpoint/2010/main" val="1849666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43" y="75009"/>
            <a:ext cx="10515600" cy="1325563"/>
          </a:xfrm>
        </p:spPr>
        <p:txBody>
          <a:bodyPr/>
          <a:lstStyle/>
          <a:p>
            <a:r>
              <a:rPr lang="en-US" altLang="zh-CN" dirty="0" smtClean="0"/>
              <a:t>Landscape</a:t>
            </a:r>
            <a:endParaRPr lang="en-US" dirty="0"/>
          </a:p>
        </p:txBody>
      </p:sp>
      <p:sp>
        <p:nvSpPr>
          <p:cNvPr id="3" name="Content Placeholder 2"/>
          <p:cNvSpPr>
            <a:spLocks noGrp="1"/>
          </p:cNvSpPr>
          <p:nvPr>
            <p:ph idx="1"/>
          </p:nvPr>
        </p:nvSpPr>
        <p:spPr>
          <a:xfrm>
            <a:off x="847344" y="1176401"/>
            <a:ext cx="5718048" cy="4351338"/>
          </a:xfrm>
          <a:ln w="15875">
            <a:solidFill>
              <a:schemeClr val="accent1"/>
            </a:solidFill>
          </a:ln>
        </p:spPr>
        <p:txBody>
          <a:bodyPr>
            <a:normAutofit/>
          </a:bodyPr>
          <a:lstStyle/>
          <a:p>
            <a:r>
              <a:rPr lang="en-US" dirty="0" smtClean="0"/>
              <a:t>Detection</a:t>
            </a:r>
          </a:p>
          <a:p>
            <a:pPr lvl="1"/>
            <a:r>
              <a:rPr lang="en-US" dirty="0" smtClean="0"/>
              <a:t>Modification to data</a:t>
            </a:r>
          </a:p>
          <a:p>
            <a:pPr lvl="1"/>
            <a:r>
              <a:rPr lang="en-US" dirty="0" smtClean="0"/>
              <a:t>Modification to executables</a:t>
            </a:r>
          </a:p>
          <a:p>
            <a:pPr lvl="1"/>
            <a:r>
              <a:rPr lang="en-US" dirty="0"/>
              <a:t>R</a:t>
            </a:r>
            <a:r>
              <a:rPr lang="en-US" dirty="0" smtClean="0"/>
              <a:t>eliably </a:t>
            </a:r>
            <a:r>
              <a:rPr lang="en-US" dirty="0"/>
              <a:t>and repeatedly </a:t>
            </a:r>
            <a:endParaRPr lang="en-US" dirty="0" smtClean="0"/>
          </a:p>
          <a:p>
            <a:pPr lvl="1"/>
            <a:r>
              <a:rPr lang="en-US" dirty="0" smtClean="0"/>
              <a:t>Passive </a:t>
            </a:r>
            <a:r>
              <a:rPr lang="en-US" b="1" dirty="0" smtClean="0"/>
              <a:t>vs.</a:t>
            </a:r>
            <a:r>
              <a:rPr lang="en-US" dirty="0" smtClean="0"/>
              <a:t> active probes</a:t>
            </a:r>
          </a:p>
          <a:p>
            <a:pPr lvl="1"/>
            <a:r>
              <a:rPr lang="en-US" dirty="0" smtClean="0"/>
              <a:t>Component </a:t>
            </a:r>
            <a:r>
              <a:rPr lang="en-US" b="1" dirty="0" smtClean="0"/>
              <a:t>vs. </a:t>
            </a:r>
            <a:r>
              <a:rPr lang="en-US" dirty="0" smtClean="0"/>
              <a:t>Network (Dependency)</a:t>
            </a:r>
            <a:endParaRPr lang="en-US" b="1" dirty="0" smtClean="0"/>
          </a:p>
          <a:p>
            <a:r>
              <a:rPr lang="en-US" b="1" dirty="0" smtClean="0"/>
              <a:t>Diagnosis</a:t>
            </a:r>
          </a:p>
          <a:p>
            <a:r>
              <a:rPr lang="en-US" b="1" dirty="0" smtClean="0"/>
              <a:t>Prediction</a:t>
            </a:r>
          </a:p>
          <a:p>
            <a:r>
              <a:rPr lang="en-US" dirty="0" smtClean="0"/>
              <a:t>Reconfiguration</a:t>
            </a:r>
          </a:p>
        </p:txBody>
      </p:sp>
      <p:sp>
        <p:nvSpPr>
          <p:cNvPr id="5" name="TextBox 4"/>
          <p:cNvSpPr txBox="1"/>
          <p:nvPr/>
        </p:nvSpPr>
        <p:spPr>
          <a:xfrm>
            <a:off x="7765609" y="1176401"/>
            <a:ext cx="3553274" cy="1754326"/>
          </a:xfrm>
          <a:prstGeom prst="rect">
            <a:avLst/>
          </a:prstGeom>
          <a:noFill/>
          <a:ln w="12700">
            <a:solidFill>
              <a:schemeClr val="accent1"/>
            </a:solidFill>
          </a:ln>
        </p:spPr>
        <p:txBody>
          <a:bodyPr wrap="square" rtlCol="0">
            <a:spAutoFit/>
          </a:bodyPr>
          <a:lstStyle/>
          <a:p>
            <a:r>
              <a:rPr lang="en-US" dirty="0" smtClean="0"/>
              <a:t>Protection exists at every layer:</a:t>
            </a:r>
            <a:endParaRPr lang="en-US" dirty="0"/>
          </a:p>
          <a:p>
            <a:pPr marL="742950" lvl="1" indent="-285750">
              <a:buFont typeface="Arial" charset="0"/>
              <a:buChar char="•"/>
            </a:pPr>
            <a:r>
              <a:rPr lang="en-US" dirty="0"/>
              <a:t>Application-level checksums</a:t>
            </a:r>
          </a:p>
          <a:p>
            <a:pPr marL="742950" lvl="1" indent="-285750">
              <a:buFont typeface="Arial" charset="0"/>
              <a:buChar char="•"/>
            </a:pPr>
            <a:r>
              <a:rPr lang="en-US" dirty="0" smtClean="0"/>
              <a:t>ECC, CRC</a:t>
            </a:r>
            <a:endParaRPr lang="en-US" dirty="0"/>
          </a:p>
          <a:p>
            <a:pPr marL="742950" lvl="1" indent="-285750">
              <a:buFont typeface="Arial" charset="0"/>
              <a:buChar char="•"/>
            </a:pPr>
            <a:r>
              <a:rPr lang="en-US" dirty="0" smtClean="0"/>
              <a:t>Retries/</a:t>
            </a:r>
            <a:r>
              <a:rPr lang="en-US" dirty="0" err="1" smtClean="0"/>
              <a:t>Retransimissions</a:t>
            </a:r>
            <a:endParaRPr lang="en-US" dirty="0"/>
          </a:p>
          <a:p>
            <a:pPr marL="742950" lvl="1" indent="-285750">
              <a:buFont typeface="Arial" charset="0"/>
              <a:buChar char="•"/>
            </a:pPr>
            <a:r>
              <a:rPr lang="en-US" dirty="0"/>
              <a:t>Redundancy and consensus</a:t>
            </a:r>
          </a:p>
          <a:p>
            <a:endParaRPr lang="en-US" dirty="0"/>
          </a:p>
        </p:txBody>
      </p:sp>
      <p:cxnSp>
        <p:nvCxnSpPr>
          <p:cNvPr id="8" name="Straight Arrow Connector 7"/>
          <p:cNvCxnSpPr/>
          <p:nvPr/>
        </p:nvCxnSpPr>
        <p:spPr>
          <a:xfrm>
            <a:off x="6565392" y="2053564"/>
            <a:ext cx="1200217"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65609" y="3773413"/>
            <a:ext cx="3553274" cy="1754326"/>
          </a:xfrm>
          <a:prstGeom prst="rect">
            <a:avLst/>
          </a:prstGeom>
          <a:noFill/>
          <a:ln w="12700">
            <a:solidFill>
              <a:schemeClr val="accent1"/>
            </a:solidFill>
          </a:ln>
        </p:spPr>
        <p:txBody>
          <a:bodyPr wrap="square" rtlCol="0">
            <a:spAutoFit/>
          </a:bodyPr>
          <a:lstStyle/>
          <a:p>
            <a:r>
              <a:rPr lang="en-US" altLang="zh-CN" b="1" dirty="0" smtClean="0"/>
              <a:t>RCA Proposition </a:t>
            </a:r>
            <a:r>
              <a:rPr lang="en-US" b="1" dirty="0" smtClean="0"/>
              <a:t>1</a:t>
            </a:r>
            <a:r>
              <a:rPr lang="en-US" dirty="0" smtClean="0"/>
              <a:t>: </a:t>
            </a:r>
            <a:r>
              <a:rPr lang="en-US" b="1" dirty="0" smtClean="0"/>
              <a:t>It is a software version problem</a:t>
            </a:r>
            <a:endParaRPr lang="en-US" b="1" dirty="0"/>
          </a:p>
          <a:p>
            <a:pPr marL="742950" lvl="1" indent="-285750">
              <a:buFont typeface="Arial" charset="0"/>
              <a:buChar char="•"/>
            </a:pPr>
            <a:r>
              <a:rPr lang="en-US" dirty="0" smtClean="0"/>
              <a:t>OS bugs</a:t>
            </a:r>
            <a:endParaRPr lang="en-US" dirty="0"/>
          </a:p>
          <a:p>
            <a:pPr marL="742950" lvl="1" indent="-285750">
              <a:buFont typeface="Arial" charset="0"/>
              <a:buChar char="•"/>
            </a:pPr>
            <a:r>
              <a:rPr lang="en-US" dirty="0" smtClean="0"/>
              <a:t>Software bugs</a:t>
            </a:r>
          </a:p>
          <a:p>
            <a:pPr marL="742950" lvl="1" indent="-285750">
              <a:buFont typeface="Arial" charset="0"/>
              <a:buChar char="•"/>
            </a:pPr>
            <a:r>
              <a:rPr lang="en-US" dirty="0" smtClean="0"/>
              <a:t>Hardware errors </a:t>
            </a:r>
            <a:endParaRPr lang="en-US" dirty="0"/>
          </a:p>
          <a:p>
            <a:endParaRPr lang="en-US" dirty="0"/>
          </a:p>
        </p:txBody>
      </p:sp>
      <p:cxnSp>
        <p:nvCxnSpPr>
          <p:cNvPr id="12" name="Straight Arrow Connector 11"/>
          <p:cNvCxnSpPr/>
          <p:nvPr/>
        </p:nvCxnSpPr>
        <p:spPr>
          <a:xfrm>
            <a:off x="6565391" y="4650576"/>
            <a:ext cx="1200217" cy="0"/>
          </a:xfrm>
          <a:prstGeom prst="straightConnector1">
            <a:avLst/>
          </a:prstGeom>
          <a:ln w="635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5" idx="2"/>
          </p:cNvCxnSpPr>
          <p:nvPr/>
        </p:nvCxnSpPr>
        <p:spPr>
          <a:xfrm flipV="1">
            <a:off x="9542246" y="2930727"/>
            <a:ext cx="0" cy="8426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25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0"/>
            <a:ext cx="11006328" cy="1325563"/>
          </a:xfrm>
        </p:spPr>
        <p:txBody>
          <a:bodyPr>
            <a:normAutofit/>
          </a:bodyPr>
          <a:lstStyle/>
          <a:p>
            <a:r>
              <a:rPr lang="en-US" sz="3600" dirty="0" smtClean="0"/>
              <a:t>Workflow is a Mapping and Data Transformation Process</a:t>
            </a:r>
            <a:endParaRPr lang="en-US" sz="3600" dirty="0"/>
          </a:p>
        </p:txBody>
      </p:sp>
      <p:sp>
        <p:nvSpPr>
          <p:cNvPr id="3" name="Content Placeholder 2"/>
          <p:cNvSpPr>
            <a:spLocks noGrp="1"/>
          </p:cNvSpPr>
          <p:nvPr>
            <p:ph idx="1"/>
          </p:nvPr>
        </p:nvSpPr>
        <p:spPr>
          <a:xfrm>
            <a:off x="838200" y="1240409"/>
            <a:ext cx="10515600" cy="4351338"/>
          </a:xfrm>
        </p:spPr>
        <p:txBody>
          <a:bodyPr>
            <a:normAutofit fontScale="92500" lnSpcReduction="20000"/>
          </a:bodyPr>
          <a:lstStyle/>
          <a:p>
            <a:r>
              <a:rPr lang="en-US" dirty="0" smtClean="0"/>
              <a:t>Workflow</a:t>
            </a:r>
          </a:p>
          <a:p>
            <a:pPr lvl="1"/>
            <a:r>
              <a:rPr lang="en-US" dirty="0" smtClean="0"/>
              <a:t>Job</a:t>
            </a:r>
          </a:p>
          <a:p>
            <a:pPr lvl="1"/>
            <a:r>
              <a:rPr lang="en-US" dirty="0" smtClean="0"/>
              <a:t>Task</a:t>
            </a:r>
          </a:p>
          <a:p>
            <a:pPr lvl="1"/>
            <a:r>
              <a:rPr lang="en-US" dirty="0" smtClean="0"/>
              <a:t>Data</a:t>
            </a:r>
            <a:endParaRPr lang="en-US" dirty="0"/>
          </a:p>
          <a:p>
            <a:pPr lvl="1"/>
            <a:endParaRPr lang="en-US" dirty="0" smtClean="0"/>
          </a:p>
          <a:p>
            <a:r>
              <a:rPr lang="en-US" dirty="0" smtClean="0"/>
              <a:t>Infrastructure: </a:t>
            </a:r>
          </a:p>
          <a:p>
            <a:pPr lvl="1"/>
            <a:r>
              <a:rPr lang="en-US" dirty="0" smtClean="0"/>
              <a:t>Compute (Server, Cloud, HPC)</a:t>
            </a:r>
          </a:p>
          <a:p>
            <a:pPr lvl="1"/>
            <a:r>
              <a:rPr lang="en-US" dirty="0" smtClean="0"/>
              <a:t>Storage</a:t>
            </a:r>
          </a:p>
          <a:p>
            <a:pPr lvl="1"/>
            <a:r>
              <a:rPr lang="en-US" dirty="0" smtClean="0"/>
              <a:t>Network</a:t>
            </a:r>
          </a:p>
          <a:p>
            <a:pPr lvl="1"/>
            <a:r>
              <a:rPr lang="en-US" dirty="0" smtClean="0"/>
              <a:t>Software</a:t>
            </a:r>
          </a:p>
          <a:p>
            <a:pPr lvl="1"/>
            <a:endParaRPr lang="en-US" dirty="0"/>
          </a:p>
          <a:p>
            <a:r>
              <a:rPr lang="en-US" dirty="0" smtClean="0"/>
              <a:t>Data Transformation:</a:t>
            </a:r>
          </a:p>
          <a:p>
            <a:pPr lvl="1"/>
            <a:r>
              <a:rPr lang="en-US" b="1" dirty="0"/>
              <a:t>How do you guarantee the integrity of the output </a:t>
            </a:r>
            <a:r>
              <a:rPr lang="en-US" b="1" dirty="0" smtClean="0"/>
              <a:t>data out of a </a:t>
            </a:r>
            <a:r>
              <a:rPr lang="en-US" b="1" dirty="0" err="1" smtClean="0"/>
              <a:t>blackbox</a:t>
            </a:r>
            <a:r>
              <a:rPr lang="en-US" b="1" dirty="0" smtClean="0"/>
              <a:t>???</a:t>
            </a:r>
            <a:endParaRPr lang="en-US" dirty="0" smtClean="0"/>
          </a:p>
          <a:p>
            <a:pPr lvl="1"/>
            <a:endParaRPr lang="en-US" dirty="0"/>
          </a:p>
        </p:txBody>
      </p:sp>
    </p:spTree>
    <p:extLst>
      <p:ext uri="{BB962C8B-B14F-4D97-AF65-F5344CB8AC3E}">
        <p14:creationId xmlns:p14="http://schemas.microsoft.com/office/powerpoint/2010/main" val="63785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SWIP</a:t>
            </a:r>
            <a:endParaRPr lang="en-US" dirty="0"/>
          </a:p>
        </p:txBody>
      </p:sp>
      <p:sp>
        <p:nvSpPr>
          <p:cNvPr id="3" name="Content Placeholder 2"/>
          <p:cNvSpPr>
            <a:spLocks noGrp="1"/>
          </p:cNvSpPr>
          <p:nvPr>
            <p:ph idx="1"/>
          </p:nvPr>
        </p:nvSpPr>
        <p:spPr/>
        <p:txBody>
          <a:bodyPr/>
          <a:lstStyle/>
          <a:p>
            <a:r>
              <a:rPr lang="en-US" dirty="0" smtClean="0"/>
              <a:t>Chaos Jungle: packet level</a:t>
            </a:r>
          </a:p>
          <a:p>
            <a:pPr lvl="1"/>
            <a:r>
              <a:rPr lang="en-US" dirty="0" smtClean="0"/>
              <a:t>Instrument data packet corruption within a flow at a host while TCP checksum unchanged </a:t>
            </a:r>
          </a:p>
          <a:p>
            <a:pPr lvl="1"/>
            <a:endParaRPr lang="en-US" dirty="0" smtClean="0"/>
          </a:p>
          <a:p>
            <a:r>
              <a:rPr lang="en-US" dirty="0" smtClean="0"/>
              <a:t>Pegasus: flow level?</a:t>
            </a:r>
          </a:p>
          <a:p>
            <a:pPr lvl="1"/>
            <a:r>
              <a:rPr lang="en-US" dirty="0" smtClean="0"/>
              <a:t>Adding checksum at the input and output of every step of the workflow</a:t>
            </a:r>
          </a:p>
        </p:txBody>
      </p:sp>
      <p:sp>
        <p:nvSpPr>
          <p:cNvPr id="4" name="TextBox 3"/>
          <p:cNvSpPr txBox="1"/>
          <p:nvPr/>
        </p:nvSpPr>
        <p:spPr>
          <a:xfrm>
            <a:off x="1364808" y="4815829"/>
            <a:ext cx="7026838" cy="369332"/>
          </a:xfrm>
          <a:prstGeom prst="rect">
            <a:avLst/>
          </a:prstGeom>
          <a:noFill/>
          <a:ln w="12700">
            <a:solidFill>
              <a:schemeClr val="accent1"/>
            </a:solidFill>
          </a:ln>
        </p:spPr>
        <p:txBody>
          <a:bodyPr wrap="square" rtlCol="0">
            <a:spAutoFit/>
          </a:bodyPr>
          <a:lstStyle/>
          <a:p>
            <a:r>
              <a:rPr lang="en-US" b="1" dirty="0" smtClean="0"/>
              <a:t>RCA Proposition 2: Reties and Retransmissions events are the key</a:t>
            </a:r>
            <a:endParaRPr lang="en-US" dirty="0"/>
          </a:p>
        </p:txBody>
      </p:sp>
    </p:spTree>
    <p:extLst>
      <p:ext uri="{BB962C8B-B14F-4D97-AF65-F5344CB8AC3E}">
        <p14:creationId xmlns:p14="http://schemas.microsoft.com/office/powerpoint/2010/main" val="38777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10" y="0"/>
            <a:ext cx="10515600" cy="1325563"/>
          </a:xfrm>
        </p:spPr>
        <p:txBody>
          <a:bodyPr/>
          <a:lstStyle/>
          <a:p>
            <a:r>
              <a:rPr lang="en-US" dirty="0" smtClean="0"/>
              <a:t>RCA (Root Cause Analysis)</a:t>
            </a:r>
            <a:endParaRPr lang="en-US" dirty="0"/>
          </a:p>
        </p:txBody>
      </p:sp>
      <p:sp>
        <p:nvSpPr>
          <p:cNvPr id="3" name="Content Placeholder 2"/>
          <p:cNvSpPr>
            <a:spLocks noGrp="1"/>
          </p:cNvSpPr>
          <p:nvPr>
            <p:ph idx="1"/>
          </p:nvPr>
        </p:nvSpPr>
        <p:spPr>
          <a:xfrm>
            <a:off x="259467" y="1408935"/>
            <a:ext cx="6488574" cy="5072887"/>
          </a:xfrm>
        </p:spPr>
        <p:txBody>
          <a:bodyPr>
            <a:normAutofit fontScale="92500" lnSpcReduction="20000"/>
          </a:bodyPr>
          <a:lstStyle/>
          <a:p>
            <a:r>
              <a:rPr lang="en-US" dirty="0" smtClean="0"/>
              <a:t>Traditional</a:t>
            </a:r>
          </a:p>
          <a:p>
            <a:pPr lvl="1"/>
            <a:r>
              <a:rPr lang="en-US" dirty="0" smtClean="0"/>
              <a:t>System models: VM, Network, Cloud, and Client</a:t>
            </a:r>
          </a:p>
          <a:p>
            <a:pPr lvl="1"/>
            <a:r>
              <a:rPr lang="en-US" dirty="0" smtClean="0"/>
              <a:t>Fault tree</a:t>
            </a:r>
          </a:p>
          <a:p>
            <a:pPr lvl="1"/>
            <a:r>
              <a:rPr lang="en-US" dirty="0" smtClean="0"/>
              <a:t>Evidence data: rest, motion, and execution</a:t>
            </a:r>
            <a:endParaRPr lang="en-US" dirty="0"/>
          </a:p>
          <a:p>
            <a:endParaRPr lang="en-US" dirty="0"/>
          </a:p>
          <a:p>
            <a:r>
              <a:rPr lang="en-US" dirty="0" smtClean="0"/>
              <a:t>Machine Learning</a:t>
            </a:r>
          </a:p>
          <a:p>
            <a:pPr lvl="1"/>
            <a:r>
              <a:rPr lang="en-US" dirty="0" smtClean="0"/>
              <a:t>Monitoring data time series: </a:t>
            </a:r>
            <a:r>
              <a:rPr lang="en-US" b="1" dirty="0" smtClean="0"/>
              <a:t>pattern or distribution changes</a:t>
            </a:r>
          </a:p>
          <a:p>
            <a:pPr lvl="1"/>
            <a:r>
              <a:rPr lang="en-US" dirty="0" smtClean="0"/>
              <a:t>Log files: text mining</a:t>
            </a:r>
          </a:p>
          <a:p>
            <a:pPr lvl="1"/>
            <a:r>
              <a:rPr lang="en-US" dirty="0" smtClean="0"/>
              <a:t>Neural Network</a:t>
            </a:r>
          </a:p>
          <a:p>
            <a:pPr lvl="1"/>
            <a:endParaRPr lang="en-US" dirty="0" smtClean="0"/>
          </a:p>
          <a:p>
            <a:r>
              <a:rPr lang="en-US" b="1" dirty="0" smtClean="0"/>
              <a:t>Combined: workflow features and infrastructure features</a:t>
            </a:r>
          </a:p>
          <a:p>
            <a:pPr lvl="1"/>
            <a:r>
              <a:rPr lang="en-US" dirty="0" smtClean="0"/>
              <a:t>Map workflow to infrastructure components </a:t>
            </a:r>
          </a:p>
          <a:p>
            <a:pPr lvl="1"/>
            <a:r>
              <a:rPr lang="en-US" dirty="0" smtClean="0"/>
              <a:t>Map data to the Workflow-Infrastructure mapping</a:t>
            </a:r>
          </a:p>
          <a:p>
            <a:pPr lvl="1"/>
            <a:endParaRPr lang="en-US" dirty="0"/>
          </a:p>
          <a:p>
            <a:pPr lvl="1"/>
            <a:endParaRPr lang="en-US" dirty="0"/>
          </a:p>
        </p:txBody>
      </p:sp>
      <p:sp>
        <p:nvSpPr>
          <p:cNvPr id="4" name="TextBox 3"/>
          <p:cNvSpPr txBox="1"/>
          <p:nvPr/>
        </p:nvSpPr>
        <p:spPr>
          <a:xfrm>
            <a:off x="8067515" y="1111968"/>
            <a:ext cx="2510781" cy="1200329"/>
          </a:xfrm>
          <a:prstGeom prst="rect">
            <a:avLst/>
          </a:prstGeom>
          <a:noFill/>
          <a:ln w="38100">
            <a:solidFill>
              <a:schemeClr val="accent1"/>
            </a:solidFill>
          </a:ln>
        </p:spPr>
        <p:txBody>
          <a:bodyPr wrap="square" rtlCol="0">
            <a:spAutoFit/>
          </a:bodyPr>
          <a:lstStyle/>
          <a:p>
            <a:r>
              <a:rPr lang="en-US" dirty="0" smtClean="0"/>
              <a:t>Probabilistic :</a:t>
            </a:r>
          </a:p>
          <a:p>
            <a:pPr marL="742950" lvl="1" indent="-285750">
              <a:buFont typeface="Arial" charset="0"/>
              <a:buChar char="•"/>
            </a:pPr>
            <a:r>
              <a:rPr lang="en-US" dirty="0" smtClean="0"/>
              <a:t>Bayesian Network</a:t>
            </a:r>
            <a:endParaRPr lang="en-US" dirty="0"/>
          </a:p>
          <a:p>
            <a:endParaRPr lang="en-US" dirty="0"/>
          </a:p>
        </p:txBody>
      </p:sp>
      <p:sp>
        <p:nvSpPr>
          <p:cNvPr id="5" name="TextBox 4"/>
          <p:cNvSpPr txBox="1"/>
          <p:nvPr/>
        </p:nvSpPr>
        <p:spPr>
          <a:xfrm>
            <a:off x="8067515" y="3945378"/>
            <a:ext cx="2510781" cy="1477328"/>
          </a:xfrm>
          <a:prstGeom prst="rect">
            <a:avLst/>
          </a:prstGeom>
          <a:noFill/>
          <a:ln w="38100">
            <a:solidFill>
              <a:schemeClr val="accent1"/>
            </a:solidFill>
          </a:ln>
        </p:spPr>
        <p:txBody>
          <a:bodyPr wrap="square" rtlCol="0">
            <a:spAutoFit/>
          </a:bodyPr>
          <a:lstStyle/>
          <a:p>
            <a:r>
              <a:rPr lang="en-US" dirty="0" smtClean="0"/>
              <a:t>Deterministic :</a:t>
            </a:r>
          </a:p>
          <a:p>
            <a:pPr marL="742950" lvl="1" indent="-285750">
              <a:buFont typeface="Arial" charset="0"/>
              <a:buChar char="•"/>
            </a:pPr>
            <a:r>
              <a:rPr lang="en-US" dirty="0" smtClean="0"/>
              <a:t>SVM</a:t>
            </a:r>
          </a:p>
          <a:p>
            <a:pPr marL="742950" lvl="1" indent="-285750">
              <a:buFont typeface="Arial" charset="0"/>
              <a:buChar char="•"/>
            </a:pPr>
            <a:r>
              <a:rPr lang="en-US" dirty="0" smtClean="0"/>
              <a:t>Decision Tree</a:t>
            </a:r>
          </a:p>
          <a:p>
            <a:pPr marL="742950" lvl="1" indent="-285750">
              <a:buFont typeface="Arial" charset="0"/>
              <a:buChar char="•"/>
            </a:pPr>
            <a:r>
              <a:rPr lang="en-US" dirty="0" smtClean="0"/>
              <a:t>Neural Net</a:t>
            </a:r>
            <a:endParaRPr lang="en-US" dirty="0"/>
          </a:p>
          <a:p>
            <a:endParaRPr lang="en-US" dirty="0"/>
          </a:p>
        </p:txBody>
      </p:sp>
      <p:sp>
        <p:nvSpPr>
          <p:cNvPr id="6" name="TextBox 5"/>
          <p:cNvSpPr txBox="1"/>
          <p:nvPr/>
        </p:nvSpPr>
        <p:spPr>
          <a:xfrm>
            <a:off x="6540096" y="2816085"/>
            <a:ext cx="1712169" cy="646331"/>
          </a:xfrm>
          <a:prstGeom prst="rect">
            <a:avLst/>
          </a:prstGeom>
          <a:noFill/>
          <a:ln w="12700">
            <a:solidFill>
              <a:schemeClr val="accent1"/>
            </a:solidFill>
          </a:ln>
        </p:spPr>
        <p:txBody>
          <a:bodyPr wrap="square" rtlCol="0">
            <a:spAutoFit/>
          </a:bodyPr>
          <a:lstStyle/>
          <a:p>
            <a:r>
              <a:rPr lang="en-US" dirty="0" smtClean="0"/>
              <a:t>System Models</a:t>
            </a:r>
            <a:endParaRPr lang="en-US" dirty="0"/>
          </a:p>
          <a:p>
            <a:endParaRPr lang="en-US" dirty="0"/>
          </a:p>
        </p:txBody>
      </p:sp>
      <p:sp>
        <p:nvSpPr>
          <p:cNvPr id="7" name="TextBox 6"/>
          <p:cNvSpPr txBox="1"/>
          <p:nvPr/>
        </p:nvSpPr>
        <p:spPr>
          <a:xfrm>
            <a:off x="10705621" y="2816085"/>
            <a:ext cx="1029263" cy="646331"/>
          </a:xfrm>
          <a:prstGeom prst="rect">
            <a:avLst/>
          </a:prstGeom>
          <a:noFill/>
          <a:ln w="12700">
            <a:solidFill>
              <a:schemeClr val="accent1"/>
            </a:solidFill>
          </a:ln>
        </p:spPr>
        <p:txBody>
          <a:bodyPr wrap="square" rtlCol="0">
            <a:spAutoFit/>
          </a:bodyPr>
          <a:lstStyle/>
          <a:p>
            <a:r>
              <a:rPr lang="en-US" dirty="0" smtClean="0"/>
              <a:t>Data</a:t>
            </a:r>
            <a:endParaRPr lang="en-US" dirty="0"/>
          </a:p>
          <a:p>
            <a:endParaRPr lang="en-US" dirty="0"/>
          </a:p>
        </p:txBody>
      </p:sp>
      <p:sp>
        <p:nvSpPr>
          <p:cNvPr id="8" name="Frame 7"/>
          <p:cNvSpPr/>
          <p:nvPr/>
        </p:nvSpPr>
        <p:spPr>
          <a:xfrm>
            <a:off x="7314698" y="558609"/>
            <a:ext cx="3947470" cy="5413928"/>
          </a:xfrm>
          <a:prstGeom prst="frame">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474154" y="2930629"/>
            <a:ext cx="1774268" cy="400110"/>
          </a:xfrm>
          <a:prstGeom prst="rect">
            <a:avLst/>
          </a:prstGeom>
          <a:noFill/>
        </p:spPr>
        <p:txBody>
          <a:bodyPr wrap="none" rtlCol="0">
            <a:spAutoFit/>
          </a:bodyPr>
          <a:lstStyle/>
          <a:p>
            <a:r>
              <a:rPr lang="en-US" sz="2000" b="1" dirty="0" smtClean="0"/>
              <a:t>RCA Reasoning</a:t>
            </a:r>
            <a:endParaRPr lang="en-US" sz="2000" b="1" dirty="0"/>
          </a:p>
        </p:txBody>
      </p:sp>
      <p:sp>
        <p:nvSpPr>
          <p:cNvPr id="10" name="TextBox 9"/>
          <p:cNvSpPr txBox="1"/>
          <p:nvPr/>
        </p:nvSpPr>
        <p:spPr>
          <a:xfrm>
            <a:off x="8709724" y="632030"/>
            <a:ext cx="1226361" cy="369332"/>
          </a:xfrm>
          <a:prstGeom prst="rect">
            <a:avLst/>
          </a:prstGeom>
          <a:noFill/>
        </p:spPr>
        <p:txBody>
          <a:bodyPr wrap="none" rtlCol="0">
            <a:spAutoFit/>
          </a:bodyPr>
          <a:lstStyle/>
          <a:p>
            <a:r>
              <a:rPr lang="en-US" smtClean="0"/>
              <a:t>RCA Model</a:t>
            </a:r>
            <a:endParaRPr lang="en-US"/>
          </a:p>
        </p:txBody>
      </p:sp>
    </p:spTree>
    <p:extLst>
      <p:ext uri="{BB962C8B-B14F-4D97-AF65-F5344CB8AC3E}">
        <p14:creationId xmlns:p14="http://schemas.microsoft.com/office/powerpoint/2010/main" val="142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24" y="109093"/>
            <a:ext cx="10515600" cy="837785"/>
          </a:xfrm>
        </p:spPr>
        <p:txBody>
          <a:bodyPr/>
          <a:lstStyle/>
          <a:p>
            <a:r>
              <a:rPr lang="en-US" dirty="0" smtClean="0"/>
              <a:t>Challenges</a:t>
            </a:r>
            <a:endParaRPr lang="en-US" dirty="0"/>
          </a:p>
        </p:txBody>
      </p:sp>
      <p:sp>
        <p:nvSpPr>
          <p:cNvPr id="3" name="Content Placeholder 2"/>
          <p:cNvSpPr>
            <a:spLocks noGrp="1"/>
          </p:cNvSpPr>
          <p:nvPr>
            <p:ph idx="1"/>
          </p:nvPr>
        </p:nvSpPr>
        <p:spPr>
          <a:xfrm>
            <a:off x="259080" y="1343216"/>
            <a:ext cx="5373684" cy="4351338"/>
          </a:xfrm>
        </p:spPr>
        <p:txBody>
          <a:bodyPr>
            <a:normAutofit fontScale="92500" lnSpcReduction="10000"/>
          </a:bodyPr>
          <a:lstStyle/>
          <a:p>
            <a:r>
              <a:rPr lang="en-US" dirty="0" smtClean="0"/>
              <a:t>At what granularity?</a:t>
            </a:r>
          </a:p>
          <a:p>
            <a:r>
              <a:rPr lang="en-US" dirty="0" smtClean="0"/>
              <a:t>Feature </a:t>
            </a:r>
            <a:r>
              <a:rPr lang="en-US" dirty="0"/>
              <a:t>extraction</a:t>
            </a:r>
          </a:p>
          <a:p>
            <a:r>
              <a:rPr lang="en-US" dirty="0" smtClean="0"/>
              <a:t>Labeling: what is our </a:t>
            </a:r>
            <a:r>
              <a:rPr lang="en-US" sz="3000" dirty="0" smtClean="0">
                <a:solidFill>
                  <a:srgbClr val="FF0000"/>
                </a:solidFill>
              </a:rPr>
              <a:t>y</a:t>
            </a:r>
            <a:r>
              <a:rPr lang="en-US" dirty="0" smtClean="0"/>
              <a:t>?</a:t>
            </a:r>
            <a:endParaRPr lang="en-US" dirty="0"/>
          </a:p>
          <a:p>
            <a:r>
              <a:rPr lang="en-US" dirty="0" smtClean="0"/>
              <a:t>ML Model:</a:t>
            </a:r>
          </a:p>
          <a:p>
            <a:pPr lvl="1"/>
            <a:r>
              <a:rPr lang="en-US" dirty="0" smtClean="0"/>
              <a:t>Overestimate </a:t>
            </a:r>
            <a:r>
              <a:rPr lang="en-US" dirty="0"/>
              <a:t>or </a:t>
            </a:r>
            <a:r>
              <a:rPr lang="en-US" dirty="0" smtClean="0"/>
              <a:t>Underestimate</a:t>
            </a:r>
          </a:p>
          <a:p>
            <a:pPr lvl="1"/>
            <a:r>
              <a:rPr lang="en-US" dirty="0"/>
              <a:t>C</a:t>
            </a:r>
            <a:r>
              <a:rPr lang="en-US" dirty="0" smtClean="0"/>
              <a:t>hange </a:t>
            </a:r>
            <a:r>
              <a:rPr lang="en-US" dirty="0"/>
              <a:t>point detection </a:t>
            </a:r>
            <a:r>
              <a:rPr lang="en-US" dirty="0" smtClean="0"/>
              <a:t>: deterministic vs. stochastic</a:t>
            </a:r>
            <a:endParaRPr lang="en-US" dirty="0"/>
          </a:p>
          <a:p>
            <a:pPr lvl="1"/>
            <a:r>
              <a:rPr lang="en-US" b="1" dirty="0"/>
              <a:t>Low probability events -&gt; trap of majority classifier?</a:t>
            </a:r>
          </a:p>
          <a:p>
            <a:pPr lvl="1"/>
            <a:r>
              <a:rPr lang="en-US" b="1" dirty="0"/>
              <a:t>Sampling: Job level, workflow </a:t>
            </a:r>
            <a:r>
              <a:rPr lang="en-US" b="1" dirty="0" smtClean="0"/>
              <a:t>level, network flow level</a:t>
            </a:r>
          </a:p>
          <a:p>
            <a:pPr lvl="1"/>
            <a:r>
              <a:rPr lang="en-US" b="1" dirty="0" smtClean="0"/>
              <a:t>Failure propagation</a:t>
            </a:r>
          </a:p>
          <a:p>
            <a:endParaRPr lang="en-US" b="1" dirty="0"/>
          </a:p>
          <a:p>
            <a:endParaRPr lang="en-US" dirty="0"/>
          </a:p>
        </p:txBody>
      </p:sp>
      <p:sp>
        <p:nvSpPr>
          <p:cNvPr id="4" name="Frame 3"/>
          <p:cNvSpPr/>
          <p:nvPr/>
        </p:nvSpPr>
        <p:spPr>
          <a:xfrm>
            <a:off x="6326124" y="326232"/>
            <a:ext cx="9144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6254062" y="1483568"/>
            <a:ext cx="1058524" cy="914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Storage</a:t>
            </a:r>
            <a:endParaRPr lang="en-US" sz="1200" dirty="0"/>
          </a:p>
        </p:txBody>
      </p:sp>
      <p:sp>
        <p:nvSpPr>
          <p:cNvPr id="6" name="Can 5"/>
          <p:cNvSpPr/>
          <p:nvPr/>
        </p:nvSpPr>
        <p:spPr>
          <a:xfrm>
            <a:off x="6326124" y="3905060"/>
            <a:ext cx="914400" cy="1216152"/>
          </a:xfrm>
          <a:prstGeom prst="can">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Network</a:t>
            </a:r>
            <a:endParaRPr lang="en-US" sz="1600" dirty="0"/>
          </a:p>
        </p:txBody>
      </p:sp>
      <p:sp>
        <p:nvSpPr>
          <p:cNvPr id="7" name="Frame 6"/>
          <p:cNvSpPr/>
          <p:nvPr/>
        </p:nvSpPr>
        <p:spPr>
          <a:xfrm>
            <a:off x="6326124" y="2647013"/>
            <a:ext cx="9144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6326124" y="5464859"/>
            <a:ext cx="914400" cy="914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p:cNvCxnSpPr>
            <a:stCxn id="4" idx="2"/>
          </p:cNvCxnSpPr>
          <p:nvPr/>
        </p:nvCxnSpPr>
        <p:spPr>
          <a:xfrm>
            <a:off x="6783324" y="1240632"/>
            <a:ext cx="0" cy="24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4"/>
            <a:endCxn id="7" idx="0"/>
          </p:cNvCxnSpPr>
          <p:nvPr/>
        </p:nvCxnSpPr>
        <p:spPr>
          <a:xfrm>
            <a:off x="6783324" y="2397968"/>
            <a:ext cx="0" cy="249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6" idx="1"/>
          </p:cNvCxnSpPr>
          <p:nvPr/>
        </p:nvCxnSpPr>
        <p:spPr>
          <a:xfrm>
            <a:off x="6783324" y="3561413"/>
            <a:ext cx="0" cy="34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8" idx="0"/>
          </p:cNvCxnSpPr>
          <p:nvPr/>
        </p:nvCxnSpPr>
        <p:spPr>
          <a:xfrm>
            <a:off x="6783324" y="5121212"/>
            <a:ext cx="0" cy="34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06688" y="3020028"/>
            <a:ext cx="1240596" cy="923330"/>
          </a:xfrm>
          <a:prstGeom prst="rect">
            <a:avLst/>
          </a:prstGeom>
          <a:gradFill flip="none" rotWithShape="1">
            <a:gsLst>
              <a:gs pos="0">
                <a:srgbClr val="FF0000"/>
              </a:gs>
              <a:gs pos="23000">
                <a:schemeClr val="accent2">
                  <a:lumMod val="89000"/>
                </a:schemeClr>
              </a:gs>
              <a:gs pos="69000">
                <a:schemeClr val="accent2">
                  <a:lumMod val="75000"/>
                </a:schemeClr>
              </a:gs>
              <a:gs pos="98000">
                <a:schemeClr val="accent2">
                  <a:lumMod val="70000"/>
                </a:schemeClr>
              </a:gs>
            </a:gsLst>
            <a:path path="circle">
              <a:fillToRect l="50000" t="50000" r="50000" b="50000"/>
            </a:path>
            <a:tileRect/>
          </a:gradFill>
          <a:ln>
            <a:solidFill>
              <a:srgbClr val="C00000"/>
            </a:solidFill>
          </a:ln>
        </p:spPr>
        <p:txBody>
          <a:bodyPr wrap="none" rtlCol="0">
            <a:spAutoFit/>
          </a:bodyPr>
          <a:lstStyle/>
          <a:p>
            <a:r>
              <a:rPr lang="en-US" dirty="0" smtClean="0"/>
              <a:t>Pegasus</a:t>
            </a:r>
          </a:p>
          <a:p>
            <a:r>
              <a:rPr lang="en-US" dirty="0" smtClean="0"/>
              <a:t>Integrity</a:t>
            </a:r>
          </a:p>
          <a:p>
            <a:r>
              <a:rPr lang="en-US" dirty="0" smtClean="0"/>
              <a:t>Checkpoint</a:t>
            </a:r>
            <a:endParaRPr lang="en-US" dirty="0"/>
          </a:p>
        </p:txBody>
      </p:sp>
      <p:cxnSp>
        <p:nvCxnSpPr>
          <p:cNvPr id="24" name="Straight Arrow Connector 23"/>
          <p:cNvCxnSpPr>
            <a:stCxn id="5" idx="4"/>
            <a:endCxn id="22" idx="0"/>
          </p:cNvCxnSpPr>
          <p:nvPr/>
        </p:nvCxnSpPr>
        <p:spPr>
          <a:xfrm>
            <a:off x="6783324" y="2397968"/>
            <a:ext cx="1443662" cy="6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22" idx="2"/>
          </p:cNvCxnSpPr>
          <p:nvPr/>
        </p:nvCxnSpPr>
        <p:spPr>
          <a:xfrm flipV="1">
            <a:off x="6783324" y="3943358"/>
            <a:ext cx="1443662" cy="117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95968" y="633374"/>
            <a:ext cx="821012" cy="276999"/>
          </a:xfrm>
          <a:prstGeom prst="rect">
            <a:avLst/>
          </a:prstGeom>
          <a:noFill/>
        </p:spPr>
        <p:txBody>
          <a:bodyPr wrap="square" rtlCol="0">
            <a:spAutoFit/>
          </a:bodyPr>
          <a:lstStyle/>
          <a:p>
            <a:r>
              <a:rPr lang="en-US" sz="1200" dirty="0" smtClean="0"/>
              <a:t>Compute</a:t>
            </a:r>
            <a:endParaRPr lang="en-US" sz="1200" dirty="0"/>
          </a:p>
        </p:txBody>
      </p:sp>
      <p:sp>
        <p:nvSpPr>
          <p:cNvPr id="30" name="TextBox 29"/>
          <p:cNvSpPr txBox="1"/>
          <p:nvPr/>
        </p:nvSpPr>
        <p:spPr>
          <a:xfrm>
            <a:off x="6436644" y="2959453"/>
            <a:ext cx="821012" cy="276999"/>
          </a:xfrm>
          <a:prstGeom prst="rect">
            <a:avLst/>
          </a:prstGeom>
          <a:noFill/>
        </p:spPr>
        <p:txBody>
          <a:bodyPr wrap="square" rtlCol="0">
            <a:spAutoFit/>
          </a:bodyPr>
          <a:lstStyle/>
          <a:p>
            <a:r>
              <a:rPr lang="en-US" sz="1200" dirty="0" smtClean="0"/>
              <a:t>Compute</a:t>
            </a:r>
            <a:endParaRPr lang="en-US" sz="1200" dirty="0"/>
          </a:p>
        </p:txBody>
      </p:sp>
      <p:sp>
        <p:nvSpPr>
          <p:cNvPr id="31" name="TextBox 30"/>
          <p:cNvSpPr txBox="1"/>
          <p:nvPr/>
        </p:nvSpPr>
        <p:spPr>
          <a:xfrm>
            <a:off x="6395968" y="5808506"/>
            <a:ext cx="821012" cy="276999"/>
          </a:xfrm>
          <a:prstGeom prst="rect">
            <a:avLst/>
          </a:prstGeom>
          <a:noFill/>
        </p:spPr>
        <p:txBody>
          <a:bodyPr wrap="square" rtlCol="0">
            <a:spAutoFit/>
          </a:bodyPr>
          <a:lstStyle/>
          <a:p>
            <a:r>
              <a:rPr lang="en-US" sz="1200" dirty="0" smtClean="0"/>
              <a:t>Compute</a:t>
            </a:r>
            <a:endParaRPr lang="en-US" sz="1200" dirty="0"/>
          </a:p>
        </p:txBody>
      </p:sp>
      <p:sp>
        <p:nvSpPr>
          <p:cNvPr id="36" name="TextBox 35"/>
          <p:cNvSpPr txBox="1"/>
          <p:nvPr/>
        </p:nvSpPr>
        <p:spPr>
          <a:xfrm>
            <a:off x="10347303" y="610965"/>
            <a:ext cx="666401" cy="369332"/>
          </a:xfrm>
          <a:prstGeom prst="rect">
            <a:avLst/>
          </a:prstGeom>
          <a:solidFill>
            <a:schemeClr val="bg1"/>
          </a:solidFill>
          <a:ln>
            <a:solidFill>
              <a:srgbClr val="7030A0"/>
            </a:solidFill>
          </a:ln>
        </p:spPr>
        <p:txBody>
          <a:bodyPr wrap="none" rtlCol="0">
            <a:spAutoFit/>
          </a:bodyPr>
          <a:lstStyle/>
          <a:p>
            <a:r>
              <a:rPr lang="en-US" dirty="0" smtClean="0"/>
              <a:t>DATA</a:t>
            </a:r>
            <a:endParaRPr lang="en-US" dirty="0"/>
          </a:p>
        </p:txBody>
      </p:sp>
      <p:sp>
        <p:nvSpPr>
          <p:cNvPr id="37" name="TextBox 36"/>
          <p:cNvSpPr txBox="1"/>
          <p:nvPr/>
        </p:nvSpPr>
        <p:spPr>
          <a:xfrm>
            <a:off x="9537266" y="1261691"/>
            <a:ext cx="666401" cy="369332"/>
          </a:xfrm>
          <a:prstGeom prst="rect">
            <a:avLst/>
          </a:prstGeom>
          <a:solidFill>
            <a:schemeClr val="bg1"/>
          </a:solidFill>
          <a:ln>
            <a:solidFill>
              <a:srgbClr val="7030A0"/>
            </a:solidFill>
          </a:ln>
        </p:spPr>
        <p:txBody>
          <a:bodyPr wrap="none" rtlCol="0">
            <a:spAutoFit/>
          </a:bodyPr>
          <a:lstStyle/>
          <a:p>
            <a:r>
              <a:rPr lang="en-US" dirty="0" smtClean="0"/>
              <a:t>DATA</a:t>
            </a:r>
            <a:endParaRPr lang="en-US" dirty="0"/>
          </a:p>
        </p:txBody>
      </p:sp>
      <p:sp>
        <p:nvSpPr>
          <p:cNvPr id="38" name="TextBox 37"/>
          <p:cNvSpPr txBox="1"/>
          <p:nvPr/>
        </p:nvSpPr>
        <p:spPr>
          <a:xfrm>
            <a:off x="11230374" y="1362100"/>
            <a:ext cx="666401" cy="369332"/>
          </a:xfrm>
          <a:prstGeom prst="rect">
            <a:avLst/>
          </a:prstGeom>
          <a:solidFill>
            <a:schemeClr val="bg1"/>
          </a:solidFill>
          <a:ln>
            <a:solidFill>
              <a:srgbClr val="7030A0"/>
            </a:solidFill>
          </a:ln>
        </p:spPr>
        <p:txBody>
          <a:bodyPr wrap="none" rtlCol="0">
            <a:spAutoFit/>
          </a:bodyPr>
          <a:lstStyle/>
          <a:p>
            <a:r>
              <a:rPr lang="en-US" dirty="0" smtClean="0"/>
              <a:t>DATA</a:t>
            </a:r>
            <a:endParaRPr lang="en-US" dirty="0"/>
          </a:p>
        </p:txBody>
      </p:sp>
      <p:cxnSp>
        <p:nvCxnSpPr>
          <p:cNvPr id="40" name="Curved Connector 39"/>
          <p:cNvCxnSpPr>
            <a:stCxn id="4" idx="3"/>
            <a:endCxn id="7" idx="3"/>
          </p:cNvCxnSpPr>
          <p:nvPr/>
        </p:nvCxnSpPr>
        <p:spPr>
          <a:xfrm>
            <a:off x="7240524" y="783432"/>
            <a:ext cx="12700" cy="232078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4" idx="3"/>
            <a:endCxn id="8" idx="3"/>
          </p:cNvCxnSpPr>
          <p:nvPr/>
        </p:nvCxnSpPr>
        <p:spPr>
          <a:xfrm>
            <a:off x="7240524" y="783432"/>
            <a:ext cx="12700" cy="5138627"/>
          </a:xfrm>
          <a:prstGeom prst="curvedConnector3">
            <a:avLst>
              <a:gd name="adj1" fmla="val 5901268"/>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932976009"/>
              </p:ext>
            </p:extLst>
          </p:nvPr>
        </p:nvGraphicFramePr>
        <p:xfrm>
          <a:off x="8253914" y="4256715"/>
          <a:ext cx="3806908" cy="2329280"/>
        </p:xfrm>
        <a:graphic>
          <a:graphicData uri="http://schemas.openxmlformats.org/drawingml/2006/table">
            <a:tbl>
              <a:tblPr firstRow="1" bandRow="1">
                <a:tableStyleId>{5C22544A-7EE6-4342-B048-85BDC9FD1C3A}</a:tableStyleId>
              </a:tblPr>
              <a:tblGrid>
                <a:gridCol w="951727"/>
                <a:gridCol w="951727"/>
                <a:gridCol w="951727"/>
                <a:gridCol w="951727"/>
              </a:tblGrid>
              <a:tr h="582320">
                <a:tc>
                  <a:txBody>
                    <a:bodyPr/>
                    <a:lstStyle/>
                    <a:p>
                      <a:endParaRPr lang="en-US" dirty="0"/>
                    </a:p>
                  </a:txBody>
                  <a:tcPr/>
                </a:tc>
                <a:tc>
                  <a:txBody>
                    <a:bodyPr/>
                    <a:lstStyle/>
                    <a:p>
                      <a:r>
                        <a:rPr lang="en-US" sz="1400" dirty="0" smtClean="0"/>
                        <a:t>Staging Error</a:t>
                      </a:r>
                      <a:endParaRPr lang="en-US" sz="1400" dirty="0"/>
                    </a:p>
                  </a:txBody>
                  <a:tcPr/>
                </a:tc>
                <a:tc>
                  <a:txBody>
                    <a:bodyPr/>
                    <a:lstStyle/>
                    <a:p>
                      <a:r>
                        <a:rPr lang="en-US" sz="1400" dirty="0" smtClean="0"/>
                        <a:t>Transfer</a:t>
                      </a:r>
                      <a:r>
                        <a:rPr lang="en-US" sz="1400" baseline="0" dirty="0" smtClean="0"/>
                        <a:t> Error</a:t>
                      </a:r>
                      <a:endParaRPr lang="en-US" sz="1400" dirty="0"/>
                    </a:p>
                  </a:txBody>
                  <a:tcPr/>
                </a:tc>
                <a:tc>
                  <a:txBody>
                    <a:bodyPr/>
                    <a:lstStyle/>
                    <a:p>
                      <a:r>
                        <a:rPr lang="en-US" sz="1400" dirty="0" smtClean="0"/>
                        <a:t>Pegasus Error</a:t>
                      </a:r>
                      <a:endParaRPr lang="en-US" sz="1400" dirty="0"/>
                    </a:p>
                  </a:txBody>
                  <a:tcPr/>
                </a:tc>
              </a:tr>
              <a:tr h="582320">
                <a:tc>
                  <a:txBody>
                    <a:bodyPr/>
                    <a:lstStyle/>
                    <a:p>
                      <a:r>
                        <a:rPr lang="en-US" sz="1400" dirty="0" smtClean="0"/>
                        <a:t>Staging Error</a:t>
                      </a:r>
                      <a:endParaRPr lang="en-US" sz="1400" dirty="0"/>
                    </a:p>
                  </a:txBody>
                  <a:tcPr/>
                </a:tc>
                <a:tc>
                  <a:txBody>
                    <a:bodyPr/>
                    <a:lstStyle/>
                    <a:p>
                      <a:endParaRPr lang="en-US" dirty="0"/>
                    </a:p>
                  </a:txBody>
                  <a:tcPr/>
                </a:tc>
                <a:tc>
                  <a:txBody>
                    <a:bodyPr/>
                    <a:lstStyle/>
                    <a:p>
                      <a:endParaRPr lang="en-US"/>
                    </a:p>
                  </a:txBody>
                  <a:tcPr/>
                </a:tc>
                <a:tc>
                  <a:txBody>
                    <a:bodyPr/>
                    <a:lstStyle/>
                    <a:p>
                      <a:endParaRPr lang="en-US"/>
                    </a:p>
                  </a:txBody>
                  <a:tcPr/>
                </a:tc>
              </a:tr>
              <a:tr h="582320">
                <a:tc>
                  <a:txBody>
                    <a:bodyPr/>
                    <a:lstStyle/>
                    <a:p>
                      <a:r>
                        <a:rPr lang="en-US" sz="1400" dirty="0" smtClean="0"/>
                        <a:t>Transfer</a:t>
                      </a:r>
                      <a:r>
                        <a:rPr lang="en-US" sz="1400" baseline="0" dirty="0" smtClean="0"/>
                        <a:t> error</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82320">
                <a:tc>
                  <a:txBody>
                    <a:bodyPr/>
                    <a:lstStyle/>
                    <a:p>
                      <a:r>
                        <a:rPr lang="en-US" sz="1400" dirty="0" smtClean="0"/>
                        <a:t>Pegasus error</a:t>
                      </a:r>
                      <a:endParaRPr lang="en-US" sz="1400"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49" name="TextBox 48"/>
          <p:cNvSpPr txBox="1"/>
          <p:nvPr/>
        </p:nvSpPr>
        <p:spPr>
          <a:xfrm>
            <a:off x="9697119" y="3789470"/>
            <a:ext cx="1023037" cy="369332"/>
          </a:xfrm>
          <a:prstGeom prst="rect">
            <a:avLst/>
          </a:prstGeom>
          <a:noFill/>
        </p:spPr>
        <p:txBody>
          <a:bodyPr wrap="none" rtlCol="0">
            <a:spAutoFit/>
          </a:bodyPr>
          <a:lstStyle/>
          <a:p>
            <a:r>
              <a:rPr lang="en-US" dirty="0" smtClean="0"/>
              <a:t>Classifier</a:t>
            </a:r>
            <a:endParaRPr lang="en-US" dirty="0"/>
          </a:p>
        </p:txBody>
      </p:sp>
      <p:sp>
        <p:nvSpPr>
          <p:cNvPr id="9" name="TextBox 8"/>
          <p:cNvSpPr txBox="1"/>
          <p:nvPr/>
        </p:nvSpPr>
        <p:spPr>
          <a:xfrm>
            <a:off x="10732546" y="3635581"/>
            <a:ext cx="1164229" cy="307777"/>
          </a:xfrm>
          <a:prstGeom prst="rect">
            <a:avLst/>
          </a:prstGeom>
          <a:noFill/>
        </p:spPr>
        <p:txBody>
          <a:bodyPr wrap="none" rtlCol="0">
            <a:spAutoFit/>
          </a:bodyPr>
          <a:lstStyle/>
          <a:p>
            <a:r>
              <a:rPr lang="en-US" sz="1400" dirty="0" smtClean="0"/>
              <a:t>False positive</a:t>
            </a:r>
            <a:endParaRPr lang="en-US" sz="1400" dirty="0"/>
          </a:p>
        </p:txBody>
      </p:sp>
      <p:sp>
        <p:nvSpPr>
          <p:cNvPr id="27" name="TextBox 26"/>
          <p:cNvSpPr txBox="1"/>
          <p:nvPr/>
        </p:nvSpPr>
        <p:spPr>
          <a:xfrm>
            <a:off x="10695243" y="3948938"/>
            <a:ext cx="1213922" cy="307777"/>
          </a:xfrm>
          <a:prstGeom prst="rect">
            <a:avLst/>
          </a:prstGeom>
          <a:noFill/>
        </p:spPr>
        <p:txBody>
          <a:bodyPr wrap="none" rtlCol="0">
            <a:spAutoFit/>
          </a:bodyPr>
          <a:lstStyle/>
          <a:p>
            <a:r>
              <a:rPr lang="en-US" sz="1400" dirty="0" smtClean="0"/>
              <a:t>False negative</a:t>
            </a:r>
            <a:endParaRPr lang="en-US" sz="1400" dirty="0"/>
          </a:p>
        </p:txBody>
      </p:sp>
      <p:sp>
        <p:nvSpPr>
          <p:cNvPr id="11" name="TextBox 10"/>
          <p:cNvSpPr txBox="1"/>
          <p:nvPr/>
        </p:nvSpPr>
        <p:spPr>
          <a:xfrm>
            <a:off x="9131889" y="2607155"/>
            <a:ext cx="2747547" cy="923330"/>
          </a:xfrm>
          <a:prstGeom prst="rect">
            <a:avLst/>
          </a:prstGeom>
          <a:noFill/>
          <a:ln>
            <a:solidFill>
              <a:srgbClr val="C00000"/>
            </a:solidFill>
          </a:ln>
        </p:spPr>
        <p:txBody>
          <a:bodyPr wrap="none" rtlCol="0">
            <a:spAutoFit/>
          </a:bodyPr>
          <a:lstStyle/>
          <a:p>
            <a:r>
              <a:rPr lang="en-US" dirty="0" smtClean="0"/>
              <a:t>Not if there will be an error</a:t>
            </a:r>
          </a:p>
          <a:p>
            <a:endParaRPr lang="en-US" dirty="0"/>
          </a:p>
          <a:p>
            <a:r>
              <a:rPr lang="en-US" dirty="0" smtClean="0"/>
              <a:t>Classify the error source</a:t>
            </a:r>
            <a:endParaRPr lang="en-US" dirty="0"/>
          </a:p>
        </p:txBody>
      </p:sp>
      <p:sp>
        <p:nvSpPr>
          <p:cNvPr id="16" name="TextBox 15"/>
          <p:cNvSpPr txBox="1"/>
          <p:nvPr/>
        </p:nvSpPr>
        <p:spPr>
          <a:xfrm>
            <a:off x="10157368" y="2023732"/>
            <a:ext cx="992323" cy="369332"/>
          </a:xfrm>
          <a:prstGeom prst="rect">
            <a:avLst/>
          </a:prstGeom>
          <a:noFill/>
          <a:ln>
            <a:solidFill>
              <a:srgbClr val="C00000"/>
            </a:solidFill>
          </a:ln>
        </p:spPr>
        <p:txBody>
          <a:bodyPr wrap="none" rtlCol="0">
            <a:spAutoFit/>
          </a:bodyPr>
          <a:lstStyle/>
          <a:p>
            <a:r>
              <a:rPr lang="en-US" dirty="0" smtClean="0"/>
              <a:t>Features</a:t>
            </a:r>
            <a:endParaRPr lang="en-US" dirty="0"/>
          </a:p>
        </p:txBody>
      </p:sp>
      <p:cxnSp>
        <p:nvCxnSpPr>
          <p:cNvPr id="19" name="Straight Arrow Connector 18"/>
          <p:cNvCxnSpPr/>
          <p:nvPr/>
        </p:nvCxnSpPr>
        <p:spPr>
          <a:xfrm>
            <a:off x="4155312" y="6396036"/>
            <a:ext cx="1713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166886" y="5011838"/>
            <a:ext cx="23149" cy="1367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45095" y="6488668"/>
            <a:ext cx="908967" cy="369332"/>
          </a:xfrm>
          <a:prstGeom prst="rect">
            <a:avLst/>
          </a:prstGeom>
          <a:noFill/>
        </p:spPr>
        <p:txBody>
          <a:bodyPr wrap="none" rtlCol="0">
            <a:spAutoFit/>
          </a:bodyPr>
          <a:lstStyle/>
          <a:p>
            <a:r>
              <a:rPr lang="en-US" smtClean="0"/>
              <a:t>File size</a:t>
            </a:r>
            <a:endParaRPr lang="en-US"/>
          </a:p>
        </p:txBody>
      </p:sp>
      <p:cxnSp>
        <p:nvCxnSpPr>
          <p:cNvPr id="28" name="Curved Connector 27"/>
          <p:cNvCxnSpPr/>
          <p:nvPr/>
        </p:nvCxnSpPr>
        <p:spPr>
          <a:xfrm flipV="1">
            <a:off x="4190035" y="5421355"/>
            <a:ext cx="1412189" cy="78162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58756" y="448708"/>
            <a:ext cx="2057615" cy="369332"/>
          </a:xfrm>
          <a:prstGeom prst="rect">
            <a:avLst/>
          </a:prstGeom>
          <a:solidFill>
            <a:srgbClr val="00B0F0"/>
          </a:solidFill>
          <a:ln>
            <a:solidFill>
              <a:srgbClr val="00B0F0"/>
            </a:solidFill>
          </a:ln>
        </p:spPr>
        <p:txBody>
          <a:bodyPr wrap="none" rtlCol="0">
            <a:spAutoFit/>
          </a:bodyPr>
          <a:lstStyle/>
          <a:p>
            <a:r>
              <a:rPr lang="en-US" dirty="0" smtClean="0"/>
              <a:t>Log file </a:t>
            </a:r>
            <a:r>
              <a:rPr lang="en-US" smtClean="0"/>
              <a:t>text analysis</a:t>
            </a:r>
            <a:endParaRPr lang="en-US"/>
          </a:p>
        </p:txBody>
      </p:sp>
    </p:spTree>
    <p:extLst>
      <p:ext uri="{BB962C8B-B14F-4D97-AF65-F5344CB8AC3E}">
        <p14:creationId xmlns:p14="http://schemas.microsoft.com/office/powerpoint/2010/main" val="7046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736" y="81661"/>
            <a:ext cx="11387328" cy="1325563"/>
          </a:xfrm>
        </p:spPr>
        <p:txBody>
          <a:bodyPr>
            <a:normAutofit/>
          </a:bodyPr>
          <a:lstStyle/>
          <a:p>
            <a:r>
              <a:rPr lang="en-US" sz="4000" dirty="0" smtClean="0"/>
              <a:t>ML: Map </a:t>
            </a:r>
            <a:r>
              <a:rPr lang="en-US" sz="4000" smtClean="0"/>
              <a:t>data to the </a:t>
            </a:r>
            <a:r>
              <a:rPr lang="en-US" sz="4000" dirty="0" smtClean="0"/>
              <a:t>workflow-infrastructure mapping</a:t>
            </a:r>
            <a:endParaRPr lang="en-US" sz="4000" dirty="0"/>
          </a:p>
        </p:txBody>
      </p:sp>
      <p:sp>
        <p:nvSpPr>
          <p:cNvPr id="3" name="Content Placeholder 2"/>
          <p:cNvSpPr>
            <a:spLocks noGrp="1"/>
          </p:cNvSpPr>
          <p:nvPr>
            <p:ph idx="1"/>
          </p:nvPr>
        </p:nvSpPr>
        <p:spPr>
          <a:xfrm>
            <a:off x="838200" y="1197864"/>
            <a:ext cx="10515600" cy="4979099"/>
          </a:xfrm>
          <a:ln>
            <a:noFill/>
          </a:ln>
        </p:spPr>
        <p:txBody>
          <a:bodyPr>
            <a:normAutofit fontScale="85000" lnSpcReduction="20000"/>
          </a:bodyPr>
          <a:lstStyle/>
          <a:p>
            <a:r>
              <a:rPr lang="en-US" dirty="0" smtClean="0"/>
              <a:t>Monitoring Data</a:t>
            </a:r>
          </a:p>
          <a:p>
            <a:pPr lvl="1"/>
            <a:r>
              <a:rPr lang="en-US" dirty="0" smtClean="0"/>
              <a:t>Pegasus job level state/log data</a:t>
            </a:r>
            <a:endParaRPr lang="en-US" dirty="0"/>
          </a:p>
          <a:p>
            <a:pPr lvl="2"/>
            <a:r>
              <a:rPr lang="en-US" dirty="0" smtClean="0"/>
              <a:t>checksum</a:t>
            </a:r>
          </a:p>
          <a:p>
            <a:pPr lvl="1"/>
            <a:r>
              <a:rPr lang="en-US" dirty="0" smtClean="0"/>
              <a:t>Network monitoring: </a:t>
            </a:r>
            <a:r>
              <a:rPr lang="en-US" dirty="0"/>
              <a:t>packet classification, throughput, and rule matching statistics </a:t>
            </a:r>
            <a:endParaRPr lang="en-US" dirty="0" smtClean="0"/>
          </a:p>
          <a:p>
            <a:pPr lvl="2"/>
            <a:r>
              <a:rPr lang="en-US" b="1" dirty="0" smtClean="0"/>
              <a:t>Bro</a:t>
            </a:r>
            <a:r>
              <a:rPr lang="en-US" dirty="0" smtClean="0"/>
              <a:t>??</a:t>
            </a:r>
          </a:p>
          <a:p>
            <a:pPr lvl="3"/>
            <a:r>
              <a:rPr lang="en-US" dirty="0" smtClean="0"/>
              <a:t>IP packets</a:t>
            </a:r>
          </a:p>
          <a:p>
            <a:pPr lvl="3"/>
            <a:r>
              <a:rPr lang="en-US" dirty="0" smtClean="0"/>
              <a:t>TCP connections</a:t>
            </a:r>
          </a:p>
          <a:p>
            <a:pPr lvl="3"/>
            <a:r>
              <a:rPr lang="en-US" dirty="0" smtClean="0"/>
              <a:t>Application layer flow</a:t>
            </a:r>
          </a:p>
          <a:p>
            <a:pPr lvl="3"/>
            <a:r>
              <a:rPr lang="en-US" dirty="0" smtClean="0"/>
              <a:t>Resource usage</a:t>
            </a:r>
          </a:p>
          <a:p>
            <a:pPr lvl="1"/>
            <a:r>
              <a:rPr lang="en-US" b="1" dirty="0" smtClean="0"/>
              <a:t>Using Chao Jungle as an active monitoring tool for Workflow  (Probe generation)</a:t>
            </a:r>
          </a:p>
          <a:p>
            <a:pPr lvl="3"/>
            <a:endParaRPr lang="en-US" dirty="0" smtClean="0"/>
          </a:p>
          <a:p>
            <a:r>
              <a:rPr lang="en-US" dirty="0" smtClean="0"/>
              <a:t>Modeling as a classification problem for a overlay network: flow identification</a:t>
            </a:r>
          </a:p>
          <a:p>
            <a:pPr lvl="1"/>
            <a:r>
              <a:rPr lang="en-US" dirty="0" smtClean="0"/>
              <a:t>Feature set</a:t>
            </a:r>
          </a:p>
          <a:p>
            <a:pPr lvl="1"/>
            <a:r>
              <a:rPr lang="en-US" dirty="0" smtClean="0"/>
              <a:t>Label training data</a:t>
            </a:r>
          </a:p>
          <a:p>
            <a:pPr lvl="1"/>
            <a:r>
              <a:rPr lang="en-US" dirty="0" smtClean="0"/>
              <a:t>Evaluation</a:t>
            </a:r>
          </a:p>
          <a:p>
            <a:r>
              <a:rPr lang="en-US" dirty="0" smtClean="0"/>
              <a:t>Supervised Learning: decision tree, Bayesian </a:t>
            </a:r>
          </a:p>
          <a:p>
            <a:r>
              <a:rPr lang="en-US" dirty="0" smtClean="0"/>
              <a:t>Unsupervised Learning: runtime path, particle filtering</a:t>
            </a:r>
          </a:p>
          <a:p>
            <a:endParaRPr lang="en-US" dirty="0"/>
          </a:p>
          <a:p>
            <a:endParaRPr lang="en-US" dirty="0" smtClean="0"/>
          </a:p>
          <a:p>
            <a:pPr lvl="1"/>
            <a:endParaRPr lang="en-US" dirty="0"/>
          </a:p>
        </p:txBody>
      </p:sp>
    </p:spTree>
    <p:extLst>
      <p:ext uri="{BB962C8B-B14F-4D97-AF65-F5344CB8AC3E}">
        <p14:creationId xmlns:p14="http://schemas.microsoft.com/office/powerpoint/2010/main" val="146025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4120</TotalTime>
  <Words>2008</Words>
  <Application>Microsoft Macintosh PowerPoint</Application>
  <PresentationFormat>Widescreen</PresentationFormat>
  <Paragraphs>194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DengXian</vt:lpstr>
      <vt:lpstr>DengXian Light</vt:lpstr>
      <vt:lpstr>Arial</vt:lpstr>
      <vt:lpstr>Office Theme</vt:lpstr>
      <vt:lpstr>Workflow, Infrastructure, Integrity, and Root Cause Analysis</vt:lpstr>
      <vt:lpstr>Data Integrity: Causality and Explanation</vt:lpstr>
      <vt:lpstr>PowerPoint Presentation</vt:lpstr>
      <vt:lpstr>Landscape</vt:lpstr>
      <vt:lpstr>Workflow is a Mapping and Data Transformation Process</vt:lpstr>
      <vt:lpstr>SWIP</vt:lpstr>
      <vt:lpstr>RCA (Root Cause Analysis)</vt:lpstr>
      <vt:lpstr>Challenges</vt:lpstr>
      <vt:lpstr>ML: Map data to the workflow-infrastructure mapping</vt:lpstr>
      <vt:lpstr>Conclusion of thoughts</vt:lpstr>
      <vt:lpstr>Reference</vt:lpstr>
      <vt:lpstr>Movie workflow: Frame level protection</vt:lpstr>
      <vt:lpstr>Further reading</vt:lpstr>
      <vt:lpstr>Taking the blame game out of data centers operations with netpoirot</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Workflow, Infrastructure, Integrity, and Root Cause </dc:title>
  <dc:creator>Microsoft Office User</dc:creator>
  <cp:lastModifiedBy>Microsoft Office User</cp:lastModifiedBy>
  <cp:revision>73</cp:revision>
  <dcterms:created xsi:type="dcterms:W3CDTF">2019-04-10T19:51:20Z</dcterms:created>
  <dcterms:modified xsi:type="dcterms:W3CDTF">2019-06-14T21:07:10Z</dcterms:modified>
</cp:coreProperties>
</file>