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2" r:id="rId9"/>
    <p:sldId id="281" r:id="rId10"/>
    <p:sldId id="280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2"/>
    <p:restoredTop sz="94618"/>
  </p:normalViewPr>
  <p:slideViewPr>
    <p:cSldViewPr snapToGrid="0" snapToObjects="1">
      <p:cViewPr varScale="1">
        <p:scale>
          <a:sx n="136" d="100"/>
          <a:sy n="136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7498-AACD-2C49-92CD-5B057D3EDF47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3D2CE-38D2-7542-B767-1FD0E5C7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3D2CE-38D2-7542-B767-1FD0E5C795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F31D-CF84-0444-A979-3B64F38105C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4DA5-C075-BD40-B81D-E517E60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Infrastructure Abstraction, Root Cause Machine learning and Experiment in </a:t>
            </a:r>
            <a:r>
              <a:rPr lang="en-US" dirty="0" err="1" smtClean="0"/>
              <a:t>ExoGeni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8070"/>
            <a:ext cx="9144000" cy="16557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7/15/2019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8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host : automate the error injection, error checking, and data generation</a:t>
            </a:r>
          </a:p>
          <a:p>
            <a:r>
              <a:rPr lang="en-US" dirty="0" smtClean="0"/>
              <a:t>End hosts deployment:</a:t>
            </a:r>
          </a:p>
          <a:p>
            <a:pPr lvl="1"/>
            <a:r>
              <a:rPr lang="en-US" dirty="0" smtClean="0"/>
              <a:t>File transfer (</a:t>
            </a:r>
            <a:r>
              <a:rPr lang="en-US" dirty="0" err="1" smtClean="0"/>
              <a:t>scp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Maybe HTTP server/client</a:t>
            </a:r>
          </a:p>
          <a:p>
            <a:pPr lvl="1"/>
            <a:r>
              <a:rPr lang="en-US" dirty="0" smtClean="0"/>
              <a:t>Maybe Squid latter</a:t>
            </a:r>
          </a:p>
          <a:p>
            <a:r>
              <a:rPr lang="en-US" dirty="0" smtClean="0"/>
              <a:t>Network deployment: software routers: VM running Quagga (Linux forwarding, </a:t>
            </a:r>
            <a:r>
              <a:rPr lang="en-US" dirty="0" err="1" smtClean="0"/>
              <a:t>Openflow</a:t>
            </a:r>
            <a:r>
              <a:rPr lang="en-US" dirty="0" smtClean="0"/>
              <a:t> controller may be more time consuming) OSPF for automatic layer 3 routing </a:t>
            </a:r>
          </a:p>
          <a:p>
            <a:r>
              <a:rPr lang="en-US" dirty="0" err="1" smtClean="0"/>
              <a:t>ExoGENI</a:t>
            </a:r>
            <a:r>
              <a:rPr lang="en-US" dirty="0" smtClean="0"/>
              <a:t> testbed (Chameleon is not as easy to build a network)</a:t>
            </a:r>
          </a:p>
        </p:txBody>
      </p:sp>
    </p:spTree>
    <p:extLst>
      <p:ext uri="{BB962C8B-B14F-4D97-AF65-F5344CB8AC3E}">
        <p14:creationId xmlns:p14="http://schemas.microsoft.com/office/powerpoint/2010/main" val="108400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Survey on Models and Techniques for Root-Cause </a:t>
            </a:r>
            <a:r>
              <a:rPr lang="en-US" b="1" i="1" dirty="0" smtClean="0"/>
              <a:t>Analysis</a:t>
            </a:r>
            <a:r>
              <a:rPr lang="en-US" dirty="0" smtClean="0"/>
              <a:t>, </a:t>
            </a:r>
            <a:r>
              <a:rPr lang="en-US" dirty="0" err="1" smtClean="0"/>
              <a:t>Solé-Simó</a:t>
            </a:r>
            <a:r>
              <a:rPr lang="en-US" dirty="0"/>
              <a:t>, Marc and </a:t>
            </a:r>
            <a:r>
              <a:rPr lang="en-US" dirty="0" err="1"/>
              <a:t>Muntés-Mulero</a:t>
            </a:r>
            <a:r>
              <a:rPr lang="en-US" dirty="0"/>
              <a:t>, Victor and Rana, Annie and Estrada, </a:t>
            </a:r>
            <a:r>
              <a:rPr lang="en-US" dirty="0" smtClean="0"/>
              <a:t>Giovani, 2017</a:t>
            </a:r>
          </a:p>
          <a:p>
            <a:r>
              <a:rPr lang="en-US" b="1" i="1" dirty="0"/>
              <a:t>Machine Learning-based Link Fault Identification and Localization in Complex </a:t>
            </a:r>
            <a:r>
              <a:rPr lang="en-US" b="1" i="1" dirty="0" smtClean="0"/>
              <a:t>Networks</a:t>
            </a:r>
            <a:r>
              <a:rPr lang="en-US" dirty="0" smtClean="0"/>
              <a:t>, S</a:t>
            </a:r>
            <a:r>
              <a:rPr lang="en-US" dirty="0"/>
              <a:t>. M. {Srinivasan} and T. {Truong-</a:t>
            </a:r>
            <a:r>
              <a:rPr lang="en-US" dirty="0" err="1"/>
              <a:t>Huu</a:t>
            </a:r>
            <a:r>
              <a:rPr lang="en-US" dirty="0"/>
              <a:t>} and M. {</a:t>
            </a:r>
            <a:r>
              <a:rPr lang="en-US" dirty="0" err="1" smtClean="0"/>
              <a:t>Gurusamy</a:t>
            </a:r>
            <a:r>
              <a:rPr lang="en-US" dirty="0" smtClean="0"/>
              <a:t>}, IEEE </a:t>
            </a:r>
            <a:r>
              <a:rPr lang="en-US" dirty="0"/>
              <a:t>Internet of Things </a:t>
            </a:r>
            <a:r>
              <a:rPr lang="en-US" dirty="0" smtClean="0"/>
              <a:t>Journal, 2019</a:t>
            </a:r>
          </a:p>
          <a:p>
            <a:r>
              <a:rPr lang="en-US" b="1" i="1" dirty="0"/>
              <a:t>Machine-Learning Based Active Measurement Proxy for </a:t>
            </a:r>
            <a:r>
              <a:rPr lang="en-US" b="1" i="1" dirty="0" err="1"/>
              <a:t>IoT</a:t>
            </a:r>
            <a:r>
              <a:rPr lang="en-US" b="1" i="1" dirty="0"/>
              <a:t> </a:t>
            </a:r>
            <a:r>
              <a:rPr lang="en-US" b="1" i="1" dirty="0" err="1" smtClean="0"/>
              <a:t>Systems</a:t>
            </a:r>
            <a:r>
              <a:rPr lang="en-US" dirty="0" err="1" smtClean="0"/>
              <a:t>,W</a:t>
            </a:r>
            <a:r>
              <a:rPr lang="en-US" dirty="0"/>
              <a:t>. {Yan} and C. {</a:t>
            </a:r>
            <a:r>
              <a:rPr lang="en-US" dirty="0" err="1"/>
              <a:t>Flinta</a:t>
            </a:r>
            <a:r>
              <a:rPr lang="en-US" dirty="0"/>
              <a:t>} and A. {</a:t>
            </a:r>
            <a:r>
              <a:rPr lang="en-US" dirty="0" err="1" smtClean="0"/>
              <a:t>Johnsson</a:t>
            </a:r>
            <a:r>
              <a:rPr lang="en-US" dirty="0" smtClean="0"/>
              <a:t>}, 2019 </a:t>
            </a:r>
            <a:r>
              <a:rPr lang="en-US" dirty="0"/>
              <a:t>IFIP/IEEE Symposium on Integrated Network and Service Management (</a:t>
            </a:r>
            <a:r>
              <a:rPr lang="en-US" dirty="0" smtClean="0"/>
              <a:t>IM), 2019</a:t>
            </a:r>
          </a:p>
          <a:p>
            <a:r>
              <a:rPr lang="en-US" b="1" i="1" dirty="0"/>
              <a:t>Recent Advances in Fault Localization in Computer </a:t>
            </a:r>
            <a:r>
              <a:rPr lang="en-US" b="1" i="1" dirty="0" smtClean="0"/>
              <a:t>Networks</a:t>
            </a:r>
            <a:r>
              <a:rPr lang="en-US" dirty="0" smtClean="0"/>
              <a:t>, A</a:t>
            </a:r>
            <a:r>
              <a:rPr lang="en-US" dirty="0"/>
              <a:t>. {</a:t>
            </a:r>
            <a:r>
              <a:rPr lang="en-US" dirty="0" err="1"/>
              <a:t>Dusia</a:t>
            </a:r>
            <a:r>
              <a:rPr lang="en-US" dirty="0"/>
              <a:t>} and A. S. {</a:t>
            </a:r>
            <a:r>
              <a:rPr lang="en-US" dirty="0" err="1" smtClean="0"/>
              <a:t>Sethi</a:t>
            </a:r>
            <a:r>
              <a:rPr lang="en-US" dirty="0" smtClean="0"/>
              <a:t>}, IEEE Communications Surveys Tutorials, 18(4), 2016</a:t>
            </a:r>
          </a:p>
          <a:p>
            <a:r>
              <a:rPr lang="en-US" b="1" i="1" dirty="0"/>
              <a:t>TE-Based Machine Learning Techniques for Link Fault Localization in Complex </a:t>
            </a:r>
            <a:r>
              <a:rPr lang="en-US" b="1" i="1" dirty="0" smtClean="0"/>
              <a:t>Networks</a:t>
            </a:r>
            <a:r>
              <a:rPr lang="en-US" dirty="0" smtClean="0"/>
              <a:t>, S</a:t>
            </a:r>
            <a:r>
              <a:rPr lang="en-US" dirty="0"/>
              <a:t>. {</a:t>
            </a:r>
            <a:r>
              <a:rPr lang="en-US" dirty="0" err="1"/>
              <a:t>Madapuzi</a:t>
            </a:r>
            <a:r>
              <a:rPr lang="en-US" dirty="0"/>
              <a:t> Srinivasan} and T. {Truong-</a:t>
            </a:r>
            <a:r>
              <a:rPr lang="en-US" dirty="0" err="1"/>
              <a:t>Huu</a:t>
            </a:r>
            <a:r>
              <a:rPr lang="en-US" dirty="0"/>
              <a:t>} and M. {</a:t>
            </a:r>
            <a:r>
              <a:rPr lang="en-US" dirty="0" err="1" smtClean="0"/>
              <a:t>Gurusamy</a:t>
            </a:r>
            <a:r>
              <a:rPr lang="en-US" dirty="0" smtClean="0"/>
              <a:t>, 2018 </a:t>
            </a:r>
            <a:r>
              <a:rPr lang="en-US" dirty="0"/>
              <a:t>IEEE 6th International Conference on Future Internet of Things and Cloud (</a:t>
            </a:r>
            <a:r>
              <a:rPr lang="en-US" dirty="0" err="1" smtClean="0"/>
              <a:t>FiCloud</a:t>
            </a:r>
            <a:r>
              <a:rPr lang="en-US" dirty="0" smtClean="0"/>
              <a:t>), Aug. 2018</a:t>
            </a:r>
          </a:p>
          <a:p>
            <a:r>
              <a:rPr lang="en-US" b="1" i="1" dirty="0"/>
              <a:t>A comprehensive survey on machine learning for networking: evolution, applications and research </a:t>
            </a:r>
            <a:r>
              <a:rPr lang="en-US" b="1" i="1" dirty="0" smtClean="0"/>
              <a:t>opportunities</a:t>
            </a:r>
            <a:r>
              <a:rPr lang="en-US" dirty="0" smtClean="0"/>
              <a:t>, </a:t>
            </a:r>
            <a:r>
              <a:rPr lang="en-US" dirty="0" err="1" smtClean="0"/>
              <a:t>Boutaba</a:t>
            </a:r>
            <a:r>
              <a:rPr lang="en-US" dirty="0"/>
              <a:t>, </a:t>
            </a:r>
            <a:r>
              <a:rPr lang="en-US" dirty="0" err="1"/>
              <a:t>Raouf</a:t>
            </a:r>
            <a:r>
              <a:rPr lang="en-US" dirty="0"/>
              <a:t> and </a:t>
            </a:r>
            <a:r>
              <a:rPr lang="en-US" dirty="0" err="1"/>
              <a:t>Salahuddin</a:t>
            </a:r>
            <a:r>
              <a:rPr lang="en-US" dirty="0"/>
              <a:t>, Mohammad A. and </a:t>
            </a:r>
            <a:r>
              <a:rPr lang="en-US" dirty="0" err="1"/>
              <a:t>Limam</a:t>
            </a:r>
            <a:r>
              <a:rPr lang="en-US" dirty="0"/>
              <a:t>, </a:t>
            </a:r>
            <a:r>
              <a:rPr lang="en-US" dirty="0" err="1"/>
              <a:t>Noura</a:t>
            </a:r>
            <a:r>
              <a:rPr lang="en-US" dirty="0"/>
              <a:t> and </a:t>
            </a:r>
            <a:r>
              <a:rPr lang="en-US" dirty="0" err="1"/>
              <a:t>Ayoubi</a:t>
            </a:r>
            <a:r>
              <a:rPr lang="en-US" dirty="0"/>
              <a:t>, Sara and </a:t>
            </a:r>
            <a:r>
              <a:rPr lang="en-US" dirty="0" err="1"/>
              <a:t>Shahriar</a:t>
            </a:r>
            <a:r>
              <a:rPr lang="en-US" dirty="0"/>
              <a:t>, </a:t>
            </a:r>
            <a:r>
              <a:rPr lang="en-US" dirty="0" err="1"/>
              <a:t>Nashid</a:t>
            </a:r>
            <a:r>
              <a:rPr lang="en-US" dirty="0"/>
              <a:t> and Estrada-Solano, Felipe and </a:t>
            </a:r>
            <a:r>
              <a:rPr lang="en-US" dirty="0" err="1"/>
              <a:t>Caicedo</a:t>
            </a:r>
            <a:r>
              <a:rPr lang="en-US" dirty="0"/>
              <a:t>, Oscar </a:t>
            </a:r>
            <a:r>
              <a:rPr lang="en-US" dirty="0" smtClean="0"/>
              <a:t>M., Journal </a:t>
            </a:r>
            <a:r>
              <a:rPr lang="en-US" dirty="0"/>
              <a:t>of Internet Services and </a:t>
            </a:r>
            <a:r>
              <a:rPr lang="en-US" dirty="0" smtClean="0"/>
              <a:t>Applications, 9(1), 2018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5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09" y="-27943"/>
            <a:ext cx="8255830" cy="10174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OSG Data Federation Overlay Network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6131" y="956065"/>
            <a:ext cx="262179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~</a:t>
            </a:r>
            <a:r>
              <a:rPr lang="en-US" smtClean="0"/>
              <a:t>100 Clusters: ~100,000 cores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Federation: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6 Data origins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9 Caches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95" y="4836790"/>
            <a:ext cx="697117" cy="697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544" y="4527763"/>
            <a:ext cx="373229" cy="357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44" y="5607642"/>
            <a:ext cx="697117" cy="697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40" y="2617462"/>
            <a:ext cx="697117" cy="697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79" y="2064961"/>
            <a:ext cx="697117" cy="697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2" y="1886322"/>
            <a:ext cx="697117" cy="697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02" y="3297348"/>
            <a:ext cx="697117" cy="697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9954" y="3368713"/>
            <a:ext cx="373229" cy="3572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2103" y="3060581"/>
            <a:ext cx="373229" cy="3572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0722" y="3060582"/>
            <a:ext cx="373229" cy="357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3287" y="3974640"/>
            <a:ext cx="373229" cy="3572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5563" y="2787382"/>
            <a:ext cx="373229" cy="3572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9996" y="1913198"/>
            <a:ext cx="373229" cy="3572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2046" y="2056242"/>
            <a:ext cx="373229" cy="3572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1861" y="5756407"/>
            <a:ext cx="373229" cy="30152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031488" y="2300194"/>
            <a:ext cx="1437304" cy="135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2"/>
          </p:cNvCxnSpPr>
          <p:nvPr/>
        </p:nvCxnSpPr>
        <p:spPr>
          <a:xfrm flipV="1">
            <a:off x="8900932" y="2270477"/>
            <a:ext cx="805678" cy="126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6" idx="1"/>
          </p:cNvCxnSpPr>
          <p:nvPr/>
        </p:nvCxnSpPr>
        <p:spPr>
          <a:xfrm flipH="1" flipV="1">
            <a:off x="5936516" y="4153280"/>
            <a:ext cx="2397581" cy="14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9" idx="0"/>
          </p:cNvCxnSpPr>
          <p:nvPr/>
        </p:nvCxnSpPr>
        <p:spPr>
          <a:xfrm flipV="1">
            <a:off x="4982069" y="4353152"/>
            <a:ext cx="3352028" cy="45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1"/>
            <a:endCxn id="68" idx="3"/>
          </p:cNvCxnSpPr>
          <p:nvPr/>
        </p:nvCxnSpPr>
        <p:spPr>
          <a:xfrm>
            <a:off x="8073951" y="3239222"/>
            <a:ext cx="588456" cy="41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68" idx="2"/>
          </p:cNvCxnSpPr>
          <p:nvPr/>
        </p:nvCxnSpPr>
        <p:spPr>
          <a:xfrm>
            <a:off x="6395438" y="2762078"/>
            <a:ext cx="1812605" cy="130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46226" y="3368713"/>
            <a:ext cx="1717036" cy="80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75999" y="3234411"/>
            <a:ext cx="945178" cy="60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2"/>
            <a:endCxn id="68" idx="3"/>
          </p:cNvCxnSpPr>
          <p:nvPr/>
        </p:nvCxnSpPr>
        <p:spPr>
          <a:xfrm>
            <a:off x="8049281" y="2583439"/>
            <a:ext cx="613126" cy="107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2"/>
          </p:cNvCxnSpPr>
          <p:nvPr/>
        </p:nvCxnSpPr>
        <p:spPr>
          <a:xfrm flipH="1">
            <a:off x="9157197" y="3144661"/>
            <a:ext cx="1124980" cy="82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1"/>
          </p:cNvCxnSpPr>
          <p:nvPr/>
        </p:nvCxnSpPr>
        <p:spPr>
          <a:xfrm flipV="1">
            <a:off x="932773" y="4662062"/>
            <a:ext cx="3324395" cy="4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541920" y="5134652"/>
            <a:ext cx="611743" cy="53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3"/>
            <a:endCxn id="69" idx="2"/>
          </p:cNvCxnSpPr>
          <p:nvPr/>
        </p:nvCxnSpPr>
        <p:spPr>
          <a:xfrm flipV="1">
            <a:off x="3528712" y="4810454"/>
            <a:ext cx="496002" cy="37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0"/>
            <a:endCxn id="69" idx="1"/>
          </p:cNvCxnSpPr>
          <p:nvPr/>
        </p:nvCxnSpPr>
        <p:spPr>
          <a:xfrm flipH="1" flipV="1">
            <a:off x="4502302" y="5266680"/>
            <a:ext cx="356173" cy="48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3"/>
          </p:cNvCxnSpPr>
          <p:nvPr/>
        </p:nvCxnSpPr>
        <p:spPr>
          <a:xfrm>
            <a:off x="5662919" y="3645907"/>
            <a:ext cx="2641920" cy="53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68" idx="0"/>
          </p:cNvCxnSpPr>
          <p:nvPr/>
        </p:nvCxnSpPr>
        <p:spPr>
          <a:xfrm flipH="1">
            <a:off x="9118845" y="3547353"/>
            <a:ext cx="2401109" cy="51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3287" y="5644343"/>
            <a:ext cx="919452" cy="914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00" y="408444"/>
            <a:ext cx="979193" cy="126848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67" y="5591852"/>
            <a:ext cx="786900" cy="10193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437289" y="6501599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Host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917570" y="6488668"/>
            <a:ext cx="9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OSG Site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70859" y="614381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Origin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1397952" y="3771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0" y="2874726"/>
            <a:ext cx="786900" cy="1019383"/>
          </a:xfrm>
          <a:prstGeom prst="rect">
            <a:avLst/>
          </a:prstGeom>
        </p:spPr>
      </p:pic>
      <p:sp>
        <p:nvSpPr>
          <p:cNvPr id="68" name="Cloud 67"/>
          <p:cNvSpPr/>
          <p:nvPr/>
        </p:nvSpPr>
        <p:spPr>
          <a:xfrm>
            <a:off x="8205207" y="3605026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69" name="Cloud 68"/>
          <p:cNvSpPr/>
          <p:nvPr/>
        </p:nvSpPr>
        <p:spPr>
          <a:xfrm>
            <a:off x="4021733" y="4353254"/>
            <a:ext cx="961137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CENIC</a:t>
            </a:r>
            <a:endParaRPr lang="en-US" sz="1400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854740" y="4153279"/>
            <a:ext cx="823760" cy="50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59" idx="0"/>
          </p:cNvCxnSpPr>
          <p:nvPr/>
        </p:nvCxnSpPr>
        <p:spPr>
          <a:xfrm>
            <a:off x="4813507" y="4997901"/>
            <a:ext cx="1209506" cy="64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9" idx="0"/>
          </p:cNvCxnSpPr>
          <p:nvPr/>
        </p:nvCxnSpPr>
        <p:spPr>
          <a:xfrm flipV="1">
            <a:off x="6023013" y="4446778"/>
            <a:ext cx="2440849" cy="119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8" idx="1"/>
            <a:endCxn id="61" idx="0"/>
          </p:cNvCxnSpPr>
          <p:nvPr/>
        </p:nvCxnSpPr>
        <p:spPr>
          <a:xfrm>
            <a:off x="8662407" y="4518452"/>
            <a:ext cx="1741510" cy="107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0" idx="2"/>
          </p:cNvCxnSpPr>
          <p:nvPr/>
        </p:nvCxnSpPr>
        <p:spPr>
          <a:xfrm flipH="1">
            <a:off x="8808334" y="1676931"/>
            <a:ext cx="348863" cy="196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7" idx="2"/>
          </p:cNvCxnSpPr>
          <p:nvPr/>
        </p:nvCxnSpPr>
        <p:spPr>
          <a:xfrm>
            <a:off x="2743470" y="3894109"/>
            <a:ext cx="1333610" cy="67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7015" cy="1325563"/>
          </a:xfrm>
        </p:spPr>
        <p:txBody>
          <a:bodyPr/>
          <a:lstStyle/>
          <a:p>
            <a:r>
              <a:rPr lang="en-US" smtClean="0"/>
              <a:t>Abstraction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2024" y="2060774"/>
            <a:ext cx="373229" cy="357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2022" y="5185938"/>
            <a:ext cx="373229" cy="35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2022" y="4056638"/>
            <a:ext cx="373229" cy="357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511" y="3011434"/>
            <a:ext cx="373229" cy="357279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4397878" y="2416463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374509" y="4235277"/>
            <a:ext cx="961137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CENIC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6194" y="5875452"/>
            <a:ext cx="919452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07" y="1860248"/>
            <a:ext cx="979193" cy="1268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49" y="4096090"/>
            <a:ext cx="979193" cy="1268487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8" idx="0"/>
            <a:endCxn id="35" idx="1"/>
          </p:cNvCxnSpPr>
          <p:nvPr/>
        </p:nvCxnSpPr>
        <p:spPr>
          <a:xfrm flipV="1">
            <a:off x="5311516" y="2556538"/>
            <a:ext cx="2617233" cy="31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12" idx="1"/>
          </p:cNvCxnSpPr>
          <p:nvPr/>
        </p:nvCxnSpPr>
        <p:spPr>
          <a:xfrm>
            <a:off x="5334845" y="4692477"/>
            <a:ext cx="2593904" cy="3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9" idx="3"/>
          </p:cNvCxnSpPr>
          <p:nvPr/>
        </p:nvCxnSpPr>
        <p:spPr>
          <a:xfrm>
            <a:off x="4855078" y="3329889"/>
            <a:ext cx="0" cy="95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  <a:endCxn id="8" idx="2"/>
          </p:cNvCxnSpPr>
          <p:nvPr/>
        </p:nvCxnSpPr>
        <p:spPr>
          <a:xfrm>
            <a:off x="1985253" y="2239414"/>
            <a:ext cx="2415461" cy="63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8" idx="2"/>
          </p:cNvCxnSpPr>
          <p:nvPr/>
        </p:nvCxnSpPr>
        <p:spPr>
          <a:xfrm flipV="1">
            <a:off x="2004740" y="2873663"/>
            <a:ext cx="2395974" cy="316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1"/>
            <a:endCxn id="9" idx="2"/>
          </p:cNvCxnSpPr>
          <p:nvPr/>
        </p:nvCxnSpPr>
        <p:spPr>
          <a:xfrm>
            <a:off x="1985251" y="4235278"/>
            <a:ext cx="2392239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  <a:endCxn id="9" idx="2"/>
          </p:cNvCxnSpPr>
          <p:nvPr/>
        </p:nvCxnSpPr>
        <p:spPr>
          <a:xfrm flipV="1">
            <a:off x="1985251" y="4692477"/>
            <a:ext cx="2392239" cy="67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1"/>
            <a:endCxn id="10" idx="0"/>
          </p:cNvCxnSpPr>
          <p:nvPr/>
        </p:nvCxnSpPr>
        <p:spPr>
          <a:xfrm>
            <a:off x="4855078" y="5148703"/>
            <a:ext cx="20842" cy="72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6801" y="64886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Cache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4739" y="6488668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Host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88092" y="6391701"/>
            <a:ext cx="232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OSG Site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49" y="2269717"/>
            <a:ext cx="573642" cy="5736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628900" y="2944069"/>
            <a:ext cx="115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Cache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88" y="2253192"/>
            <a:ext cx="573642" cy="57364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01753" y="293396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</a:t>
            </a:r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42" name="Straight Connector 41"/>
          <p:cNvCxnSpPr>
            <a:stCxn id="35" idx="3"/>
            <a:endCxn id="39" idx="1"/>
          </p:cNvCxnSpPr>
          <p:nvPr/>
        </p:nvCxnSpPr>
        <p:spPr>
          <a:xfrm flipV="1">
            <a:off x="8502391" y="2540013"/>
            <a:ext cx="738997" cy="1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783453" y="2551323"/>
            <a:ext cx="738997" cy="1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0758" y="2480117"/>
            <a:ext cx="52129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52314" y="3368713"/>
            <a:ext cx="6222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osg1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7373" y="4449419"/>
            <a:ext cx="52129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37987" y="3442622"/>
            <a:ext cx="52129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57476" y="5617126"/>
            <a:ext cx="52129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dc4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07202" y="5364577"/>
            <a:ext cx="6222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osg2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16890" y="382920"/>
            <a:ext cx="263606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Flow1: dc1 </a:t>
            </a:r>
            <a:r>
              <a:rPr lang="mr-IN" dirty="0" smtClean="0"/>
              <a:t>–</a:t>
            </a:r>
            <a:r>
              <a:rPr lang="en-US" dirty="0" smtClean="0"/>
              <a:t> I2 </a:t>
            </a:r>
            <a:r>
              <a:rPr lang="mr-IN" dirty="0" smtClean="0"/>
              <a:t>–</a:t>
            </a:r>
            <a:r>
              <a:rPr lang="en-US" dirty="0" smtClean="0"/>
              <a:t> osg1</a:t>
            </a:r>
          </a:p>
          <a:p>
            <a:r>
              <a:rPr lang="en-US" dirty="0" smtClean="0"/>
              <a:t>Flow2: dc1-I2-CENIC-osg2</a:t>
            </a:r>
          </a:p>
          <a:p>
            <a:r>
              <a:rPr lang="en-US" dirty="0" smtClean="0"/>
              <a:t>Flow3: dc1-I2-osg1</a:t>
            </a:r>
          </a:p>
          <a:p>
            <a:r>
              <a:rPr lang="en-US" dirty="0" smtClean="0"/>
              <a:t>Flow4: dc3-CENIC-osg2</a:t>
            </a:r>
          </a:p>
          <a:p>
            <a:r>
              <a:rPr lang="en-US" dirty="0" smtClean="0"/>
              <a:t>Flow5: dc4-CENIC-I2-osg1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74607" y="4692477"/>
            <a:ext cx="883328" cy="36933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GeoIP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635656" y="5250701"/>
            <a:ext cx="8451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CVMFS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815030" y="5852475"/>
            <a:ext cx="21639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Expand the right side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311516" y="2779351"/>
            <a:ext cx="2676576" cy="163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374607" y="4102893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Sand-</a:t>
            </a:r>
            <a:r>
              <a:rPr lang="en-US" u="sng" dirty="0" err="1"/>
              <a:t>ci.org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301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37" y="226229"/>
            <a:ext cx="10515600" cy="850217"/>
          </a:xfrm>
        </p:spPr>
        <p:txBody>
          <a:bodyPr/>
          <a:lstStyle/>
          <a:p>
            <a:r>
              <a:rPr lang="en-US" smtClean="0"/>
              <a:t>Internet2 AL3S Topology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7" y="853352"/>
            <a:ext cx="8870964" cy="5859966"/>
          </a:xfrm>
        </p:spPr>
      </p:pic>
    </p:spTree>
    <p:extLst>
      <p:ext uri="{BB962C8B-B14F-4D97-AF65-F5344CB8AC3E}">
        <p14:creationId xmlns:p14="http://schemas.microsoft.com/office/powerpoint/2010/main" val="14681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74" y="95664"/>
            <a:ext cx="8278942" cy="9061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for learning </a:t>
            </a:r>
            <a:r>
              <a:rPr lang="en-US" smtClean="0"/>
              <a:t>the root cause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1851" y="2521976"/>
            <a:ext cx="373229" cy="35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6442" y="4784467"/>
            <a:ext cx="373229" cy="357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8695" y="3535056"/>
            <a:ext cx="373229" cy="357279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5725672" y="3491784"/>
            <a:ext cx="760235" cy="5984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6063" y="5888030"/>
            <a:ext cx="919452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76" y="1991680"/>
            <a:ext cx="451585" cy="585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61" y="4188072"/>
            <a:ext cx="499014" cy="646443"/>
          </a:xfrm>
          <a:prstGeom prst="rect">
            <a:avLst/>
          </a:prstGeom>
        </p:spPr>
      </p:pic>
      <p:cxnSp>
        <p:nvCxnSpPr>
          <p:cNvPr id="14" name="Straight Connector 13"/>
          <p:cNvCxnSpPr>
            <a:endCxn id="7" idx="3"/>
          </p:cNvCxnSpPr>
          <p:nvPr/>
        </p:nvCxnSpPr>
        <p:spPr>
          <a:xfrm>
            <a:off x="7741309" y="3713696"/>
            <a:ext cx="1877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9" idx="1"/>
          </p:cNvCxnSpPr>
          <p:nvPr/>
        </p:nvCxnSpPr>
        <p:spPr>
          <a:xfrm>
            <a:off x="1842653" y="4510402"/>
            <a:ext cx="1364197" cy="2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  <a:endCxn id="71" idx="1"/>
          </p:cNvCxnSpPr>
          <p:nvPr/>
        </p:nvCxnSpPr>
        <p:spPr>
          <a:xfrm flipV="1">
            <a:off x="6485273" y="3778452"/>
            <a:ext cx="664763" cy="1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66624" y="2683404"/>
            <a:ext cx="1884768" cy="3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4" idx="1"/>
          </p:cNvCxnSpPr>
          <p:nvPr/>
        </p:nvCxnSpPr>
        <p:spPr>
          <a:xfrm flipH="1">
            <a:off x="1297988" y="2814778"/>
            <a:ext cx="1854749" cy="38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68" idx="3"/>
          </p:cNvCxnSpPr>
          <p:nvPr/>
        </p:nvCxnSpPr>
        <p:spPr>
          <a:xfrm flipH="1">
            <a:off x="7832490" y="4963107"/>
            <a:ext cx="1823952" cy="2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42653" y="4850362"/>
            <a:ext cx="1414086" cy="74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176044" y="4113189"/>
            <a:ext cx="1135427" cy="89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17141" y="6166781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Origin Sites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65545" y="6456493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Host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16334" y="5520534"/>
            <a:ext cx="11728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OSG Site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32354" y="22110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50" y="4433511"/>
            <a:ext cx="573642" cy="57364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508374" y="2997356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82407" y="5326927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551392" y="3984354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1724853" y="2330387"/>
            <a:ext cx="1427884" cy="48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57" y="2523252"/>
            <a:ext cx="591273" cy="5886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37" y="2527957"/>
            <a:ext cx="573642" cy="57364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6" y="2926131"/>
            <a:ext cx="451585" cy="5850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0" y="5253420"/>
            <a:ext cx="499014" cy="64644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17" y="4692353"/>
            <a:ext cx="591273" cy="5886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88" y="4388194"/>
            <a:ext cx="591273" cy="5886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1" y="2474183"/>
            <a:ext cx="591273" cy="5886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36" y="3484129"/>
            <a:ext cx="591273" cy="588645"/>
          </a:xfrm>
          <a:prstGeom prst="rect">
            <a:avLst/>
          </a:prstGeom>
        </p:spPr>
      </p:pic>
      <p:cxnSp>
        <p:nvCxnSpPr>
          <p:cNvPr id="86" name="Straight Connector 85"/>
          <p:cNvCxnSpPr>
            <a:endCxn id="8" idx="3"/>
          </p:cNvCxnSpPr>
          <p:nvPr/>
        </p:nvCxnSpPr>
        <p:spPr>
          <a:xfrm flipH="1">
            <a:off x="6105790" y="2946365"/>
            <a:ext cx="1258709" cy="57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4736571" y="3018738"/>
            <a:ext cx="933692" cy="69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2"/>
          </p:cNvCxnSpPr>
          <p:nvPr/>
        </p:nvCxnSpPr>
        <p:spPr>
          <a:xfrm flipH="1">
            <a:off x="4991770" y="3790995"/>
            <a:ext cx="736260" cy="84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9" idx="1"/>
            <a:endCxn id="39" idx="3"/>
          </p:cNvCxnSpPr>
          <p:nvPr/>
        </p:nvCxnSpPr>
        <p:spPr>
          <a:xfrm flipH="1">
            <a:off x="3780492" y="4682517"/>
            <a:ext cx="637796" cy="3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" idx="1"/>
          </p:cNvCxnSpPr>
          <p:nvPr/>
        </p:nvCxnSpPr>
        <p:spPr>
          <a:xfrm flipH="1" flipV="1">
            <a:off x="3678349" y="2786039"/>
            <a:ext cx="716508" cy="3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50489" y="3231906"/>
            <a:ext cx="11728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OSG Site 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882165" y="5194728"/>
            <a:ext cx="994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Network</a:t>
            </a:r>
            <a:endParaRPr lang="en-US" dirty="0"/>
          </a:p>
        </p:txBody>
      </p:sp>
      <p:sp>
        <p:nvSpPr>
          <p:cNvPr id="100" name="Cloud 99"/>
          <p:cNvSpPr/>
          <p:nvPr/>
        </p:nvSpPr>
        <p:spPr>
          <a:xfrm>
            <a:off x="3912690" y="1743281"/>
            <a:ext cx="4781760" cy="403619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274412" y="1900168"/>
            <a:ext cx="2428391" cy="1694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274412" y="4169020"/>
            <a:ext cx="2552603" cy="1719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59061" y="246713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d1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1471" y="2902858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015835" y="4482521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4431" y="4028644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20638" y="4750542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93638" y="3096034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12425" y="4113189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10116" y="3299178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654266" y="4669895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806382" y="555878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266787" y="41323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595950" y="1127609"/>
            <a:ext cx="23723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G(V, E) = G((C,N,S,D), E)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595950" y="1640175"/>
            <a:ext cx="1759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Routes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3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54178"/>
              </p:ext>
            </p:extLst>
          </p:nvPr>
        </p:nvGraphicFramePr>
        <p:xfrm>
          <a:off x="762791" y="369333"/>
          <a:ext cx="11135295" cy="507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18"/>
                <a:gridCol w="832748"/>
                <a:gridCol w="892629"/>
                <a:gridCol w="478971"/>
                <a:gridCol w="827314"/>
                <a:gridCol w="642258"/>
                <a:gridCol w="587828"/>
                <a:gridCol w="511629"/>
                <a:gridCol w="620485"/>
                <a:gridCol w="609600"/>
                <a:gridCol w="751115"/>
                <a:gridCol w="642257"/>
                <a:gridCol w="696686"/>
                <a:gridCol w="805542"/>
                <a:gridCol w="838200"/>
                <a:gridCol w="751115"/>
              </a:tblGrid>
              <a:tr h="4722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origin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OSG site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/>
                </a:tc>
              </a:tr>
              <a:tr h="472257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1357" y="0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5904" y="6389076"/>
            <a:ext cx="8659450" cy="16091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67699" y="63729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5904" y="4781662"/>
            <a:ext cx="15627" cy="1610429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508" y="4721501"/>
            <a:ext cx="28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Set Generation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449856" y="6178062"/>
            <a:ext cx="267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2256425" y="6405167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190625" y="6194153"/>
            <a:ext cx="267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9038492" y="6405167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692502" y="6194153"/>
            <a:ext cx="267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618625" y="6198519"/>
            <a:ext cx="267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66952" y="6204437"/>
            <a:ext cx="267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3554038" y="6415424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7147696" y="6372900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5625910" y="6428613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71153" y="6194153"/>
            <a:ext cx="267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052972" y="6032946"/>
            <a:ext cx="117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P(c</a:t>
            </a:r>
            <a:r>
              <a:rPr lang="en-US" sz="1200" baseline="-25000" dirty="0" smtClean="0"/>
              <a:t>1=1</a:t>
            </a:r>
            <a:r>
              <a:rPr lang="en-US" sz="1200" dirty="0" smtClean="0"/>
              <a:t>) = 0.0001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85736" y="5981623"/>
            <a:ext cx="126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P(e</a:t>
            </a:r>
            <a:r>
              <a:rPr lang="en-US" sz="1200" baseline="-25000" dirty="0" smtClean="0"/>
              <a:t>1=1</a:t>
            </a:r>
            <a:r>
              <a:rPr lang="en-US" sz="1200" dirty="0" smtClean="0"/>
              <a:t>) = 0.00001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4655387" y="5950061"/>
            <a:ext cx="116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P(s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=1</a:t>
            </a:r>
            <a:r>
              <a:rPr lang="en-US" sz="1200" dirty="0" smtClean="0"/>
              <a:t>) = 0.001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5989331" y="5950061"/>
            <a:ext cx="116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P(N</a:t>
            </a:r>
            <a:r>
              <a:rPr lang="en-US" sz="1200" baseline="-25000" dirty="0" smtClean="0"/>
              <a:t>2=1</a:t>
            </a:r>
            <a:r>
              <a:rPr lang="en-US" sz="1200" dirty="0" smtClean="0"/>
              <a:t>) = 0.01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525492" y="5297227"/>
            <a:ext cx="35793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Injecting one error each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107218"/>
            <a:ext cx="10515600" cy="537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Root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915499"/>
            <a:ext cx="11148646" cy="53797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 origin failure: </a:t>
            </a:r>
            <a:r>
              <a:rPr lang="en-US" dirty="0" smtClean="0"/>
              <a:t>same data file(s) from the same data caches (c</a:t>
            </a:r>
            <a:r>
              <a:rPr lang="en-US" baseline="-25000" dirty="0" smtClean="0"/>
              <a:t>i</a:t>
            </a:r>
            <a:r>
              <a:rPr lang="en-US" dirty="0" smtClean="0"/>
              <a:t>) keep failing, to different OSG sites (d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Site Caches (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 failure: </a:t>
            </a:r>
            <a:r>
              <a:rPr lang="en-US" dirty="0" smtClean="0"/>
              <a:t>different </a:t>
            </a:r>
            <a:r>
              <a:rPr lang="en-US" dirty="0"/>
              <a:t>data file(s) from </a:t>
            </a:r>
            <a:r>
              <a:rPr lang="en-US" dirty="0" smtClean="0"/>
              <a:t>different data origins </a:t>
            </a:r>
            <a:r>
              <a:rPr lang="en-US" dirty="0"/>
              <a:t>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) to the same OSG site keep failing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Network Router Node (N</a:t>
            </a:r>
            <a:r>
              <a:rPr lang="en-US" b="1" baseline="-25000" dirty="0" smtClean="0"/>
              <a:t>i</a:t>
            </a:r>
            <a:r>
              <a:rPr lang="en-US" b="1" dirty="0" smtClean="0"/>
              <a:t>) failure:</a:t>
            </a:r>
            <a:r>
              <a:rPr lang="en-US" dirty="0" smtClean="0"/>
              <a:t> inferred (learned) routing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Network Router </a:t>
            </a:r>
            <a:r>
              <a:rPr lang="en-US" b="1" dirty="0" smtClean="0"/>
              <a:t>Link (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i</a:t>
            </a:r>
            <a:r>
              <a:rPr lang="en-US" b="1" dirty="0"/>
              <a:t>) failure:</a:t>
            </a:r>
            <a:r>
              <a:rPr lang="en-US" dirty="0"/>
              <a:t> </a:t>
            </a:r>
            <a:r>
              <a:rPr lang="en-US" dirty="0" smtClean="0"/>
              <a:t>inferred (learned) routing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Probabilistic thresholds </a:t>
            </a:r>
            <a:r>
              <a:rPr lang="en-US" dirty="0"/>
              <a:t>of different types of failures: how to distinguish between the site cache node and the network router? E.g., s</a:t>
            </a:r>
            <a:r>
              <a:rPr lang="en-US" baseline="-25000" dirty="0"/>
              <a:t>1</a:t>
            </a:r>
            <a:r>
              <a:rPr lang="en-US" dirty="0"/>
              <a:t> and N</a:t>
            </a:r>
            <a:r>
              <a:rPr lang="en-US" baseline="-25000" dirty="0"/>
              <a:t>5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 set of file transfers and their error stats, a single file transfer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8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SVM: Classification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BN</a:t>
            </a:r>
          </a:p>
          <a:p>
            <a:r>
              <a:rPr lang="en-US" dirty="0" smtClean="0"/>
              <a:t>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689</Words>
  <Application>Microsoft Macintosh PowerPoint</Application>
  <PresentationFormat>Widescreen</PresentationFormat>
  <Paragraphs>180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Workflow Infrastructure Abstraction, Root Cause Machine learning and Experiment in ExoGeni</vt:lpstr>
      <vt:lpstr>OSG Data Federation Overlay Network</vt:lpstr>
      <vt:lpstr>Abstraction Example</vt:lpstr>
      <vt:lpstr>Internet2 AL3S Topology</vt:lpstr>
      <vt:lpstr>Experiments for learning the root cause</vt:lpstr>
      <vt:lpstr>PowerPoint Presentation</vt:lpstr>
      <vt:lpstr>Root Causes</vt:lpstr>
      <vt:lpstr>Inference</vt:lpstr>
      <vt:lpstr>Machine learning Models</vt:lpstr>
      <vt:lpstr>Experiment development</vt:lpstr>
      <vt:lpstr>Reference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Iris: Workflow, Infrastructure, Integrity, and Root Cause </dc:title>
  <dc:creator>Microsoft Office User</dc:creator>
  <cp:lastModifiedBy>Microsoft Office User</cp:lastModifiedBy>
  <cp:revision>119</cp:revision>
  <dcterms:created xsi:type="dcterms:W3CDTF">2019-04-10T19:51:20Z</dcterms:created>
  <dcterms:modified xsi:type="dcterms:W3CDTF">2019-07-18T11:01:08Z</dcterms:modified>
</cp:coreProperties>
</file>