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W9ZUbuv7xz7NCQHayw6624YF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a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another paragraph.</a:t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speaker note on this slide too.</a:t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32.png"/><Relationship Id="rId21" Type="http://schemas.openxmlformats.org/officeDocument/2006/relationships/image" Target="../media/image20.png"/><Relationship Id="rId24" Type="http://schemas.openxmlformats.org/officeDocument/2006/relationships/image" Target="../media/image19.png"/><Relationship Id="rId23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26" Type="http://schemas.openxmlformats.org/officeDocument/2006/relationships/image" Target="../media/image33.png"/><Relationship Id="rId25" Type="http://schemas.openxmlformats.org/officeDocument/2006/relationships/image" Target="../media/image24.png"/><Relationship Id="rId27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8.png"/><Relationship Id="rId11" Type="http://schemas.openxmlformats.org/officeDocument/2006/relationships/image" Target="../media/image26.png"/><Relationship Id="rId10" Type="http://schemas.openxmlformats.org/officeDocument/2006/relationships/image" Target="../media/image4.png"/><Relationship Id="rId13" Type="http://schemas.openxmlformats.org/officeDocument/2006/relationships/image" Target="../media/image7.png"/><Relationship Id="rId12" Type="http://schemas.openxmlformats.org/officeDocument/2006/relationships/image" Target="../media/image23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21.png"/><Relationship Id="rId19" Type="http://schemas.openxmlformats.org/officeDocument/2006/relationships/image" Target="../media/image27.png"/><Relationship Id="rId18" Type="http://schemas.openxmlformats.org/officeDocument/2006/relationships/image" Target="../media/image3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de98bbc443_0_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g2de98bbc443_0_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g2de98bbc443_0_13"/>
          <p:cNvSpPr/>
          <p:nvPr/>
        </p:nvSpPr>
        <p:spPr>
          <a:xfrm>
            <a:off x="1142999" y="4408509"/>
            <a:ext cx="6858000" cy="6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" name="Google Shape;26;g2de98bbc443_0_13"/>
          <p:cNvGrpSpPr/>
          <p:nvPr/>
        </p:nvGrpSpPr>
        <p:grpSpPr>
          <a:xfrm>
            <a:off x="3185621" y="4345909"/>
            <a:ext cx="2990510" cy="470972"/>
            <a:chOff x="4190095" y="6173945"/>
            <a:chExt cx="3987346" cy="627963"/>
          </a:xfrm>
        </p:grpSpPr>
        <p:pic>
          <p:nvPicPr>
            <p:cNvPr descr="ISI_Logo_CMYK_Approved.eps" id="27" name="Google Shape;27;g2de98bbc443_0_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400958" y="6305257"/>
              <a:ext cx="1350326" cy="407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NCI-Official-Logo.png" id="28" name="Google Shape;28;g2de98bbc443_0_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0095" y="6184991"/>
              <a:ext cx="878286" cy="430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for a company&#10;&#10;Description automatically generated" id="29" name="Google Shape;29;g2de98bbc443_0_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7114" y="6173945"/>
              <a:ext cx="1350327" cy="6279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g2de98bbc443_0_13"/>
          <p:cNvSpPr txBox="1"/>
          <p:nvPr/>
        </p:nvSpPr>
        <p:spPr>
          <a:xfrm>
            <a:off x="2746556" y="4739475"/>
            <a:ext cx="3868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99999"/>
                </a:solidFill>
              </a:rPr>
              <a:t>NSF OAC Award Numbers: 2320373, 2320375, 2320374</a:t>
            </a:r>
            <a:endParaRPr sz="8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g2de98bbc443_0_50"/>
          <p:cNvCxnSpPr/>
          <p:nvPr/>
        </p:nvCxnSpPr>
        <p:spPr>
          <a:xfrm>
            <a:off x="384048" y="329184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g2de98bbc443_0_50"/>
          <p:cNvCxnSpPr/>
          <p:nvPr/>
        </p:nvCxnSpPr>
        <p:spPr>
          <a:xfrm>
            <a:off x="384048" y="572643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g2de98bbc443_0_50"/>
          <p:cNvCxnSpPr/>
          <p:nvPr/>
        </p:nvCxnSpPr>
        <p:spPr>
          <a:xfrm>
            <a:off x="384048" y="816102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g2de98bbc443_0_50"/>
          <p:cNvCxnSpPr/>
          <p:nvPr/>
        </p:nvCxnSpPr>
        <p:spPr>
          <a:xfrm>
            <a:off x="384048" y="1059561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g2de98bbc443_0_50"/>
          <p:cNvCxnSpPr/>
          <p:nvPr/>
        </p:nvCxnSpPr>
        <p:spPr>
          <a:xfrm>
            <a:off x="384048" y="1303020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g2de98bbc443_0_50"/>
          <p:cNvSpPr/>
          <p:nvPr/>
        </p:nvSpPr>
        <p:spPr>
          <a:xfrm>
            <a:off x="384048" y="1618488"/>
            <a:ext cx="466200" cy="46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de98bbc443_0_50"/>
          <p:cNvSpPr/>
          <p:nvPr/>
        </p:nvSpPr>
        <p:spPr>
          <a:xfrm>
            <a:off x="960120" y="1618488"/>
            <a:ext cx="466200" cy="46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de98bbc443_0_50"/>
          <p:cNvSpPr/>
          <p:nvPr/>
        </p:nvSpPr>
        <p:spPr>
          <a:xfrm>
            <a:off x="1481328" y="1618488"/>
            <a:ext cx="540900" cy="466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de98bbc443_0_50"/>
          <p:cNvSpPr/>
          <p:nvPr/>
        </p:nvSpPr>
        <p:spPr>
          <a:xfrm>
            <a:off x="2057400" y="1618488"/>
            <a:ext cx="466200" cy="46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2de98bbc443_0_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9316" y="329194"/>
            <a:ext cx="2878836" cy="175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de98bbc443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676" y="329184"/>
            <a:ext cx="2909316" cy="1755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rglass" id="71" name="Google Shape;71;g2de98bbc443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38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72" name="Google Shape;72;g2de98bbc443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28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73" name="Google Shape;73;g2de98bbc443_0_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47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74" name="Google Shape;74;g2de98bbc443_0_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557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" id="75" name="Google Shape;75;g2de98bbc443_0_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1966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" id="76" name="Google Shape;76;g2de98bbc443_0_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1376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y" id="77" name="Google Shape;77;g2de98bbc443_0_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0785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78" name="Google Shape;78;g2de98bbc443_0_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0195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efcase" id="79" name="Google Shape;79;g2de98bbc443_0_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9604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ip calendar" id="80" name="Google Shape;80;g2de98bbc443_0_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9014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ellite" id="81" name="Google Shape;81;g2de98bbc443_0_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18423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flow" id="82" name="Google Shape;82;g2de98bbc443_0_5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878335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rglass" id="83" name="Google Shape;83;g2de98bbc443_0_5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3738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84" name="Google Shape;84;g2de98bbc443_0_5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328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85" name="Google Shape;85;g2de98bbc443_0_5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3147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86" name="Google Shape;86;g2de98bbc443_0_5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32557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" id="87" name="Google Shape;87;g2de98bbc443_0_5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01966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" id="88" name="Google Shape;88;g2de98bbc443_0_5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71376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y" id="89" name="Google Shape;89;g2de98bbc443_0_5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0785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90" name="Google Shape;90;g2de98bbc443_0_5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10195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efcase" id="91" name="Google Shape;91;g2de98bbc443_0_5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79604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ip calendar" id="92" name="Google Shape;92;g2de98bbc443_0_5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49014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ellite" id="93" name="Google Shape;93;g2de98bbc443_0_5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8423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flow" id="94" name="Google Shape;94;g2de98bbc443_0_5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878335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98bbc443_0_8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g2de98bbc443_0_8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2de98bbc443_0_8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de98bbc443_0_8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de98bbc443_0_8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de98bbc443_0_22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g2de98bbc443_0_22"/>
          <p:cNvSpPr txBox="1"/>
          <p:nvPr>
            <p:ph idx="1" type="body"/>
          </p:nvPr>
        </p:nvSpPr>
        <p:spPr>
          <a:xfrm>
            <a:off x="628650" y="1765894"/>
            <a:ext cx="38862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g2de98bbc443_0_22"/>
          <p:cNvSpPr txBox="1"/>
          <p:nvPr>
            <p:ph idx="2" type="body"/>
          </p:nvPr>
        </p:nvSpPr>
        <p:spPr>
          <a:xfrm>
            <a:off x="4629150" y="1765894"/>
            <a:ext cx="38862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e98bbc443_0_26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de98bbc443_0_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g2de98bbc443_0_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500"/>
              <a:buNone/>
              <a:defRPr sz="15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de98bbc443_0_31"/>
          <p:cNvSpPr txBox="1"/>
          <p:nvPr>
            <p:ph type="title"/>
          </p:nvPr>
        </p:nvSpPr>
        <p:spPr>
          <a:xfrm>
            <a:off x="629841" y="6837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g2de98bbc443_0_31"/>
          <p:cNvSpPr txBox="1"/>
          <p:nvPr>
            <p:ph idx="1" type="body"/>
          </p:nvPr>
        </p:nvSpPr>
        <p:spPr>
          <a:xfrm>
            <a:off x="629841" y="1670037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g2de98bbc443_0_31"/>
          <p:cNvSpPr txBox="1"/>
          <p:nvPr>
            <p:ph idx="2" type="body"/>
          </p:nvPr>
        </p:nvSpPr>
        <p:spPr>
          <a:xfrm>
            <a:off x="629841" y="2287971"/>
            <a:ext cx="38682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g2de98bbc443_0_31"/>
          <p:cNvSpPr txBox="1"/>
          <p:nvPr>
            <p:ph idx="3" type="body"/>
          </p:nvPr>
        </p:nvSpPr>
        <p:spPr>
          <a:xfrm>
            <a:off x="4629150" y="1670037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g2de98bbc443_0_31"/>
          <p:cNvSpPr txBox="1"/>
          <p:nvPr>
            <p:ph idx="4" type="body"/>
          </p:nvPr>
        </p:nvSpPr>
        <p:spPr>
          <a:xfrm>
            <a:off x="4629150" y="2287971"/>
            <a:ext cx="38874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e98bbc443_0_3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2de98bbc443_0_3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g2de98bbc443_0_3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e98bbc443_0_42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2de98bbc443_0_42"/>
          <p:cNvSpPr txBox="1"/>
          <p:nvPr>
            <p:ph idx="1" type="body"/>
          </p:nvPr>
        </p:nvSpPr>
        <p:spPr>
          <a:xfrm rot="5400000">
            <a:off x="3199800" y="-704053"/>
            <a:ext cx="2744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g2de98bbc443_0_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e98bbc443_0_4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g2de98bbc443_0_4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g2de98bbc443_0_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e98bbc443_0_0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de98bbc443_0_0"/>
          <p:cNvSpPr txBox="1"/>
          <p:nvPr>
            <p:ph idx="1" type="body"/>
          </p:nvPr>
        </p:nvSpPr>
        <p:spPr>
          <a:xfrm>
            <a:off x="628650" y="1867097"/>
            <a:ext cx="78867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de98bbc443_0_0"/>
          <p:cNvSpPr/>
          <p:nvPr/>
        </p:nvSpPr>
        <p:spPr>
          <a:xfrm>
            <a:off x="0" y="1951"/>
            <a:ext cx="9144000" cy="6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g2de98bbc443_0_0"/>
          <p:cNvCxnSpPr>
            <a:stCxn id="14" idx="3"/>
          </p:cNvCxnSpPr>
          <p:nvPr/>
        </p:nvCxnSpPr>
        <p:spPr>
          <a:xfrm flipH="1" rot="10800000">
            <a:off x="906674" y="376560"/>
            <a:ext cx="4674300" cy="93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g2de98bbc44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01417" y="149562"/>
            <a:ext cx="451637" cy="45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2de98bbc443_0_0"/>
          <p:cNvSpPr/>
          <p:nvPr/>
        </p:nvSpPr>
        <p:spPr>
          <a:xfrm>
            <a:off x="4477407" y="284096"/>
            <a:ext cx="392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800" u="none" cap="none" strike="noStrik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Funded by the National Science Foundation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800" u="none" cap="none" strike="noStrik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Grant #2320373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ogo with blue and green letters&#10;&#10;Description automatically generated" id="14" name="Google Shape;14;g2de98bbc443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952" y="-1"/>
            <a:ext cx="771722" cy="771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g2de98bbc443_0_0"/>
          <p:cNvGrpSpPr/>
          <p:nvPr/>
        </p:nvGrpSpPr>
        <p:grpSpPr>
          <a:xfrm>
            <a:off x="3142571" y="4345759"/>
            <a:ext cx="2990510" cy="470972"/>
            <a:chOff x="4190095" y="6173945"/>
            <a:chExt cx="3987346" cy="627963"/>
          </a:xfrm>
        </p:grpSpPr>
        <p:pic>
          <p:nvPicPr>
            <p:cNvPr descr="ISI_Logo_CMYK_Approved.eps" id="18" name="Google Shape;18;g2de98bbc443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00958" y="6305257"/>
              <a:ext cx="1350326" cy="407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NCI-Official-Logo.png" id="19" name="Google Shape;19;g2de98bbc443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90095" y="6184991"/>
              <a:ext cx="878286" cy="430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for a company&#10;&#10;Description automatically generated" id="20" name="Google Shape;20;g2de98bbc443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27114" y="6173945"/>
              <a:ext cx="1350327" cy="6279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g2de98bbc443_0_0"/>
          <p:cNvSpPr txBox="1"/>
          <p:nvPr/>
        </p:nvSpPr>
        <p:spPr>
          <a:xfrm>
            <a:off x="2562338" y="4758113"/>
            <a:ext cx="381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D8D8D"/>
                </a:solidFill>
              </a:rPr>
              <a:t>NSF OAC Award Numbers: 2320373, 2320375, 2320374</a:t>
            </a:r>
            <a:endParaRPr sz="800">
              <a:solidFill>
                <a:srgbClr val="8D8D8D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Presentation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57200" y="6221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57200" y="1200150"/>
            <a:ext cx="82296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Hello, world.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23900" y="1282300"/>
            <a:ext cx="7886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SECTION HEADER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23900" y="3317900"/>
            <a:ext cx="78867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Slide Title for Two-Content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28650" y="1765900"/>
            <a:ext cx="38862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 content on the left.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2" type="body"/>
          </p:nvPr>
        </p:nvSpPr>
        <p:spPr>
          <a:xfrm>
            <a:off x="4629150" y="1765899"/>
            <a:ext cx="38862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 content on the right.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X-CITE">
  <a:themeElements>
    <a:clrScheme name="CI Compass">
      <a:dk1>
        <a:srgbClr val="333333"/>
      </a:dk1>
      <a:lt1>
        <a:srgbClr val="FFFFFF"/>
      </a:lt1>
      <a:dk2>
        <a:srgbClr val="002E6D"/>
      </a:dk2>
      <a:lt2>
        <a:srgbClr val="ABC8E7"/>
      </a:lt2>
      <a:accent1>
        <a:srgbClr val="002E6D"/>
      </a:accent1>
      <a:accent2>
        <a:srgbClr val="0397A7"/>
      </a:accent2>
      <a:accent3>
        <a:srgbClr val="76BC20"/>
      </a:accent3>
      <a:accent4>
        <a:srgbClr val="CFC3C5"/>
      </a:accent4>
      <a:accent5>
        <a:srgbClr val="A2A9AD"/>
      </a:accent5>
      <a:accent6>
        <a:srgbClr val="ABC8E7"/>
      </a:accent6>
      <a:hlink>
        <a:srgbClr val="0397A7"/>
      </a:hlink>
      <a:folHlink>
        <a:srgbClr val="03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2017-06-05T14:10:58Z</dcterms:created>
  <dc:creator>Jesse Rosenthal</dc:creator>
</cp:coreProperties>
</file>