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5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notesMaster" Target="notesMasters/notesMaster1.xml" /><Relationship Id="rId60" Type="http://schemas.openxmlformats.org/officeDocument/2006/relationships/viewProps" Target="viewProps.xml" /><Relationship Id="rId5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2" Type="http://schemas.openxmlformats.org/officeDocument/2006/relationships/tableStyles" Target="tableStyles.xml" /><Relationship Id="rId61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<Relationships xmlns="http://schemas.openxmlformats.org/package/2006/relationships"><Relationship Id="rId2" Type="http://schemas.openxmlformats.org/officeDocument/2006/relationships/slide" Target="../slides/slide40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<Relationships xmlns="http://schemas.openxmlformats.org/package/2006/relationships"><Relationship Id="rId2" Type="http://schemas.openxmlformats.org/officeDocument/2006/relationships/slide" Target="../slides/slide45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<Relationships xmlns="http://schemas.openxmlformats.org/package/2006/relationships"><Relationship Id="rId2" Type="http://schemas.openxmlformats.org/officeDocument/2006/relationships/slide" Target="../slides/slide56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I do not have a good idea about the audience of this workshop. What is your background?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know how to launch a terminal?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know use ssh?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use JupyterLab?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use command line?</a:t>
            </a:r>
            <a:br/>
          </a:p>
          <a:p>
            <a:pPr lvl="0" indent="0" marL="0">
              <a:buNone/>
            </a:pPr>
          </a:p>
          <a:p>
            <a:pPr lvl="0"/>
            <a:r>
              <a:rPr/>
              <a:t>Do you use Windows, macOS, or Linux?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Directories and files are organized in a tree like structure.</a:t>
            </a:r>
          </a:p>
          <a:p>
            <a:pPr lvl="0" indent="0" marL="0">
              <a:buNone/>
            </a:pPr>
          </a:p>
          <a:p>
            <a:pPr lvl="0"/>
            <a:r>
              <a:rPr/>
              <a:t>Well, an inverted tree, maybe.</a:t>
            </a:r>
          </a:p>
          <a:p>
            <a:pPr lvl="0" indent="0" marL="0">
              <a:buNone/>
            </a:pPr>
          </a:p>
          <a:p>
            <a:pPr lvl="0"/>
            <a:r>
              <a:rPr/>
              <a:t>At the bottom (or top?), you have the “/” directory.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24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The stuff that follows </a:t>
            </a:r>
            <a:r>
              <a:rPr>
                <a:latin typeface="Courier"/>
              </a:rPr>
              <a:t>$</a:t>
            </a:r>
            <a:r>
              <a:rPr/>
              <a:t> are environment variables aka env vars. They are sort of key-value pairs managed by the shell.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There are a set of standard env vars such as </a:t>
            </a:r>
            <a:r>
              <a:rPr>
                <a:latin typeface="Courier"/>
              </a:rPr>
              <a:t>$USER</a:t>
            </a:r>
            <a:r>
              <a:rPr/>
              <a:t>, </a:t>
            </a:r>
            <a:r>
              <a:rPr>
                <a:latin typeface="Courier"/>
              </a:rPr>
              <a:t>$HOME</a:t>
            </a:r>
            <a:r>
              <a:rPr/>
              <a:t>, </a:t>
            </a:r>
            <a:r>
              <a:rPr>
                <a:latin typeface="Courier"/>
              </a:rPr>
              <a:t>$SHELL</a:t>
            </a:r>
            <a:r>
              <a:rPr/>
              <a:t> etc.</a:t>
            </a:r>
          </a:p>
          <a:p>
            <a:pPr lvl="0" indent="0" marL="0">
              <a:buNone/>
            </a:pPr>
          </a:p>
          <a:p>
            <a:pPr lvl="0"/>
            <a:r>
              <a:rPr/>
              <a:t>Don’t write too much on your home directory.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There are better places top store large amounts of data.</a:t>
            </a:r>
          </a:p>
          <a:p>
            <a:pPr lvl="0" indent="0" marL="0">
              <a:buNone/>
            </a:pPr>
          </a:p>
          <a:p>
            <a:pPr lvl="0"/>
            <a:r>
              <a:rPr/>
              <a:t>I am not the expert here. Ask around, or wait for the next presenter.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25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(Also see: </a:t>
            </a:r>
            <a:r>
              <a:rPr>
                <a:latin typeface="Courier"/>
              </a:rPr>
              <a:t>top</a:t>
            </a:r>
            <a:r>
              <a:rPr/>
              <a:t> and </a:t>
            </a:r>
            <a:r>
              <a:rPr>
                <a:latin typeface="Courier"/>
              </a:rPr>
              <a:t>htop</a:t>
            </a:r>
            <a:r>
              <a:rPr/>
              <a:t>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40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You can “multiplex” your terminal.</a:t>
            </a:r>
          </a:p>
          <a:p>
            <a:pPr lvl="0" indent="0" marL="0">
              <a:buNone/>
            </a:pPr>
          </a:p>
          <a:p>
            <a:pPr lvl="0"/>
            <a:r>
              <a:rPr/>
              <a:t>Different shells in different “windows”.</a:t>
            </a:r>
          </a:p>
          <a:p>
            <a:pPr lvl="0" indent="0" marL="0">
              <a:buNone/>
            </a:pPr>
          </a:p>
          <a:p>
            <a:pPr lvl="0"/>
            <a:r>
              <a:rPr/>
              <a:t>You can split panes vertically or horizontally.</a:t>
            </a:r>
          </a:p>
          <a:p>
            <a:pPr lvl="0" indent="0" marL="0">
              <a:buNone/>
            </a:pPr>
          </a:p>
          <a:p>
            <a:pPr lvl="0"/>
            <a:r>
              <a:rPr/>
              <a:t>You can detach and re-attach, and resume your 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45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Report issues!</a:t>
            </a:r>
          </a:p>
          <a:p>
            <a:pPr lvl="0" indent="0" marL="0">
              <a:buNone/>
            </a:pPr>
          </a:p>
          <a:p>
            <a:pPr lvl="0"/>
            <a:r>
              <a:rPr/>
              <a:t>Send your pull requests!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56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Use terminal or iTerm on macOS. There are other choices too, but these seem popular.</a:t>
            </a:r>
          </a:p>
          <a:p>
            <a:pPr lvl="0" indent="0" marL="0">
              <a:buNone/>
            </a:pPr>
          </a:p>
          <a:p>
            <a:pPr lvl="0"/>
            <a:r>
              <a:rPr/>
              <a:t>Use whatever terminal you want on Linux. You know what you are doing, and you know how to figure out stuff.</a:t>
            </a:r>
          </a:p>
          <a:p>
            <a:pPr lvl="0" indent="0" marL="0">
              <a:buNone/>
            </a:pPr>
          </a:p>
          <a:p>
            <a:pPr lvl="0"/>
            <a:r>
              <a:rPr/>
              <a:t>Use PuTTY on Windows. I am not up to speed on Windows.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There is a client that you can install.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There is also web access, which I have used a few times. Seemed shaky.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Use the terminal icon on the launcher.</a:t>
            </a:r>
          </a:p>
          <a:p>
            <a:pPr lvl="0" indent="0" marL="0">
              <a:buNone/>
            </a:pPr>
          </a:p>
          <a:p>
            <a:pPr lvl="0"/>
            <a:r>
              <a:rPr/>
              <a:t>Or use File -&gt; New -&gt; Terminal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I am not the expert on lnx201 or compute farm. I just happen to present today!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All of this is a text user interface.</a:t>
            </a:r>
          </a:p>
          <a:p>
            <a:pPr lvl="0" indent="0" marL="0">
              <a:buNone/>
            </a:pPr>
          </a:p>
          <a:p>
            <a:pPr lvl="0"/>
            <a:r>
              <a:rPr/>
              <a:t>As opposed to clicking on GUI widgets.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 prompt is that piece of text that begins with </a:t>
            </a:r>
            <a:r>
              <a:rPr>
                <a:latin typeface="Courier"/>
              </a:rPr>
              <a:t>[</a:t>
            </a:r>
            <a:r>
              <a:rPr/>
              <a:t> and ends with </a:t>
            </a:r>
            <a:r>
              <a:rPr>
                <a:latin typeface="Courier"/>
              </a:rPr>
              <a:t>] $</a:t>
            </a:r>
            <a:r>
              <a:rPr/>
              <a:t>. They can look different too.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Programs can be compiled or scripts.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They live somewhere in your </a:t>
            </a:r>
            <a:r>
              <a:rPr>
                <a:latin typeface="Courier"/>
              </a:rPr>
              <a:t>$PATH</a:t>
            </a:r>
            <a:r>
              <a:rPr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Of course there are other shells too: zsh (default on newer versions of macOS, fish, ksh,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GNU people made a lot of the software early on.</a:t>
            </a:r>
            <a:br/>
          </a:p>
          <a:p>
            <a:pPr lvl="0" indent="0" marL="0">
              <a:buNone/>
            </a:pPr>
          </a:p>
          <a:p>
            <a:pPr lvl="0"/>
            <a:r>
              <a:rPr/>
              <a:t>Also Unix people, BSD people, X11 people, and a whole bunch of other people.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Then the Linux kernel came along, became successful, and people started to call the whole combination of all these things “Linux”.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Relationship Id="rId3" Type="http://schemas.openxmlformats.org/officeDocument/2006/relationships/hyperlink" Target="https://jupyter01.classe.cornell.edu/" TargetMode="Externa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Relationship Id="rId3" Type="http://schemas.openxmlformats.org/officeDocument/2006/relationships/hyperlink" Target="https://wiki.classe.cornell.edu/Computing/ComputeFarmIntro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Relationship Id="rId3" Type="http://schemas.openxmlformats.org/officeDocument/2006/relationships/hyperlink" Target="http://gnu.org/" TargetMode="Externa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iki.classe.cornell.edu/Computing/SummerStudentOrientation#Linux_Command_Line_40ls_44_cd_44_mv_44_find_44_grep_etc_41" TargetMode="Externa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hyperlink" Target="https://xcitecourse.org/theme2/sf100/" TargetMode="Externa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notesSlide" Target="../notesSlides/notesSlide13.xml" /><Relationship Id="rId3" Type="http://schemas.openxmlformats.org/officeDocument/2006/relationships/image" Target="../media/image4.png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3" Type="http://schemas.openxmlformats.org/officeDocument/2006/relationships/hyperlink" Target="cheat-sheet.pdf" TargetMode="External" /><Relationship Id="rId2" Type="http://schemas.openxmlformats.org/officeDocument/2006/relationships/image" Target="../media/image5.png" /></Relationships>
</file>

<file path=ppt/slides/_rels/slide5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ettinggeneticsdone.blogspot.com/2009/03/linux-command-line-cheat-sheet.html" TargetMode="External" /></Relationships>
</file>

<file path=ppt/slides/_rels/slide5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linuxcommand.org/tlcl.php" TargetMode="External" /><Relationship Id="rId3" Type="http://schemas.openxmlformats.org/officeDocument/2006/relationships/hyperlink" Target="https://archive.org/details/UNIXProgrammingEnvironment" TargetMode="External" /><Relationship Id="rId4" Type="http://schemas.openxmlformats.org/officeDocument/2006/relationships/hyperlink" Target="https://missing.csail.mit.edu/2020/shell-tools/" TargetMode="External" /></Relationships>
</file>

<file path=ppt/slides/_rels/slide5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Relationship Id="rId3" Type="http://schemas.openxmlformats.org/officeDocument/2006/relationships/hyperlink" Target="https://xcitecourse.org/theme2/sf100/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Relationship Id="rId3" Type="http://schemas.openxmlformats.org/officeDocument/2006/relationships/hyperlink" Target="https://putty.org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Relationship Id="rId3" Type="http://schemas.openxmlformats.org/officeDocument/2006/relationships/hyperlink" Target="https://wiki.classe.cornell.edu/Computing/NoMachine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Systems Fundamentals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Linux, command line, scripting</a:t>
            </a:r>
            <a:br/>
            <a:br/>
            <a:r>
              <a:rPr/>
              <a:t>Anirban Mandal, Erik Scott, Sajith Sasidharan (RENCI, UNC Chapel Hill)</a:t>
            </a:r>
            <a:br/>
            <a:r>
              <a:rPr/>
              <a:t>Ewa Deelman, Karan Vahi, Mats Rynge (ISI, USC)</a:t>
            </a:r>
            <a:br/>
            <a:r>
              <a:rPr/>
              <a:t>Matthew Miller, Werner Sun, Peter Ko, Kelly Nygren, Keara Soloway, Rolf Verberg (CHESS, Cornell)</a:t>
            </a:r>
            <a:br/>
            <a:r>
              <a:rPr/>
              <a:t>Brandon Sorge (IUPUI)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3"/>
              </a:rPr>
              <a:t>https://jupyter01.classe.cornell.edu/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Linux, command line, etc.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Linux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popular operating system.</a:t>
            </a:r>
          </a:p>
          <a:p>
            <a:pPr lvl="1"/>
            <a:r>
              <a:rPr/>
              <a:t>(Actually an OS kernel, plus userland from various other projects. But those are details…)</a:t>
            </a:r>
          </a:p>
          <a:p>
            <a:pPr lvl="0"/>
            <a:r>
              <a:rPr/>
              <a:t>Unix-like, which traces back to 1969, therefore has accumulated quirks.</a:t>
            </a:r>
          </a:p>
          <a:p>
            <a:pPr lvl="1"/>
            <a:r>
              <a:rPr/>
              <a:t>Expect “hysterical raisins”.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lnx201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Linux host we’ll be using is </a:t>
            </a:r>
            <a:r>
              <a:rPr>
                <a:latin typeface="Courier"/>
              </a:rPr>
              <a:t>lnx201.classe.cornell.edu</a:t>
            </a:r>
            <a:r>
              <a:rPr/>
              <a:t>.</a:t>
            </a:r>
          </a:p>
          <a:p>
            <a:pPr lvl="0"/>
            <a:r>
              <a:rPr/>
              <a:t>Runs a </a:t>
            </a:r>
            <a:r>
              <a:rPr b="1"/>
              <a:t>distribution</a:t>
            </a:r>
            <a:r>
              <a:rPr/>
              <a:t> called Scientific Linux.</a:t>
            </a:r>
          </a:p>
          <a:p>
            <a:pPr lvl="0"/>
            <a:r>
              <a:rPr/>
              <a:t>Good enough for general use.</a:t>
            </a:r>
          </a:p>
          <a:p>
            <a:pPr lvl="0"/>
            <a:r>
              <a:rPr/>
              <a:t>Do not run anything resource heavy on </a:t>
            </a:r>
            <a:r>
              <a:rPr>
                <a:latin typeface="Courier"/>
              </a:rPr>
              <a:t>lnx201</a:t>
            </a:r>
            <a:r>
              <a:rPr/>
              <a:t>.</a:t>
            </a:r>
          </a:p>
          <a:p>
            <a:pPr lvl="1"/>
            <a:r>
              <a:rPr/>
              <a:t>“Heavy” in terms CPU, memory, network usage etc.</a:t>
            </a:r>
          </a:p>
          <a:p>
            <a:pPr lvl="1"/>
            <a:r>
              <a:rPr>
                <a:latin typeface="Courier"/>
              </a:rPr>
              <a:t>lnx201</a:t>
            </a:r>
            <a:r>
              <a:rPr/>
              <a:t> is a shared resource.</a:t>
            </a:r>
          </a:p>
          <a:p>
            <a:pPr lvl="0"/>
            <a:r>
              <a:rPr/>
              <a:t>There is a </a:t>
            </a:r>
            <a:r>
              <a:rPr>
                <a:hlinkClick r:id="rId3"/>
              </a:rPr>
              <a:t>Compute Farm</a:t>
            </a:r>
            <a:r>
              <a:rPr/>
              <a:t> to run heavy things.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command line</a:t>
            </a:r>
          </a:p>
        </p:txBody>
      </p:sp>
      <p:pic>
        <p:nvPicPr>
          <p:cNvPr descr="lnx2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46300" y="1193800"/>
            <a:ext cx="4838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will type </a:t>
            </a:r>
            <a:r>
              <a:rPr b="1"/>
              <a:t>commands</a:t>
            </a:r>
            <a:r>
              <a:rPr/>
              <a:t> in a </a:t>
            </a:r>
            <a:r>
              <a:rPr b="1"/>
              <a:t>shell</a:t>
            </a:r>
            <a:r>
              <a:rPr/>
              <a:t>, at the </a:t>
            </a:r>
            <a:r>
              <a:rPr b="1"/>
              <a:t>shell prompt</a:t>
            </a:r>
            <a:r>
              <a:rPr/>
              <a:t>, hit </a:t>
            </a:r>
            <a:r>
              <a:rPr>
                <a:latin typeface="Courier"/>
              </a:rPr>
              <a:t>enter</a:t>
            </a:r>
            <a:r>
              <a:rPr/>
              <a:t> key, and then things happen.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Commands are either </a:t>
            </a:r>
            <a:r>
              <a:rPr b="1"/>
              <a:t>programs</a:t>
            </a:r>
            <a:r>
              <a:rPr/>
              <a:t> or </a:t>
            </a:r>
            <a:r>
              <a:rPr b="1"/>
              <a:t>shell builtins</a:t>
            </a:r>
            <a:r>
              <a:rPr/>
              <a:t>.</a:t>
            </a:r>
          </a:p>
          <a:p>
            <a:pPr lvl="0"/>
            <a:r>
              <a:rPr/>
              <a:t>Use one of these commands to read documentation:</a:t>
            </a:r>
          </a:p>
          <a:p>
            <a:pPr lvl="1"/>
            <a:r>
              <a:rPr>
                <a:latin typeface="Courier"/>
              </a:rPr>
              <a:t>man ${command}</a:t>
            </a:r>
          </a:p>
          <a:p>
            <a:pPr lvl="1"/>
            <a:r>
              <a:rPr>
                <a:latin typeface="Courier"/>
              </a:rPr>
              <a:t>info ${command}</a:t>
            </a:r>
          </a:p>
          <a:p>
            <a:pPr lvl="1"/>
            <a:r>
              <a:rPr/>
              <a:t>or </a:t>
            </a:r>
            <a:r>
              <a:rPr>
                <a:latin typeface="Courier"/>
              </a:rPr>
              <a:t>${command} --help</a:t>
            </a:r>
            <a:r>
              <a:rPr/>
              <a:t> (sometimes!)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program that accepts commands, and passes those commands to the OS to execute.</a:t>
            </a:r>
          </a:p>
          <a:p>
            <a:pPr lvl="0"/>
            <a:r>
              <a:rPr/>
              <a:t>A popular shell is </a:t>
            </a:r>
            <a:r>
              <a:rPr>
                <a:latin typeface="Courier"/>
              </a:rPr>
              <a:t>bash</a:t>
            </a:r>
            <a:r>
              <a:rPr/>
              <a:t>, which is the default on </a:t>
            </a:r>
            <a:r>
              <a:rPr>
                <a:latin typeface="Courier"/>
              </a:rPr>
              <a:t>lnx201</a:t>
            </a:r>
            <a:r>
              <a:rPr/>
              <a:t>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“Bourne-again shell”</a:t>
            </a:r>
          </a:p>
          <a:p>
            <a:pPr lvl="1"/>
            <a:r>
              <a:rPr/>
              <a:t>Based on an earlier Bourne shell, thus the “again”.</a:t>
            </a:r>
          </a:p>
          <a:p>
            <a:pPr lvl="1"/>
            <a:r>
              <a:rPr/>
              <a:t>Developed by the </a:t>
            </a:r>
            <a:r>
              <a:rPr>
                <a:hlinkClick r:id="rId3"/>
              </a:rPr>
              <a:t>GNU project</a:t>
            </a:r>
            <a:r>
              <a:rPr/>
              <a:t>.</a:t>
            </a:r>
          </a:p>
          <a:p>
            <a:pPr lvl="1"/>
            <a:r>
              <a:rPr/>
              <a:t>On </a:t>
            </a:r>
            <a:r>
              <a:rPr>
                <a:latin typeface="Courier"/>
              </a:rPr>
              <a:t>lnx201</a:t>
            </a:r>
            <a:r>
              <a:rPr/>
              <a:t>, </a:t>
            </a:r>
            <a:r>
              <a:rPr>
                <a:latin typeface="Courier"/>
              </a:rPr>
              <a:t>/bin/bash</a:t>
            </a:r>
            <a:r>
              <a:rPr/>
              <a:t> is the program.</a:t>
            </a:r>
          </a:p>
          <a:p>
            <a:pPr lvl="0"/>
            <a:r>
              <a:rPr/>
              <a:t>For documentation: </a:t>
            </a:r>
            <a:r>
              <a:rPr>
                <a:latin typeface="Courier"/>
              </a:rPr>
              <a:t>info bash</a:t>
            </a:r>
            <a:r>
              <a:rPr/>
              <a:t> or </a:t>
            </a:r>
            <a:r>
              <a:rPr>
                <a:latin typeface="Courier"/>
              </a:rPr>
              <a:t>man bash</a:t>
            </a:r>
            <a:r>
              <a:rPr/>
              <a:t>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Bash niceties: history and completion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do not have to re-type commands that you have used in the past!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up</a:t>
            </a:r>
            <a:r>
              <a:rPr/>
              <a:t> and </a:t>
            </a:r>
            <a:r>
              <a:rPr>
                <a:latin typeface="Courier"/>
              </a:rPr>
              <a:t>down</a:t>
            </a:r>
            <a:r>
              <a:rPr/>
              <a:t> arrow keys to go back and forth in your command history.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Ctrl-R</a:t>
            </a:r>
            <a:r>
              <a:rPr/>
              <a:t> (Control+R) to “search” command history.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history</a:t>
            </a:r>
            <a:r>
              <a:rPr/>
              <a:t> command to list your shell history.</a:t>
            </a:r>
          </a:p>
          <a:p>
            <a:pPr lvl="0"/>
            <a:r>
              <a:rPr/>
              <a:t>Use </a:t>
            </a:r>
            <a:r>
              <a:rPr>
                <a:latin typeface="Courier"/>
              </a:rPr>
              <a:t>tab</a:t>
            </a:r>
            <a:r>
              <a:rPr/>
              <a:t> key for command completion, after typing a few characters.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Preliminaries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Files and directories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Unix slogan: Everything is a file!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helpful commands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300"/>
                <a:gridCol w="5321300"/>
                <a:gridCol w="22860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Example Syntax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list the files in a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ls [/tmp]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move into a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cd [/tmp]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pwd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show curent working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pwd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copy a file to into another directory, or make a copy with a different name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 [file.txt]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 -r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copy a folder to into another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 [file.txt]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mv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rename or move a file into another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mv [file.txt] [file1.txt]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delete a file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 [file.txt]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 -r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remove a directory, recursively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 -r [dir]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mkdir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create a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mkdir [dir]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find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find a file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find [/tmp] -name [file]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grep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search for a text pattern inside a file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grep [text]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less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to view the text of a text file, one screen at a time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less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exit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exit and logout of a Terminal (Terminal-xfce4) session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exit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Source: </a:t>
            </a:r>
            <a:r>
              <a:rPr>
                <a:hlinkClick r:id="rId2"/>
              </a:rPr>
              <a:t>https://wiki.classe.cornell.edu/Computing/SummerStudentOrientation#Linux_Command_Line_40ls_44_cd_44_mv_44_find_44_grep_etc_41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Directory navigation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tree </a:t>
            </a:r>
            <a:r>
              <a:rPr>
                <a:solidFill>
                  <a:srgbClr val="657422"/>
                </a:solidFill>
                <a:latin typeface="Courier"/>
              </a:rPr>
              <a:t>-d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1 /</a:t>
            </a:r>
            <a:br/>
            <a:r>
              <a:rPr>
                <a:solidFill>
                  <a:srgbClr val="003B4F"/>
                </a:solidFill>
                <a:latin typeface="Courier"/>
              </a:rPr>
              <a:t>/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bin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usr/bin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boot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cdat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cifs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cvmfs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dev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etc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home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lib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usr/lib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lib64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usr/lib64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media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misc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mnt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net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nfs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opt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proc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root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run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sbin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usr/sbin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srv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sys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tmp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usr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└── var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25 directories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home directory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have a “home” directory.</a:t>
            </a:r>
          </a:p>
          <a:p>
            <a:pPr lvl="1"/>
            <a:r>
              <a:rPr/>
              <a:t>You can write your files and create directories here.</a:t>
            </a:r>
          </a:p>
          <a:p>
            <a:pPr lvl="0"/>
            <a:r>
              <a:rPr/>
              <a:t>Usually, and on </a:t>
            </a:r>
            <a:r>
              <a:rPr>
                <a:latin typeface="Courier"/>
              </a:rPr>
              <a:t>lnx201</a:t>
            </a:r>
            <a:r>
              <a:rPr/>
              <a:t>, this will be </a:t>
            </a:r>
            <a:r>
              <a:rPr>
                <a:latin typeface="Courier"/>
              </a:rPr>
              <a:t>/home/$USER</a:t>
            </a:r>
          </a:p>
          <a:p>
            <a:pPr lvl="1"/>
            <a:r>
              <a:rPr/>
              <a:t>Also known as </a:t>
            </a:r>
            <a:r>
              <a:rPr>
                <a:latin typeface="Courier"/>
              </a:rPr>
              <a:t>$HOME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Those </a:t>
            </a:r>
            <a:r>
              <a:rPr>
                <a:latin typeface="Courier"/>
              </a:rPr>
              <a:t>$WHATEVER</a:t>
            </a:r>
            <a:r>
              <a:rPr/>
              <a:t>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What are </a:t>
            </a:r>
            <a:r>
              <a:rPr>
                <a:latin typeface="Courier"/>
              </a:rPr>
              <a:t>$HOME</a:t>
            </a:r>
            <a:r>
              <a:rPr/>
              <a:t>, </a:t>
            </a:r>
            <a:r>
              <a:rPr>
                <a:latin typeface="Courier"/>
              </a:rPr>
              <a:t>$USER</a:t>
            </a:r>
            <a:r>
              <a:rPr/>
              <a:t>, </a:t>
            </a:r>
            <a:r>
              <a:rPr>
                <a:latin typeface="Courier"/>
              </a:rPr>
              <a:t>$PATH</a:t>
            </a:r>
            <a:r>
              <a:rPr/>
              <a:t>, </a:t>
            </a:r>
            <a:r>
              <a:rPr>
                <a:latin typeface="Courier"/>
              </a:rPr>
              <a:t>$SHELL</a:t>
            </a:r>
            <a:r>
              <a:rPr/>
              <a:t>, etc.?</a:t>
            </a:r>
          </a:p>
          <a:p>
            <a:pPr lvl="0"/>
            <a:r>
              <a:rPr/>
              <a:t>They are called </a:t>
            </a:r>
            <a:r>
              <a:rPr b="1"/>
              <a:t>environment variables</a:t>
            </a:r>
            <a:r>
              <a:rPr/>
              <a:t>, or </a:t>
            </a:r>
            <a:r>
              <a:rPr b="1"/>
              <a:t>env vars</a:t>
            </a:r>
            <a:r>
              <a:rPr/>
              <a:t>.</a:t>
            </a:r>
          </a:p>
          <a:p>
            <a:pPr lvl="0"/>
            <a:r>
              <a:rPr/>
              <a:t>Env vars are pieces of information maintained by the shell.</a:t>
            </a:r>
          </a:p>
          <a:p>
            <a:pPr lvl="0"/>
            <a:r>
              <a:rPr/>
              <a:t>Programs can use them during execution.</a:t>
            </a:r>
          </a:p>
          <a:p>
            <a:pPr lvl="0"/>
            <a:r>
              <a:rPr/>
              <a:t>Use </a:t>
            </a:r>
            <a:r>
              <a:rPr>
                <a:latin typeface="Courier"/>
              </a:rPr>
              <a:t>printenv</a:t>
            </a:r>
            <a:r>
              <a:rPr/>
              <a:t> or </a:t>
            </a:r>
            <a:r>
              <a:rPr>
                <a:latin typeface="Courier"/>
              </a:rPr>
              <a:t>env</a:t>
            </a:r>
            <a:r>
              <a:rPr/>
              <a:t> command to list them.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current working directory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At any time in the shell, you are “inside” a single directory, called the </a:t>
            </a:r>
            <a:r>
              <a:rPr b="1"/>
              <a:t>current working directory</a:t>
            </a:r>
            <a:r>
              <a:rPr/>
              <a:t>.</a:t>
            </a:r>
          </a:p>
          <a:p>
            <a:pPr lvl="1"/>
            <a:r>
              <a:rPr/>
              <a:t>When you do </a:t>
            </a:r>
            <a:r>
              <a:rPr>
                <a:latin typeface="Courier"/>
              </a:rPr>
              <a:t>ls</a:t>
            </a:r>
            <a:r>
              <a:rPr/>
              <a:t>, files in current working directory will be listed, etc.</a:t>
            </a:r>
          </a:p>
          <a:p>
            <a:pPr lvl="0"/>
            <a:r>
              <a:rPr/>
              <a:t>When you log in, your current working directory will be your home directory: </a:t>
            </a:r>
            <a:r>
              <a:rPr>
                <a:latin typeface="Courier"/>
              </a:rPr>
              <a:t>/home/$USER</a:t>
            </a:r>
            <a:r>
              <a:rPr/>
              <a:t> aka </a:t>
            </a:r>
            <a:r>
              <a:rPr>
                <a:latin typeface="Courier"/>
              </a:rPr>
              <a:t>$HOME</a:t>
            </a:r>
            <a:r>
              <a:rPr/>
              <a:t>.</a:t>
            </a:r>
          </a:p>
          <a:p>
            <a:pPr lvl="0"/>
            <a:r>
              <a:rPr/>
              <a:t>You will use </a:t>
            </a:r>
            <a:r>
              <a:rPr>
                <a:latin typeface="Courier"/>
              </a:rPr>
              <a:t>cd</a:t>
            </a:r>
            <a:r>
              <a:rPr/>
              <a:t> (change directory) to move around.</a:t>
            </a:r>
          </a:p>
          <a:p>
            <a:pPr lvl="0"/>
            <a:r>
              <a:rPr/>
              <a:t>Use the command </a:t>
            </a:r>
            <a:r>
              <a:rPr>
                <a:latin typeface="Courier"/>
              </a:rPr>
              <a:t>pwd</a:t>
            </a:r>
            <a:r>
              <a:rPr/>
              <a:t> to find where you are.</a:t>
            </a:r>
          </a:p>
          <a:p>
            <a:pPr lvl="1"/>
            <a:r>
              <a:rPr/>
              <a:t>Or </a:t>
            </a:r>
            <a:r>
              <a:rPr>
                <a:latin typeface="Courier"/>
              </a:rPr>
              <a:t>echo $PWD</a:t>
            </a:r>
            <a:r>
              <a:rPr/>
              <a:t>.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Absolute and relative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File/folder names are also referred to as </a:t>
            </a:r>
            <a:r>
              <a:rPr b="1"/>
              <a:t>paths</a:t>
            </a:r>
            <a:r>
              <a:rPr/>
              <a:t>.</a:t>
            </a:r>
          </a:p>
          <a:p>
            <a:pPr lvl="0"/>
            <a:r>
              <a:rPr b="1"/>
              <a:t>Absolute path names</a:t>
            </a:r>
            <a:r>
              <a:rPr/>
              <a:t> begin with the root directory, </a:t>
            </a:r>
            <a:r>
              <a:rPr>
                <a:latin typeface="Courier"/>
              </a:rPr>
              <a:t>/</a:t>
            </a:r>
            <a:r>
              <a:rPr/>
              <a:t>.</a:t>
            </a:r>
          </a:p>
          <a:p>
            <a:pPr lvl="1"/>
            <a:r>
              <a:rPr/>
              <a:t>Example: </a:t>
            </a:r>
            <a:r>
              <a:rPr>
                <a:latin typeface="Courier"/>
              </a:rPr>
              <a:t>/home/ssasidharan/Documents/hello.txt</a:t>
            </a:r>
          </a:p>
          <a:p>
            <a:pPr lvl="0"/>
            <a:r>
              <a:rPr b="1"/>
              <a:t>Relative paths</a:t>
            </a:r>
            <a:r>
              <a:rPr/>
              <a:t> start with the working directory.</a:t>
            </a:r>
          </a:p>
          <a:p>
            <a:pPr lvl="1"/>
            <a:r>
              <a:rPr/>
              <a:t>Example: </a:t>
            </a:r>
            <a:r>
              <a:rPr>
                <a:latin typeface="Courier"/>
              </a:rPr>
              <a:t>./Documents/hello.txt</a:t>
            </a:r>
            <a:r>
              <a:rPr/>
              <a:t> (or just </a:t>
            </a:r>
            <a:r>
              <a:rPr>
                <a:latin typeface="Courier"/>
              </a:rPr>
              <a:t>Documents/hello.txt</a:t>
            </a:r>
            <a:r>
              <a:rPr/>
              <a:t>) when I’m in my home directory.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fun facts about file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Names that begin with “.” are “hidden”.</a:t>
            </a:r>
          </a:p>
          <a:p>
            <a:pPr lvl="1"/>
            <a:r>
              <a:rPr/>
              <a:t>They are omitted from directory listing when you do </a:t>
            </a:r>
            <a:r>
              <a:rPr>
                <a:latin typeface="Courier"/>
              </a:rPr>
              <a:t>ls</a:t>
            </a:r>
            <a:r>
              <a:rPr/>
              <a:t>.</a:t>
            </a:r>
          </a:p>
          <a:p>
            <a:pPr lvl="1"/>
            <a:r>
              <a:rPr/>
              <a:t>Do </a:t>
            </a:r>
            <a:r>
              <a:rPr>
                <a:latin typeface="Courier"/>
              </a:rPr>
              <a:t>ls -a</a:t>
            </a:r>
            <a:r>
              <a:rPr/>
              <a:t> (or </a:t>
            </a:r>
            <a:r>
              <a:rPr>
                <a:latin typeface="Courier"/>
              </a:rPr>
              <a:t>ls --all</a:t>
            </a:r>
            <a:r>
              <a:rPr/>
              <a:t>) to list them.</a:t>
            </a:r>
          </a:p>
          <a:p>
            <a:pPr lvl="0"/>
            <a:r>
              <a:rPr>
                <a:latin typeface="Courier"/>
              </a:rPr>
              <a:t>.</a:t>
            </a:r>
            <a:r>
              <a:rPr/>
              <a:t> and </a:t>
            </a:r>
            <a:r>
              <a:rPr>
                <a:latin typeface="Courier"/>
              </a:rPr>
              <a:t>..</a:t>
            </a:r>
            <a:r>
              <a:rPr/>
              <a:t> are special directory names.</a:t>
            </a:r>
          </a:p>
          <a:p>
            <a:pPr lvl="1"/>
            <a:r>
              <a:rPr>
                <a:latin typeface="Courier"/>
              </a:rPr>
              <a:t>.</a:t>
            </a:r>
            <a:r>
              <a:rPr/>
              <a:t> stands for the current directory.</a:t>
            </a:r>
          </a:p>
          <a:p>
            <a:pPr lvl="1"/>
            <a:r>
              <a:rPr>
                <a:latin typeface="Courier"/>
              </a:rPr>
              <a:t>..</a:t>
            </a:r>
            <a:r>
              <a:rPr/>
              <a:t> stands for the directory above the current directory.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Who are you people?</a:t>
            </a:r>
          </a:p>
          <a:p>
            <a:pPr lvl="0"/>
            <a:r>
              <a:rPr>
                <a:hlinkClick r:id="rId3"/>
              </a:rPr>
              <a:t>https://xcitecourse.org/theme2/sf100/</a:t>
            </a:r>
          </a:p>
          <a:p>
            <a:pPr lvl="0"/>
            <a:r>
              <a:rPr/>
              <a:t>Getting into CLASSE Linux systems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more fun facts about file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File and directory names are case sensitive.</a:t>
            </a:r>
          </a:p>
          <a:p>
            <a:pPr lvl="1"/>
            <a:r>
              <a:rPr/>
              <a:t>Depends on filesystem, but that is a detail.</a:t>
            </a:r>
          </a:p>
          <a:p>
            <a:pPr lvl="0"/>
            <a:r>
              <a:rPr/>
              <a:t>It is better to avoid spaces in file names, because they are a hassle.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_</a:t>
            </a:r>
            <a:r>
              <a:rPr/>
              <a:t> (underscore character) instead (example: </a:t>
            </a:r>
            <a:r>
              <a:rPr>
                <a:latin typeface="Courier"/>
              </a:rPr>
              <a:t>file_name</a:t>
            </a:r>
            <a:r>
              <a:rPr/>
              <a:t>), or CamelCase (example: </a:t>
            </a:r>
            <a:r>
              <a:rPr>
                <a:latin typeface="Courier"/>
              </a:rPr>
              <a:t>FileName</a:t>
            </a:r>
            <a:r>
              <a:rPr/>
              <a:t>).</a:t>
            </a:r>
          </a:p>
          <a:p>
            <a:pPr lvl="1"/>
            <a:r>
              <a:rPr/>
              <a:t>Quote paths within </a:t>
            </a:r>
            <a:r>
              <a:rPr>
                <a:latin typeface="Courier"/>
              </a:rPr>
              <a:t>"</a:t>
            </a:r>
            <a:r>
              <a:rPr/>
              <a:t> and </a:t>
            </a:r>
            <a:r>
              <a:rPr>
                <a:latin typeface="Courier"/>
              </a:rPr>
              <a:t>"</a:t>
            </a:r>
            <a:r>
              <a:rPr/>
              <a:t> if they happen to have spaces, or “escape” each space with </a:t>
            </a:r>
            <a:r>
              <a:rPr>
                <a:latin typeface="Courier"/>
              </a:rPr>
              <a:t>\</a:t>
            </a:r>
            <a:r>
              <a:rPr/>
              <a:t>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Wildcards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characters are given special treatment:</a:t>
            </a:r>
          </a:p>
          <a:p>
            <a:pPr lvl="0"/>
            <a:r>
              <a:rPr>
                <a:latin typeface="Courier"/>
              </a:rPr>
              <a:t>*</a:t>
            </a:r>
            <a:r>
              <a:rPr/>
              <a:t> matches any set of characters.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/usr/bin/ab</a:t>
            </a:r>
            <a:r>
              <a:rPr>
                <a:solidFill>
                  <a:srgbClr val="AD0000"/>
                </a:solidFill>
                <a:latin typeface="Courier"/>
              </a:rPr>
              <a:t>*</a:t>
            </a:r>
            <a:br/>
            <a:r>
              <a:rPr>
                <a:solidFill>
                  <a:srgbClr val="003B4F"/>
                </a:solidFill>
                <a:latin typeface="Courier"/>
              </a:rPr>
              <a:t>/usr/bin/ab  /usr/bin/abs2rel</a:t>
            </a:r>
          </a:p>
          <a:p>
            <a:pPr lvl="0"/>
            <a:r>
              <a:rPr>
                <a:latin typeface="Courier"/>
              </a:rPr>
              <a:t>?</a:t>
            </a:r>
            <a:r>
              <a:rPr/>
              <a:t> matches any one character.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/usr/bin/</a:t>
            </a:r>
            <a:r>
              <a:rPr>
                <a:solidFill>
                  <a:srgbClr val="AD0000"/>
                </a:solidFill>
                <a:latin typeface="Courier"/>
              </a:rPr>
              <a:t>?</a:t>
            </a:r>
            <a:r>
              <a:rPr>
                <a:solidFill>
                  <a:srgbClr val="003B4F"/>
                </a:solidFill>
                <a:latin typeface="Courier"/>
              </a:rPr>
              <a:t>abc</a:t>
            </a:r>
            <a:r>
              <a:rPr>
                <a:solidFill>
                  <a:srgbClr val="AD0000"/>
                </a:solidFill>
                <a:latin typeface="Courier"/>
              </a:rPr>
              <a:t>*</a:t>
            </a:r>
            <a:br/>
            <a:r>
              <a:rPr>
                <a:solidFill>
                  <a:srgbClr val="003B4F"/>
                </a:solidFill>
                <a:latin typeface="Courier"/>
              </a:rPr>
              <a:t>/usr/bin/kabc2mutt  /usr/bin/kabcclient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Standard input, output, and error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Input is read from </a:t>
            </a:r>
            <a:r>
              <a:rPr b="1"/>
              <a:t>standard input</a:t>
            </a:r>
            <a:r>
              <a:rPr/>
              <a:t> (or </a:t>
            </a:r>
            <a:r>
              <a:rPr>
                <a:latin typeface="Courier"/>
              </a:rPr>
              <a:t>stdin</a:t>
            </a:r>
            <a:r>
              <a:rPr/>
              <a:t>).</a:t>
            </a:r>
          </a:p>
          <a:p>
            <a:pPr lvl="0"/>
            <a:r>
              <a:rPr/>
              <a:t>Output is written to </a:t>
            </a:r>
            <a:r>
              <a:rPr b="1"/>
              <a:t>standard output</a:t>
            </a:r>
            <a:r>
              <a:rPr/>
              <a:t> (or </a:t>
            </a:r>
            <a:r>
              <a:rPr>
                <a:latin typeface="Courier"/>
              </a:rPr>
              <a:t>stdout</a:t>
            </a:r>
            <a:r>
              <a:rPr/>
              <a:t>).</a:t>
            </a:r>
          </a:p>
          <a:p>
            <a:pPr lvl="0"/>
            <a:r>
              <a:rPr/>
              <a:t>Error messages are written to </a:t>
            </a:r>
            <a:r>
              <a:rPr b="1"/>
              <a:t>standard error</a:t>
            </a:r>
            <a:r>
              <a:rPr/>
              <a:t> (or </a:t>
            </a:r>
            <a:r>
              <a:rPr>
                <a:latin typeface="Courier"/>
              </a:rPr>
              <a:t>stderr</a:t>
            </a:r>
            <a:r>
              <a:rPr/>
              <a:t>).</a:t>
            </a:r>
          </a:p>
          <a:p>
            <a:pPr lvl="0" indent="0" marL="1270000">
              <a:buNone/>
            </a:pPr>
            <a:r>
              <a:rPr sz="2000" b="1"/>
              <a:t>Note</a:t>
            </a:r>
          </a:p>
          <a:p>
            <a:pPr lvl="0" indent="0" marL="1270000">
              <a:buNone/>
            </a:pPr>
            <a:r>
              <a:rPr sz="2000"/>
              <a:t>They are files too: </a:t>
            </a:r>
            <a:r>
              <a:rPr sz="2000">
                <a:latin typeface="Courier"/>
              </a:rPr>
              <a:t>/dev/stdin</a:t>
            </a:r>
            <a:r>
              <a:rPr sz="2000"/>
              <a:t>, </a:t>
            </a:r>
            <a:r>
              <a:rPr sz="2000">
                <a:latin typeface="Courier"/>
              </a:rPr>
              <a:t>/dev/stdout</a:t>
            </a:r>
            <a:r>
              <a:rPr sz="2000"/>
              <a:t>, and </a:t>
            </a:r>
            <a:r>
              <a:rPr sz="2000">
                <a:latin typeface="Courier"/>
              </a:rPr>
              <a:t>/dev/stderr</a:t>
            </a:r>
            <a:r>
              <a:rPr sz="2000"/>
              <a:t>.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I/O redirection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redirect </a:t>
            </a:r>
            <a:r>
              <a:rPr>
                <a:latin typeface="Courier"/>
              </a:rPr>
              <a:t>stdout</a:t>
            </a:r>
            <a:r>
              <a:rPr/>
              <a:t> to a file with </a:t>
            </a:r>
            <a:r>
              <a:rPr>
                <a:latin typeface="Courier"/>
              </a:rPr>
              <a:t>&gt;</a:t>
            </a:r>
            <a:r>
              <a:rPr/>
              <a:t> operator: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ls-output.txt</a:t>
            </a:r>
          </a:p>
          <a:p>
            <a:pPr lvl="0" indent="0" marL="0">
              <a:buNone/>
            </a:pPr>
            <a:r>
              <a:rPr/>
              <a:t>Or append with </a:t>
            </a:r>
            <a:r>
              <a:rPr>
                <a:latin typeface="Courier"/>
              </a:rPr>
              <a:t>&gt;&gt;</a:t>
            </a:r>
            <a:r>
              <a:rPr/>
              <a:t>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&gt;&gt;</a:t>
            </a:r>
            <a:r>
              <a:rPr>
                <a:solidFill>
                  <a:srgbClr val="003B4F"/>
                </a:solidFill>
                <a:latin typeface="Courier"/>
              </a:rPr>
              <a:t> ls-output.txt</a:t>
            </a:r>
          </a:p>
          <a:p>
            <a:pPr lvl="0" indent="0" marL="0">
              <a:buNone/>
            </a:pPr>
            <a:r>
              <a:rPr/>
              <a:t>To direct a file to a programs input, use </a:t>
            </a:r>
            <a:r>
              <a:rPr>
                <a:latin typeface="Courier"/>
              </a:rPr>
              <a:t>&lt;</a:t>
            </a:r>
            <a:r>
              <a:rPr/>
              <a:t> operator: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cat </a:t>
            </a:r>
            <a:r>
              <a:rPr>
                <a:solidFill>
                  <a:srgbClr val="5E5E5E"/>
                </a:solidFill>
                <a:latin typeface="Courier"/>
              </a:rPr>
              <a:t>&lt;</a:t>
            </a:r>
            <a:r>
              <a:rPr>
                <a:solidFill>
                  <a:srgbClr val="003B4F"/>
                </a:solidFill>
                <a:latin typeface="Courier"/>
              </a:rPr>
              <a:t> sonnet18.txt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Shall I compare thee to a summer’s day</a:t>
            </a:r>
            <a:r>
              <a:rPr>
                <a:solidFill>
                  <a:srgbClr val="AD0000"/>
                </a:solidFill>
                <a:latin typeface="Courier"/>
              </a:rPr>
              <a:t>?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Pipes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Using the </a:t>
            </a:r>
            <a:r>
              <a:rPr>
                <a:latin typeface="Courier"/>
              </a:rPr>
              <a:t>|</a:t>
            </a:r>
            <a:r>
              <a:rPr/>
              <a:t> (“pipe”) operator, you can “chain” programs such that one programs output is another programs input: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/bin/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less</a:t>
            </a:r>
          </a:p>
          <a:p>
            <a:pPr lvl="0"/>
            <a:r>
              <a:rPr/>
              <a:t>You can create longer pipes: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/bin /sbin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sort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uniq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wc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4289    4288   46820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Users and Groups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belong (to groups)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account belongs to several groups: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id</a:t>
            </a:r>
            <a:br/>
            <a:r>
              <a:rPr>
                <a:solidFill>
                  <a:srgbClr val="111111"/>
                </a:solidFill>
                <a:latin typeface="Courier"/>
              </a:rPr>
              <a:t>uid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63499</a:t>
            </a:r>
            <a:r>
              <a:rPr b="1"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ssasidharan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111111"/>
                </a:solidFill>
                <a:latin typeface="Courier"/>
              </a:rPr>
              <a:t>gid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262</a:t>
            </a:r>
            <a:r>
              <a:rPr b="1"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chess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111111"/>
                </a:solidFill>
                <a:latin typeface="Courier"/>
              </a:rPr>
              <a:t>groups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262</a:t>
            </a:r>
            <a:r>
              <a:rPr b="1"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chess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r>
              <a:rPr>
                <a:solidFill>
                  <a:srgbClr val="003B4F"/>
                </a:solidFill>
                <a:latin typeface="Courier"/>
              </a:rPr>
              <a:t>,750</a:t>
            </a:r>
            <a:r>
              <a:rPr>
                <a:solidFill>
                  <a:srgbClr val="AD0000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classeuser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groups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chess classeuser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Permissions and ownership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a “long” file listing (with </a:t>
            </a:r>
            <a:r>
              <a:rPr>
                <a:latin typeface="Courier"/>
              </a:rPr>
              <a:t>ls -l</a:t>
            </a:r>
            <a:r>
              <a:rPr/>
              <a:t>) and behold: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br/>
            <a:r>
              <a:rPr>
                <a:solidFill>
                  <a:srgbClr val="003B4F"/>
                </a:solidFill>
                <a:latin typeface="Courier"/>
              </a:rPr>
              <a:t>total 8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44 May  8 10:42 bin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144 Mar 12 00:27 CLASSE_shortcuts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52 Apr  2 00:27 Desktop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Documents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lrwxrwxrwx  1 ssasidharan chess   31 Mar 26 15:21 Downloads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/cdat/tem/ssasidharan/Downloads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-rw-r--r--  1 ssasidharan chess   54 Jun  2 12:38 hello.sh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Music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Pictures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Public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Templates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Videos</a:t>
            </a:r>
          </a:p>
          <a:p>
            <a:pPr lvl="0" indent="0" marL="0">
              <a:buNone/>
            </a:pPr>
            <a:r>
              <a:rPr/>
              <a:t>What do those characters mean?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Changing permissions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</a:t>
            </a:r>
            <a:r>
              <a:rPr>
                <a:latin typeface="Courier"/>
              </a:rPr>
              <a:t>chmod</a:t>
            </a:r>
            <a:r>
              <a:rPr/>
              <a:t> command to change file mode bits (the first column in the previous listing).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chmod +x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-rwxr-xr-x 1 ssasidharan chess 0 Mar 28 13:39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chmod </a:t>
            </a:r>
            <a:r>
              <a:rPr>
                <a:solidFill>
                  <a:srgbClr val="657422"/>
                </a:solidFill>
                <a:latin typeface="Courier"/>
              </a:rPr>
              <a:t>-x</a:t>
            </a:r>
            <a:r>
              <a:rPr>
                <a:solidFill>
                  <a:srgbClr val="003B4F"/>
                </a:solidFill>
                <a:latin typeface="Courier"/>
              </a:rPr>
              <a:t>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-rw-r--r-- 1 ssasidharan chess 0 Mar 28 13:39 test.sh</a:t>
            </a:r>
          </a:p>
          <a:p>
            <a:pPr lvl="0"/>
            <a:r>
              <a:rPr/>
              <a:t>Use </a:t>
            </a:r>
            <a:r>
              <a:rPr>
                <a:latin typeface="Courier"/>
              </a:rPr>
              <a:t>chown</a:t>
            </a:r>
            <a:r>
              <a:rPr/>
              <a:t> and </a:t>
            </a:r>
            <a:r>
              <a:rPr>
                <a:latin typeface="Courier"/>
              </a:rPr>
              <a:t>chgrp</a:t>
            </a:r>
            <a:r>
              <a:rPr/>
              <a:t> commands to change owner and group (the third and fourth columns in the previous listing).</a:t>
            </a:r>
          </a:p>
          <a:p>
            <a:pPr lvl="1"/>
            <a:r>
              <a:rPr/>
              <a:t>Probably not immediately useful; just know that they exist.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Processes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have your CLASSE accounts set up.</a:t>
            </a:r>
          </a:p>
          <a:p>
            <a:pPr lvl="1"/>
            <a:r>
              <a:rPr/>
              <a:t>Talk to CLASSE staff otherwise!</a:t>
            </a:r>
          </a:p>
          <a:p>
            <a:pPr lvl="0"/>
            <a:r>
              <a:rPr/>
              <a:t>Options: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ssh</a:t>
            </a:r>
          </a:p>
          <a:p>
            <a:pPr lvl="1"/>
            <a:r>
              <a:rPr/>
              <a:t>Use NoMachine</a:t>
            </a:r>
          </a:p>
          <a:p>
            <a:pPr lvl="1"/>
            <a:r>
              <a:rPr/>
              <a:t>Use JupyterLab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Listing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List running processes using </a:t>
            </a:r>
            <a:r>
              <a:rPr>
                <a:latin typeface="Courier"/>
              </a:rPr>
              <a:t>ps</a:t>
            </a:r>
            <a:r>
              <a:rPr/>
              <a:t> command: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ps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PID TTY          TIME CMD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694411 pts/81   00:00:00 ps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3479688 pts/81   00:00:00 bash</a:t>
            </a:r>
          </a:p>
          <a:p>
            <a:pPr lvl="0" indent="0" marL="0">
              <a:buNone/>
            </a:pPr>
            <a:r>
              <a:rPr/>
              <a:t>The four columns:</a:t>
            </a:r>
          </a:p>
          <a:p>
            <a:pPr lvl="0"/>
            <a:r>
              <a:rPr>
                <a:latin typeface="Courier"/>
              </a:rPr>
              <a:t>PID</a:t>
            </a:r>
            <a:r>
              <a:rPr/>
              <a:t> is process id.</a:t>
            </a:r>
          </a:p>
          <a:p>
            <a:pPr lvl="0"/>
            <a:r>
              <a:rPr>
                <a:latin typeface="Courier"/>
              </a:rPr>
              <a:t>TTY</a:t>
            </a:r>
            <a:r>
              <a:rPr/>
              <a:t> is the terminal associated with the process.</a:t>
            </a:r>
          </a:p>
          <a:p>
            <a:pPr lvl="0"/>
            <a:r>
              <a:rPr>
                <a:latin typeface="Courier"/>
              </a:rPr>
              <a:t>TIME</a:t>
            </a:r>
            <a:r>
              <a:rPr/>
              <a:t> is the elapsed CPU time for the process.</a:t>
            </a:r>
          </a:p>
          <a:p>
            <a:pPr lvl="0"/>
            <a:r>
              <a:rPr>
                <a:latin typeface="Courier"/>
              </a:rPr>
              <a:t>CMD</a:t>
            </a:r>
            <a:r>
              <a:rPr/>
              <a:t> is the command that created the process.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Background and foreground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Some processes run in the foreground:</a:t>
            </a:r>
          </a:p>
          <a:p>
            <a:pPr lvl="1"/>
            <a:r>
              <a:rPr/>
              <a:t>They read input, write output, etc.</a:t>
            </a:r>
          </a:p>
          <a:p>
            <a:pPr lvl="1"/>
            <a:r>
              <a:rPr/>
              <a:t>They are “attached” to a terminal.</a:t>
            </a:r>
          </a:p>
          <a:p>
            <a:pPr lvl="0"/>
            <a:r>
              <a:rPr/>
              <a:t>Background processes, well, run in the background. Send things to the background with </a:t>
            </a:r>
            <a:r>
              <a:rPr>
                <a:latin typeface="Courier"/>
              </a:rPr>
              <a:t>&amp;</a:t>
            </a:r>
            <a:r>
              <a:rPr/>
              <a:t>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sleep 100 </a:t>
            </a:r>
            <a:r>
              <a:rPr b="1">
                <a:solidFill>
                  <a:srgbClr val="003B4F"/>
                </a:solidFill>
                <a:latin typeface="Courier"/>
              </a:rPr>
              <a:t>&amp;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[1] 949751</a:t>
            </a:r>
          </a:p>
          <a:p>
            <a:pPr lvl="0"/>
            <a:r>
              <a:rPr/>
              <a:t>Bring a background process to foreground using </a:t>
            </a:r>
            <a:r>
              <a:rPr>
                <a:latin typeface="Courier"/>
              </a:rPr>
              <a:t>fg</a:t>
            </a:r>
            <a:r>
              <a:rPr/>
              <a:t> command, and terminate it using </a:t>
            </a:r>
            <a:r>
              <a:rPr>
                <a:latin typeface="Courier"/>
              </a:rPr>
              <a:t>Ctrl-C</a:t>
            </a:r>
            <a:r>
              <a:rPr/>
              <a:t>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fg 2</a:t>
            </a:r>
            <a:br/>
            <a:r>
              <a:rPr>
                <a:solidFill>
                  <a:srgbClr val="4758AB"/>
                </a:solidFill>
                <a:latin typeface="Courier"/>
              </a:rPr>
              <a:t>sleep</a:t>
            </a:r>
            <a:r>
              <a:rPr>
                <a:solidFill>
                  <a:srgbClr val="003B4F"/>
                </a:solidFill>
                <a:latin typeface="Courier"/>
              </a:rPr>
              <a:t> 100</a:t>
            </a:r>
            <a:br/>
            <a:r>
              <a:rPr>
                <a:solidFill>
                  <a:srgbClr val="003B4F"/>
                </a:solidFill>
                <a:latin typeface="Courier"/>
              </a:rPr>
              <a:t>^C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Terminating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kill PID</a:t>
            </a:r>
            <a:r>
              <a:rPr/>
              <a:t> command to end one process.</a:t>
            </a:r>
          </a:p>
          <a:p>
            <a:pPr lvl="0"/>
            <a:r>
              <a:rPr>
                <a:latin typeface="Courier"/>
              </a:rPr>
              <a:t>killall</a:t>
            </a:r>
            <a:r>
              <a:rPr/>
              <a:t> command to end many processes.</a:t>
            </a:r>
          </a:p>
          <a:p>
            <a:pPr lvl="1"/>
            <a:r>
              <a:rPr/>
              <a:t>You can’t </a:t>
            </a:r>
            <a:r>
              <a:rPr>
                <a:latin typeface="Courier"/>
              </a:rPr>
              <a:t>kill</a:t>
            </a:r>
            <a:r>
              <a:rPr/>
              <a:t> other user’s processes.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Other tools of the trade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Text editors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Many choices! Use:</a:t>
            </a:r>
          </a:p>
          <a:p>
            <a:pPr lvl="0"/>
            <a:r>
              <a:rPr/>
              <a:t>Emacs</a:t>
            </a:r>
          </a:p>
          <a:p>
            <a:pPr lvl="0"/>
            <a:r>
              <a:rPr/>
              <a:t>Vim</a:t>
            </a:r>
          </a:p>
          <a:p>
            <a:pPr lvl="0"/>
            <a:r>
              <a:rPr/>
              <a:t>Nano</a:t>
            </a:r>
          </a:p>
          <a:p>
            <a:pPr lvl="0"/>
            <a:r>
              <a:rPr/>
              <a:t>JupyterLab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Terminal multiplexers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screen</a:t>
            </a:r>
            <a:r>
              <a:rPr/>
              <a:t> and </a:t>
            </a:r>
            <a:r>
              <a:rPr>
                <a:latin typeface="Courier"/>
              </a:rPr>
              <a:t>tmux</a:t>
            </a:r>
            <a:r>
              <a:rPr/>
              <a:t> are two options. Here’s </a:t>
            </a:r>
            <a:r>
              <a:rPr>
                <a:latin typeface="Courier"/>
              </a:rPr>
              <a:t>tmux</a:t>
            </a:r>
            <a:r>
              <a:rPr/>
              <a:t>.</a:t>
            </a:r>
          </a:p>
        </p:txBody>
      </p:sp>
      <p:pic>
        <p:nvPicPr>
          <p:cNvPr descr="tmux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8700" y="889000"/>
            <a:ext cx="5105400" cy="2997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Shell scripts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Hello world!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#! /bin/bash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A simple script.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echo </a:t>
            </a:r>
            <a:r>
              <a:rPr>
                <a:solidFill>
                  <a:srgbClr val="20794D"/>
                </a:solidFill>
                <a:latin typeface="Courier"/>
              </a:rPr>
              <a:t>"Hello </a:t>
            </a:r>
            <a:r>
              <a:rPr>
                <a:solidFill>
                  <a:srgbClr val="111111"/>
                </a:solidFill>
                <a:latin typeface="Courier"/>
              </a:rPr>
              <a:t>$USER</a:t>
            </a:r>
            <a:r>
              <a:rPr>
                <a:solidFill>
                  <a:srgbClr val="20794D"/>
                </a:solidFill>
                <a:latin typeface="Courier"/>
              </a:rPr>
              <a:t>!"</a:t>
            </a:r>
          </a:p>
          <a:p>
            <a:pPr lvl="0" indent="0" marL="0">
              <a:buNone/>
            </a:pPr>
            <a:r>
              <a:rPr b="1"/>
              <a:t>Line 1</a:t>
            </a:r>
          </a:p>
          <a:p>
            <a:pPr lvl="0" indent="0" marL="1270000">
              <a:buNone/>
            </a:pPr>
            <a:r>
              <a:rPr sz="2000"/>
              <a:t>The “shebang”</a:t>
            </a:r>
          </a:p>
          <a:p>
            <a:pPr lvl="0" indent="0" marL="0">
              <a:buNone/>
            </a:pPr>
            <a:r>
              <a:rPr b="1"/>
              <a:t>Line 3</a:t>
            </a:r>
          </a:p>
          <a:p>
            <a:pPr lvl="0" indent="0" marL="1270000">
              <a:buNone/>
            </a:pPr>
            <a:r>
              <a:rPr sz="2000"/>
              <a:t>A comment.</a:t>
            </a:r>
          </a:p>
          <a:p>
            <a:pPr lvl="0" indent="0" marL="0">
              <a:buNone/>
            </a:pPr>
            <a:r>
              <a:rPr b="1"/>
              <a:t>Line 5</a:t>
            </a:r>
          </a:p>
          <a:p>
            <a:pPr lvl="0" indent="0" marL="1270000">
              <a:buNone/>
            </a:pPr>
            <a:r>
              <a:rPr sz="2000"/>
              <a:t>An actual line of code.</a:t>
            </a:r>
          </a:p>
          <a:p>
            <a:pPr lvl="0"/>
            <a:r>
              <a:rPr/>
              <a:t>Make the thing executable with </a:t>
            </a:r>
            <a:r>
              <a:rPr>
                <a:latin typeface="Courier"/>
              </a:rPr>
              <a:t>chmod +x hello.sh</a:t>
            </a:r>
          </a:p>
          <a:p>
            <a:pPr lvl="0"/>
            <a:r>
              <a:rPr/>
              <a:t>Run the thing with </a:t>
            </a:r>
            <a:r>
              <a:rPr>
                <a:latin typeface="Courier"/>
              </a:rPr>
              <a:t>./hello.sh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Other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Bash supports a programming language with:</a:t>
            </a:r>
          </a:p>
          <a:p>
            <a:pPr lvl="0"/>
            <a:r>
              <a:rPr>
                <a:latin typeface="Courier"/>
              </a:rPr>
              <a:t>if</a:t>
            </a:r>
            <a:r>
              <a:rPr/>
              <a:t> statements</a:t>
            </a:r>
          </a:p>
          <a:p>
            <a:pPr lvl="0"/>
            <a:r>
              <a:rPr>
                <a:latin typeface="Courier"/>
              </a:rPr>
              <a:t>for</a:t>
            </a:r>
            <a:r>
              <a:rPr/>
              <a:t>, </a:t>
            </a:r>
            <a:r>
              <a:rPr>
                <a:latin typeface="Courier"/>
              </a:rPr>
              <a:t>while</a:t>
            </a:r>
            <a:r>
              <a:rPr/>
              <a:t>, </a:t>
            </a:r>
            <a:r>
              <a:rPr>
                <a:latin typeface="Courier"/>
              </a:rPr>
              <a:t>until</a:t>
            </a:r>
            <a:r>
              <a:rPr/>
              <a:t> statements</a:t>
            </a:r>
          </a:p>
          <a:p>
            <a:pPr lvl="0"/>
            <a:r>
              <a:rPr/>
              <a:t>functions</a:t>
            </a:r>
          </a:p>
          <a:p>
            <a:pPr lvl="0"/>
            <a:r>
              <a:rPr/>
              <a:t>et cetera.</a:t>
            </a:r>
          </a:p>
          <a:p>
            <a:pPr lvl="0"/>
            <a:r>
              <a:rPr/>
              <a:t>Take a peek at </a:t>
            </a:r>
            <a:r>
              <a:rPr>
                <a:latin typeface="Courier"/>
              </a:rPr>
              <a:t>/etc/bashrc</a:t>
            </a:r>
            <a:r>
              <a:rPr/>
              <a:t> and </a:t>
            </a:r>
            <a:r>
              <a:rPr>
                <a:latin typeface="Courier"/>
              </a:rPr>
              <a:t>$HOME/.bashrc</a:t>
            </a:r>
            <a:r>
              <a:rPr/>
              <a:t> for a taste</a:t>
            </a:r>
          </a:p>
          <a:p>
            <a:pPr lvl="0" indent="0" marL="0">
              <a:buNone/>
            </a:pPr>
            <a:r>
              <a:rPr/>
              <a:t>BUT</a:t>
            </a:r>
          </a:p>
          <a:p>
            <a:pPr lvl="0"/>
            <a:r>
              <a:rPr/>
              <a:t>This is not really in scope of this presentation.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Demo maybe?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ssh</a:t>
            </a:r>
          </a:p>
          <a:p>
            <a:pPr lvl="0"/>
            <a:r>
              <a:rPr>
                <a:latin typeface="Courier"/>
              </a:rPr>
              <a:t>tmux</a:t>
            </a:r>
          </a:p>
          <a:p>
            <a:pPr lvl="0"/>
            <a:r>
              <a:rPr/>
              <a:t>that shell script</a:t>
            </a:r>
          </a:p>
          <a:p>
            <a:pPr lvl="0"/>
            <a:r>
              <a:rPr>
                <a:latin typeface="Courier"/>
              </a:rPr>
              <a:t>chmod</a:t>
            </a:r>
          </a:p>
          <a:p>
            <a:pPr lvl="0"/>
            <a:r>
              <a:rPr/>
              <a:t>run the shell script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SSH</a:t>
            </a:r>
          </a:p>
        </p:txBody>
      </p:sp>
      <p:pic>
        <p:nvPicPr>
          <p:cNvPr descr="lnx2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46300" y="1193800"/>
            <a:ext cx="4838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Some resources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cheat sheet</a:t>
            </a:r>
          </a:p>
        </p:txBody>
      </p:sp>
      <p:pic>
        <p:nvPicPr>
          <p:cNvPr descr="cheat-sheet.png" id="0" name="Picture 1">
            <a:hlinkClick r:id="rId3"/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639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(Via </a:t>
            </a:r>
            <a:r>
              <a:rPr>
                <a:hlinkClick r:id="rId2"/>
              </a:rPr>
              <a:t>Stephen Turner</a:t>
            </a:r>
            <a:r>
              <a:rPr/>
              <a:t>.)</a:t>
            </a:r>
          </a:p>
        </p:txBody>
      </p:sp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Resources elsewhere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The Linux Command Line, A Complete Introduction</a:t>
            </a:r>
            <a:r>
              <a:rPr/>
              <a:t> by William E. Shotts, Jr. The book is freely available under a Creative Commons license, and contains a good discussion about shell scripting.</a:t>
            </a:r>
          </a:p>
          <a:p>
            <a:pPr lvl="0"/>
            <a:r>
              <a:rPr>
                <a:hlinkClick r:id="rId3"/>
              </a:rPr>
              <a:t>The Unix Programming Environment</a:t>
            </a:r>
            <a:r>
              <a:rPr/>
              <a:t> by Brian W. Kernighan and Rob Pike. Old classic, still useful. Places things in a historical context.</a:t>
            </a:r>
          </a:p>
          <a:p>
            <a:pPr lvl="0"/>
            <a:r>
              <a:rPr>
                <a:hlinkClick r:id="rId4"/>
              </a:rPr>
              <a:t>Shell Tools and Scripting</a:t>
            </a:r>
            <a:r>
              <a:rPr/>
              <a:t> module of MIT “The Missing Semester of Your CS Education” class.</a:t>
            </a:r>
          </a:p>
        </p:txBody>
      </p:sp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Other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Internet is pretty great. Use it.</a:t>
            </a:r>
          </a:p>
          <a:p>
            <a:pPr lvl="0"/>
            <a:r>
              <a:rPr/>
              <a:t>However: DO NOT trust everything you read on the Internet.</a:t>
            </a:r>
          </a:p>
          <a:p>
            <a:pPr lvl="1"/>
            <a:r>
              <a:rPr/>
              <a:t>Do not copy and paste commands from the Internet indiscriminately.</a:t>
            </a:r>
          </a:p>
          <a:p>
            <a:pPr lvl="1"/>
            <a:r>
              <a:rPr/>
              <a:t>Understand how things work, and then use it.</a:t>
            </a:r>
          </a:p>
        </p:txBody>
      </p:sp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Fin!</a:t>
            </a:r>
          </a:p>
        </p:txBody>
      </p:sp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3"/>
              </a:rPr>
              <a:t>https://xcitecourse.org/theme2/sf100/</a:t>
            </a:r>
          </a:p>
          <a:p>
            <a:pPr lvl="0" indent="0" marL="0">
              <a:buNone/>
            </a:pPr>
            <a:r>
              <a:rPr/>
              <a:t>Contributions are welcome!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ssh ${username}@lnx201.classe.cornell.edu</a:t>
            </a:r>
          </a:p>
          <a:p>
            <a:pPr lvl="0"/>
            <a:r>
              <a:rPr/>
              <a:t>Use terminal or iTerm on macOS.</a:t>
            </a:r>
          </a:p>
          <a:p>
            <a:pPr lvl="0"/>
            <a:r>
              <a:rPr/>
              <a:t>Use whichever terminal you want on Linux.</a:t>
            </a:r>
          </a:p>
          <a:p>
            <a:pPr lvl="0"/>
            <a:r>
              <a:rPr/>
              <a:t>Use PuTTY (</a:t>
            </a:r>
            <a:r>
              <a:rPr>
                <a:hlinkClick r:id="rId3"/>
              </a:rPr>
              <a:t>https://putty.org/</a:t>
            </a:r>
            <a:r>
              <a:rPr/>
              <a:t>) on Windows.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NoMachine</a:t>
            </a:r>
          </a:p>
        </p:txBody>
      </p:sp>
      <p:pic>
        <p:nvPicPr>
          <p:cNvPr descr="nomachin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17700" y="1193800"/>
            <a:ext cx="5308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3"/>
              </a:rPr>
              <a:t>https://wiki.classe.cornell.edu/Computing/NoMachine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JupyterLab</a:t>
            </a:r>
          </a:p>
        </p:txBody>
      </p:sp>
      <p:pic>
        <p:nvPicPr>
          <p:cNvPr descr="jupyter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17700" y="1193800"/>
            <a:ext cx="5308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Systems Fundamentals</dc:title>
  <dc:creator>Anirban Mandal, Erik Scott, Sajith Sasidharan (RENCI, UNC Chapel Hill); Ewa Deelman, Karan Vahi, Mats Rynge (ISI, USC); Matthew Miller, Werner Sun, Peter Ko, Kelly Nygren, Keara Soloway, Rolf Verberg (CHESS, Cornell); Brandon Sorge (IUPUI)</dc:creator>
  <cp:keywords/>
  <dcterms:created xsi:type="dcterms:W3CDTF">2025-05-28T14:43:54Z</dcterms:created>
  <dcterms:modified xsi:type="dcterms:W3CDTF">2025-05-28T14:43:54Z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ode-annotations">
    <vt:lpwstr>hover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subtitle">
    <vt:lpwstr>Linux, command line, scripting</vt:lpwstr>
  </property>
  <property fmtid="{D5CDD505-2E9C-101B-9397-08002B2CF9AE}" pid="11" name="theme">
    <vt:lpwstr>default</vt:lpwstr>
  </property>
  <property fmtid="{D5CDD505-2E9C-101B-9397-08002B2CF9AE}" pid="12" name="toc-title">
    <vt:lpwstr>Table of contents</vt:lpwstr>
  </property>
</Properties>
</file>