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EF89-826C-48AE-98AB-EFE7F2552E3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0057F-0F89-4C2E-BE46-74FD84A5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0057F-0F89-4C2E-BE46-74FD84A53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2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5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97B901-436A-46ED-BEE0-F611799193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0DA275-BF47-42EF-B0DD-12E38621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4EA7-242F-3C1F-2D82-873051489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Rusnac </a:t>
            </a:r>
            <a:r>
              <a:rPr lang="en-US" dirty="0" err="1"/>
              <a:t>EShop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FF391-9854-2627-7FCB-664AE6064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</a:p>
          <a:p>
            <a:r>
              <a:rPr lang="en-US" dirty="0"/>
              <a:t>Cristin Rusnac</a:t>
            </a:r>
          </a:p>
          <a:p>
            <a:r>
              <a:rPr lang="en-US" dirty="0"/>
              <a:t>3616908</a:t>
            </a:r>
          </a:p>
        </p:txBody>
      </p:sp>
    </p:spTree>
    <p:extLst>
      <p:ext uri="{BB962C8B-B14F-4D97-AF65-F5344CB8AC3E}">
        <p14:creationId xmlns:p14="http://schemas.microsoft.com/office/powerpoint/2010/main" val="213075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0223"/>
            <a:ext cx="11279566" cy="85755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638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0223"/>
            <a:ext cx="11285465" cy="85755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43946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0D555-D535-87CE-3728-2E78F9F2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3057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dirty="0">
                <a:solidFill>
                  <a:srgbClr val="FFFFFF"/>
                </a:solidFill>
              </a:rPr>
              <a:t>System Architecture</a:t>
            </a:r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B4BC7B4-3E30-3EB4-B641-F6E68086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7" y="797125"/>
            <a:ext cx="7537293" cy="5257261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" y="107793"/>
            <a:ext cx="11134377" cy="516572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 &amp; Performance: Region Nodes</a:t>
            </a:r>
          </a:p>
        </p:txBody>
      </p:sp>
      <p:pic>
        <p:nvPicPr>
          <p:cNvPr id="5" name="Picture 4" descr="A picture containing text, sky, screenshot, indoor&#10;&#10;Description automatically generated">
            <a:extLst>
              <a:ext uri="{FF2B5EF4-FFF2-40B4-BE49-F238E27FC236}">
                <a16:creationId xmlns:a16="http://schemas.microsoft.com/office/drawing/2014/main" id="{A57B62FE-2C8B-85E5-30A8-EB98FF3B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033144"/>
            <a:ext cx="11000972" cy="54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0"/>
            <a:ext cx="11142537" cy="47624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Scalability &amp; Performance: Horizontal &amp; Vertical </a:t>
            </a:r>
            <a:r>
              <a:rPr lang="en-US" sz="3200" dirty="0" err="1"/>
              <a:t>Autoscale</a:t>
            </a:r>
            <a:endParaRPr lang="en-US" sz="32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777A2F-CFF1-F54B-1BC0-84AD59D2C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" y="587501"/>
            <a:ext cx="11153415" cy="16740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BEC04F-5441-53B4-CAC0-0D2AC8D3E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57" y="3161680"/>
            <a:ext cx="7090685" cy="346159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372075-A7FE-C017-16DE-01F9CAC14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72" y="1424536"/>
            <a:ext cx="7950354" cy="1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4988"/>
            <a:ext cx="11142537" cy="516572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 &amp; Performance: k6 Performance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E70B27-A51A-0D31-3354-77FCC7042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" y="671560"/>
            <a:ext cx="11025083" cy="59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4988"/>
            <a:ext cx="11142537" cy="516572"/>
          </a:xfrm>
        </p:spPr>
        <p:txBody>
          <a:bodyPr>
            <a:noAutofit/>
          </a:bodyPr>
          <a:lstStyle/>
          <a:p>
            <a:r>
              <a:rPr lang="en-US" sz="3600" dirty="0"/>
              <a:t>Scalability &amp; Performance: </a:t>
            </a:r>
            <a:r>
              <a:rPr lang="en-US" sz="3600" dirty="0" err="1"/>
              <a:t>Jmeter</a:t>
            </a:r>
            <a:r>
              <a:rPr lang="en-US" sz="3600" dirty="0"/>
              <a:t> Performance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1B5BE78-03D2-57E3-C1DC-8279F203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68" y="1019113"/>
            <a:ext cx="7726168" cy="4819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15E44-9469-F3FD-16CB-E0315DE943C8}"/>
              </a:ext>
            </a:extLst>
          </p:cNvPr>
          <p:cNvSpPr txBox="1"/>
          <p:nvPr/>
        </p:nvSpPr>
        <p:spPr>
          <a:xfrm>
            <a:off x="251043" y="2265838"/>
            <a:ext cx="29142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Response Duration: 84 </a:t>
            </a:r>
            <a:r>
              <a:rPr lang="en-US" sz="2000" dirty="0" err="1"/>
              <a:t>ms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Throughput: 7,101/min</a:t>
            </a:r>
          </a:p>
        </p:txBody>
      </p:sp>
    </p:spTree>
    <p:extLst>
      <p:ext uri="{BB962C8B-B14F-4D97-AF65-F5344CB8AC3E}">
        <p14:creationId xmlns:p14="http://schemas.microsoft.com/office/powerpoint/2010/main" val="406263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4988"/>
            <a:ext cx="11142537" cy="516572"/>
          </a:xfrm>
        </p:spPr>
        <p:txBody>
          <a:bodyPr>
            <a:noAutofit/>
          </a:bodyPr>
          <a:lstStyle/>
          <a:p>
            <a:r>
              <a:rPr lang="en-US" sz="3600" dirty="0"/>
              <a:t>Estimated Load &amp; Real Performance (</a:t>
            </a:r>
            <a:r>
              <a:rPr lang="en-US" sz="3600" dirty="0" err="1"/>
              <a:t>StockX</a:t>
            </a:r>
            <a:r>
              <a:rPr lang="en-US" sz="3600" dirty="0"/>
              <a:t>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15E44-9469-F3FD-16CB-E0315DE943C8}"/>
              </a:ext>
            </a:extLst>
          </p:cNvPr>
          <p:cNvSpPr txBox="1"/>
          <p:nvPr/>
        </p:nvSpPr>
        <p:spPr>
          <a:xfrm>
            <a:off x="325748" y="1144961"/>
            <a:ext cx="4641509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 err="1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StockX</a:t>
            </a: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Traffic &amp; Engagement per Month: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Total Visits : ~30 million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Avg Visit Duration: ~00:03:29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Interactions per Visit: ~4.43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1" kern="1200" dirty="0" err="1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StockX</a:t>
            </a: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estimated requests per minute: 3425</a:t>
            </a:r>
          </a:p>
          <a:p>
            <a:pPr lvl="0">
              <a:lnSpc>
                <a:spcPct val="200000"/>
              </a:lnSpc>
            </a:pP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643833-A5BF-8487-3FE0-10B8B3B87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2834"/>
              </p:ext>
            </p:extLst>
          </p:nvPr>
        </p:nvGraphicFramePr>
        <p:xfrm>
          <a:off x="251043" y="5300394"/>
          <a:ext cx="10891494" cy="146329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485119">
                  <a:extLst>
                    <a:ext uri="{9D8B030D-6E8A-4147-A177-3AD203B41FA5}">
                      <a16:colId xmlns:a16="http://schemas.microsoft.com/office/drawing/2014/main" val="2956063589"/>
                    </a:ext>
                  </a:extLst>
                </a:gridCol>
                <a:gridCol w="2226070">
                  <a:extLst>
                    <a:ext uri="{9D8B030D-6E8A-4147-A177-3AD203B41FA5}">
                      <a16:colId xmlns:a16="http://schemas.microsoft.com/office/drawing/2014/main" val="455050784"/>
                    </a:ext>
                  </a:extLst>
                </a:gridCol>
                <a:gridCol w="2006535">
                  <a:extLst>
                    <a:ext uri="{9D8B030D-6E8A-4147-A177-3AD203B41FA5}">
                      <a16:colId xmlns:a16="http://schemas.microsoft.com/office/drawing/2014/main" val="3766281406"/>
                    </a:ext>
                  </a:extLst>
                </a:gridCol>
                <a:gridCol w="1993364">
                  <a:extLst>
                    <a:ext uri="{9D8B030D-6E8A-4147-A177-3AD203B41FA5}">
                      <a16:colId xmlns:a16="http://schemas.microsoft.com/office/drawing/2014/main" val="3446227559"/>
                    </a:ext>
                  </a:extLst>
                </a:gridCol>
                <a:gridCol w="2180406">
                  <a:extLst>
                    <a:ext uri="{9D8B030D-6E8A-4147-A177-3AD203B41FA5}">
                      <a16:colId xmlns:a16="http://schemas.microsoft.com/office/drawing/2014/main" val="3318538924"/>
                    </a:ext>
                  </a:extLst>
                </a:gridCol>
              </a:tblGrid>
              <a:tr h="665177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400" b="1" kern="1200" dirty="0">
                          <a:effectLst/>
                        </a:rPr>
                        <a:t>Estimated users/month</a:t>
                      </a:r>
                      <a:endParaRPr lang="en-US" sz="14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400" b="1" kern="1200" dirty="0">
                          <a:effectLst/>
                        </a:rPr>
                        <a:t>Estimated interactions / visit</a:t>
                      </a:r>
                      <a:endParaRPr lang="en-US" sz="14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400" b="1" kern="1200" dirty="0">
                          <a:effectLst/>
                        </a:rPr>
                        <a:t>Estimated requests/minute</a:t>
                      </a:r>
                      <a:endParaRPr lang="en-US" sz="14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400" b="1" kern="1200" dirty="0">
                          <a:effectLst/>
                        </a:rPr>
                        <a:t>Possible users/month</a:t>
                      </a:r>
                      <a:endParaRPr lang="en-US" sz="14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400" b="1" kern="1200" dirty="0">
                          <a:effectLst/>
                        </a:rPr>
                        <a:t>Possible requests/minute</a:t>
                      </a:r>
                      <a:endParaRPr lang="en-US" sz="14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559008"/>
                  </a:ext>
                </a:extLst>
              </a:tr>
              <a:tr h="665177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</a:rPr>
                        <a:t>~30,000,000 users/month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</a:rPr>
                        <a:t>~4.43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</a:rPr>
                        <a:t>~3425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</a:rPr>
                        <a:t>~61,000,000 users/month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</a:rPr>
                        <a:t>&gt;7000 requests/minute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8094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6B24ED-52E9-B012-5D38-0A26FBC766E2}"/>
              </a:ext>
            </a:extLst>
          </p:cNvPr>
          <p:cNvSpPr txBox="1"/>
          <p:nvPr/>
        </p:nvSpPr>
        <p:spPr>
          <a:xfrm>
            <a:off x="6259516" y="2151005"/>
            <a:ext cx="4417333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System Real Performance: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Total Visits : ~61 million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Possible requests per minute: &gt;7000</a:t>
            </a:r>
          </a:p>
        </p:txBody>
      </p:sp>
    </p:spTree>
    <p:extLst>
      <p:ext uri="{BB962C8B-B14F-4D97-AF65-F5344CB8AC3E}">
        <p14:creationId xmlns:p14="http://schemas.microsoft.com/office/powerpoint/2010/main" val="117732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03" y="154988"/>
            <a:ext cx="10251733" cy="516572"/>
          </a:xfrm>
        </p:spPr>
        <p:txBody>
          <a:bodyPr>
            <a:noAutofit/>
          </a:bodyPr>
          <a:lstStyle/>
          <a:p>
            <a:r>
              <a:rPr lang="en-US" sz="3600" dirty="0"/>
              <a:t>DevOps, CI/CD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B4038-A951-CD12-6C2B-E325BC9E3FA1}"/>
              </a:ext>
            </a:extLst>
          </p:cNvPr>
          <p:cNvSpPr txBox="1"/>
          <p:nvPr/>
        </p:nvSpPr>
        <p:spPr>
          <a:xfrm>
            <a:off x="260856" y="671560"/>
            <a:ext cx="4393736" cy="610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 err="1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Unitests</a:t>
            </a: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Prior to deployment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unitests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run for each service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individualy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Integration tests: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End to end testing is implemented using Cypress, a recording of it can be found in the Documentation folder, integrated in pipeline.</a:t>
            </a:r>
          </a:p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Performance test tests: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Performance testing is implemented using k6, through Client and directly to the API, integrated in pipeline.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75C78-A31C-6E7F-8864-9711FDA6DC77}"/>
              </a:ext>
            </a:extLst>
          </p:cNvPr>
          <p:cNvSpPr txBox="1"/>
          <p:nvPr/>
        </p:nvSpPr>
        <p:spPr>
          <a:xfrm>
            <a:off x="4777195" y="-16093"/>
            <a:ext cx="4393736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 err="1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SonarCloud</a:t>
            </a: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At each push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SonarCloud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analyses Reliability, Maintainability and Security of the code.</a:t>
            </a:r>
          </a:p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CD: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If a modification to any service was made it will be automatically redeployed.</a:t>
            </a:r>
          </a:p>
          <a:p>
            <a:pPr lvl="0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FE6CA8-E812-7247-BF02-27E2F926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95" y="3833822"/>
            <a:ext cx="4724926" cy="29396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0AA3B40-B9E9-D06A-CD5E-2D6D8AD8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47" y="4908630"/>
            <a:ext cx="1307904" cy="13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194AB8-4501-AB49-26BC-87EEC2E1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47" y="1247180"/>
            <a:ext cx="1307904" cy="1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B5F922-711D-64E4-6FF5-A90D6F49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47" y="3032445"/>
            <a:ext cx="1307904" cy="1241462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179EE76-616C-727E-9D64-C2184F431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85" y="154988"/>
            <a:ext cx="2060166" cy="6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3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392-0E7E-9A13-F1C7-49743E8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44" y="154988"/>
            <a:ext cx="10629292" cy="516572"/>
          </a:xfrm>
        </p:spPr>
        <p:txBody>
          <a:bodyPr>
            <a:noAutofit/>
          </a:bodyPr>
          <a:lstStyle/>
          <a:p>
            <a:r>
              <a:rPr lang="en-US" sz="3600" dirty="0"/>
              <a:t>Cloud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573D1-CC54-D6A9-19E1-590B754006CA}"/>
              </a:ext>
            </a:extLst>
          </p:cNvPr>
          <p:cNvSpPr txBox="1"/>
          <p:nvPr/>
        </p:nvSpPr>
        <p:spPr>
          <a:xfrm>
            <a:off x="513244" y="737905"/>
            <a:ext cx="4641509" cy="610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Used: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Cloud Storage – Store the k8s Cluster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Cloud Build – Used for deployment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Kubernetes Engine – Maintains the k8s cluster and handles the ‘health’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Autoscaler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Horizontal &amp; Vertical Scaling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Load </a:t>
            </a:r>
            <a:r>
              <a:rPr lang="en-US" sz="18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Balancig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Ingress NGINX Controller and Load Balancer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Cloud DNS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Domain setup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IAM 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Provides Access to GKE k8s for CI/CD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6F8A-C32D-F732-E494-3B5D32DAA8F4}"/>
              </a:ext>
            </a:extLst>
          </p:cNvPr>
          <p:cNvSpPr txBox="1"/>
          <p:nvPr/>
        </p:nvSpPr>
        <p:spPr>
          <a:xfrm>
            <a:off x="5827890" y="737905"/>
            <a:ext cx="4641509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Potential Use: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Payment Service –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sed instead of Stripe for payment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Filestore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Used to store footwear images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MongoDB Atlas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Replacement for DB inside the cluster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Certification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Used for SSL &amp; TLS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18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351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Rusnac EShop</vt:lpstr>
      <vt:lpstr>System Architecture</vt:lpstr>
      <vt:lpstr>Scalability &amp; Performance: Region Nodes</vt:lpstr>
      <vt:lpstr>Scalability &amp; Performance: Horizontal &amp; Vertical Autoscale</vt:lpstr>
      <vt:lpstr>Scalability &amp; Performance: k6 Performance</vt:lpstr>
      <vt:lpstr>Scalability &amp; Performance: Jmeter Performance</vt:lpstr>
      <vt:lpstr>Estimated Load &amp; Real Performance (StockX based)</vt:lpstr>
      <vt:lpstr>DevOps, CI/CD</vt:lpstr>
      <vt:lpstr>Cloud Service</vt:lpstr>
      <vt:lpstr>DEMO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Rusnac Eshop</dc:title>
  <dc:creator>Rusnac,Cristin C.</dc:creator>
  <cp:lastModifiedBy>Rusnac,Cristin C.</cp:lastModifiedBy>
  <cp:revision>11</cp:revision>
  <dcterms:created xsi:type="dcterms:W3CDTF">2022-06-23T20:23:20Z</dcterms:created>
  <dcterms:modified xsi:type="dcterms:W3CDTF">2022-06-23T22:31:41Z</dcterms:modified>
</cp:coreProperties>
</file>