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93" r:id="rId4"/>
    <p:sldId id="269" r:id="rId5"/>
    <p:sldId id="257" r:id="rId6"/>
    <p:sldId id="258" r:id="rId7"/>
    <p:sldId id="273" r:id="rId8"/>
    <p:sldId id="262" r:id="rId9"/>
    <p:sldId id="268" r:id="rId10"/>
    <p:sldId id="263" r:id="rId11"/>
    <p:sldId id="264" r:id="rId12"/>
    <p:sldId id="265" r:id="rId13"/>
    <p:sldId id="266" r:id="rId14"/>
    <p:sldId id="267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0" y="-9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31CB-BD77-4F14-9C08-E1652B9AA760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E09C-6557-47B2-B8CB-5E35F4F62A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31CB-BD77-4F14-9C08-E1652B9AA760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E09C-6557-47B2-B8CB-5E35F4F62A6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31CB-BD77-4F14-9C08-E1652B9AA760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E09C-6557-47B2-B8CB-5E35F4F62A6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31CB-BD77-4F14-9C08-E1652B9AA760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E09C-6557-47B2-B8CB-5E35F4F62A6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31CB-BD77-4F14-9C08-E1652B9AA760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E09C-6557-47B2-B8CB-5E35F4F62A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31CB-BD77-4F14-9C08-E1652B9AA760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E09C-6557-47B2-B8CB-5E35F4F62A6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31CB-BD77-4F14-9C08-E1652B9AA760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E09C-6557-47B2-B8CB-5E35F4F62A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31CB-BD77-4F14-9C08-E1652B9AA760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E09C-6557-47B2-B8CB-5E35F4F62A6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31CB-BD77-4F14-9C08-E1652B9AA760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E09C-6557-47B2-B8CB-5E35F4F62A6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31CB-BD77-4F14-9C08-E1652B9AA760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E09C-6557-47B2-B8CB-5E35F4F62A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31CB-BD77-4F14-9C08-E1652B9AA760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E09C-6557-47B2-B8CB-5E35F4F62A6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59BC31CB-BD77-4F14-9C08-E1652B9AA760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D01E09C-6557-47B2-B8CB-5E35F4F62A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Term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Sudoku </a:t>
            </a:r>
            <a:r>
              <a:rPr lang="en-US" altLang="ko-KR" dirty="0" smtClean="0"/>
              <a:t>and </a:t>
            </a:r>
            <a:r>
              <a:rPr lang="en-US" altLang="ko-KR" dirty="0"/>
              <a:t>Crosswords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755576" y="5805264"/>
            <a:ext cx="68580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김윤호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김한결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손성수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서진환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박성범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백장현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최대호</a:t>
            </a:r>
            <a:endParaRPr lang="ko-KR" altLang="en-US" sz="16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25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1340768"/>
            <a:ext cx="748883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55576" y="-243408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CASE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060849"/>
            <a:ext cx="3744416" cy="37752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dist="35921" dir="2700000" algn="ctr" rotWithShape="0">
              <a:schemeClr val="bg2"/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539552" y="1052736"/>
            <a:ext cx="828092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 smtClean="0">
                <a:latin typeface="휴먼둥근헤드라인" pitchFamily="18" charset="-127"/>
                <a:ea typeface="휴먼둥근헤드라인" pitchFamily="18" charset="-127"/>
              </a:rPr>
              <a:t>퀴즈의 길이가 긴 순으로 정렬하여 긴 문자열 </a:t>
            </a:r>
            <a:r>
              <a:rPr lang="ko-KR" altLang="en-US" sz="2400" dirty="0" err="1" smtClean="0">
                <a:latin typeface="휴먼둥근헤드라인" pitchFamily="18" charset="-127"/>
                <a:ea typeface="휴먼둥근헤드라인" pitchFamily="18" charset="-127"/>
              </a:rPr>
              <a:t>부터</a:t>
            </a:r>
            <a:r>
              <a:rPr lang="ko-KR" altLang="en-US" sz="2400" dirty="0" smtClean="0">
                <a:latin typeface="휴먼둥근헤드라인" pitchFamily="18" charset="-127"/>
                <a:ea typeface="휴먼둥근헤드라인" pitchFamily="18" charset="-127"/>
              </a:rPr>
              <a:t> 검색</a:t>
            </a:r>
            <a:r>
              <a:rPr lang="en-US" altLang="ko-KR" sz="2400" dirty="0" smtClean="0">
                <a:latin typeface="휴먼둥근헤드라인" pitchFamily="18" charset="-127"/>
                <a:ea typeface="휴먼둥근헤드라인" pitchFamily="18" charset="-127"/>
              </a:rPr>
              <a:t>.</a:t>
            </a:r>
            <a:endParaRPr lang="ko-KR" altLang="en-US" sz="24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540568" y="2204864"/>
            <a:ext cx="10081120" cy="2448272"/>
          </a:xfrm>
          <a:prstGeom prst="rect">
            <a:avLst/>
          </a:prstGeom>
          <a:solidFill>
            <a:schemeClr val="accent4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2000"/>
                </a:schemeClr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-72008" y="1788044"/>
            <a:ext cx="9396536" cy="214501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5000" b="1" dirty="0" smtClean="0">
                <a:ln w="28575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검색 과정에서 무한루프 발생</a:t>
            </a:r>
            <a:endParaRPr lang="ko-KR" altLang="en-US" sz="5000" b="1" dirty="0">
              <a:ln w="28575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accent5">
                  <a:lumMod val="5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7353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1340768"/>
            <a:ext cx="748883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55576" y="-243408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CASE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42785"/>
              </p:ext>
            </p:extLst>
          </p:nvPr>
        </p:nvGraphicFramePr>
        <p:xfrm>
          <a:off x="971600" y="2060848"/>
          <a:ext cx="5256584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73"/>
                <a:gridCol w="657073"/>
                <a:gridCol w="657073"/>
                <a:gridCol w="657073"/>
                <a:gridCol w="657073"/>
                <a:gridCol w="657073"/>
                <a:gridCol w="657073"/>
                <a:gridCol w="657073"/>
              </a:tblGrid>
              <a:tr h="504056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가로 퀴즈 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797112"/>
              </p:ext>
            </p:extLst>
          </p:nvPr>
        </p:nvGraphicFramePr>
        <p:xfrm>
          <a:off x="971600" y="3371390"/>
          <a:ext cx="5256584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73"/>
                <a:gridCol w="657073"/>
                <a:gridCol w="657073"/>
                <a:gridCol w="657073"/>
                <a:gridCol w="657073"/>
                <a:gridCol w="657073"/>
                <a:gridCol w="657073"/>
                <a:gridCol w="657073"/>
              </a:tblGrid>
              <a:tr h="504056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가로 퀴즈 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09726"/>
              </p:ext>
            </p:extLst>
          </p:nvPr>
        </p:nvGraphicFramePr>
        <p:xfrm>
          <a:off x="971600" y="4667534"/>
          <a:ext cx="5256584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73"/>
                <a:gridCol w="657073"/>
                <a:gridCol w="657073"/>
                <a:gridCol w="657073"/>
                <a:gridCol w="657073"/>
                <a:gridCol w="657073"/>
                <a:gridCol w="657073"/>
                <a:gridCol w="657073"/>
              </a:tblGrid>
              <a:tr h="504056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가로 퀴즈 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6372200" y="2204864"/>
            <a:ext cx="288032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372200" y="3501008"/>
            <a:ext cx="288032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6372200" y="4797152"/>
            <a:ext cx="288032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76169"/>
              </p:ext>
            </p:extLst>
          </p:nvPr>
        </p:nvGraphicFramePr>
        <p:xfrm>
          <a:off x="6876256" y="2060848"/>
          <a:ext cx="1728192" cy="102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j-lt"/>
                        </a:rPr>
                        <a:t>TRUE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131765"/>
              </p:ext>
            </p:extLst>
          </p:nvPr>
        </p:nvGraphicFramePr>
        <p:xfrm>
          <a:off x="6876256" y="3356992"/>
          <a:ext cx="1728192" cy="102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j-lt"/>
                        </a:rPr>
                        <a:t>TRUE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087078"/>
              </p:ext>
            </p:extLst>
          </p:nvPr>
        </p:nvGraphicFramePr>
        <p:xfrm>
          <a:off x="6876256" y="4653136"/>
          <a:ext cx="1728192" cy="102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j-lt"/>
                        </a:rPr>
                        <a:t>TRUE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제목 1"/>
          <p:cNvSpPr txBox="1">
            <a:spLocks/>
          </p:cNvSpPr>
          <p:nvPr/>
        </p:nvSpPr>
        <p:spPr>
          <a:xfrm>
            <a:off x="755576" y="1052736"/>
            <a:ext cx="8100392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 smtClean="0">
                <a:latin typeface="휴먼둥근헤드라인" pitchFamily="18" charset="-127"/>
                <a:ea typeface="휴먼둥근헤드라인" pitchFamily="18" charset="-127"/>
              </a:rPr>
              <a:t>문제점 </a:t>
            </a:r>
            <a:r>
              <a:rPr lang="en-US" altLang="ko-KR" sz="2400" dirty="0" smtClean="0">
                <a:latin typeface="휴먼둥근헤드라인" pitchFamily="18" charset="-127"/>
                <a:ea typeface="휴먼둥근헤드라인" pitchFamily="18" charset="-127"/>
              </a:rPr>
              <a:t>: </a:t>
            </a:r>
            <a:r>
              <a:rPr lang="ko-KR" altLang="en-US" sz="2400" dirty="0" smtClean="0">
                <a:latin typeface="휴먼둥근헤드라인" pitchFamily="18" charset="-127"/>
                <a:ea typeface="휴먼둥근헤드라인" pitchFamily="18" charset="-127"/>
              </a:rPr>
              <a:t>무한루프 발생</a:t>
            </a:r>
            <a:endParaRPr lang="ko-KR" altLang="en-US" sz="24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1916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1340768"/>
            <a:ext cx="748883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55576" y="-243408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CASE </a:t>
            </a:r>
            <a:r>
              <a:rPr lang="en-US" altLang="ko-KR" dirty="0"/>
              <a:t>2 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55576" y="1052736"/>
            <a:ext cx="8100392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 smtClean="0">
                <a:latin typeface="휴먼둥근헤드라인" pitchFamily="18" charset="-127"/>
                <a:ea typeface="휴먼둥근헤드라인" pitchFamily="18" charset="-127"/>
              </a:rPr>
              <a:t>문제점 </a:t>
            </a:r>
            <a:r>
              <a:rPr lang="en-US" altLang="ko-KR" sz="2400" dirty="0" smtClean="0">
                <a:latin typeface="휴먼둥근헤드라인" pitchFamily="18" charset="-127"/>
                <a:ea typeface="휴먼둥근헤드라인" pitchFamily="18" charset="-127"/>
              </a:rPr>
              <a:t>: </a:t>
            </a:r>
            <a:r>
              <a:rPr lang="ko-KR" altLang="en-US" sz="2400" dirty="0" smtClean="0">
                <a:latin typeface="휴먼둥근헤드라인" pitchFamily="18" charset="-127"/>
                <a:ea typeface="휴먼둥근헤드라인" pitchFamily="18" charset="-127"/>
              </a:rPr>
              <a:t>무한루프 발생</a:t>
            </a:r>
            <a:endParaRPr lang="ko-KR" altLang="en-US" sz="24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07244"/>
              </p:ext>
            </p:extLst>
          </p:nvPr>
        </p:nvGraphicFramePr>
        <p:xfrm>
          <a:off x="971600" y="2060848"/>
          <a:ext cx="489654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65"/>
                <a:gridCol w="585065"/>
                <a:gridCol w="585065"/>
                <a:gridCol w="585065"/>
                <a:gridCol w="585065"/>
                <a:gridCol w="585065"/>
                <a:gridCol w="585065"/>
                <a:gridCol w="801089"/>
              </a:tblGrid>
              <a:tr h="208825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가로 퀴즈 </a:t>
                      </a:r>
                      <a:r>
                        <a:rPr lang="en-US" altLang="ko-KR" dirty="0" smtClean="0"/>
                        <a:t>1 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08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452130"/>
              </p:ext>
            </p:extLst>
          </p:nvPr>
        </p:nvGraphicFramePr>
        <p:xfrm>
          <a:off x="971600" y="3371390"/>
          <a:ext cx="489654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65"/>
                <a:gridCol w="585065"/>
                <a:gridCol w="585065"/>
                <a:gridCol w="585065"/>
                <a:gridCol w="585065"/>
                <a:gridCol w="585065"/>
                <a:gridCol w="585065"/>
                <a:gridCol w="801089"/>
              </a:tblGrid>
              <a:tr h="208825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가로 퀴즈 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08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23800"/>
              </p:ext>
            </p:extLst>
          </p:nvPr>
        </p:nvGraphicFramePr>
        <p:xfrm>
          <a:off x="971600" y="4667534"/>
          <a:ext cx="489654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65"/>
                <a:gridCol w="585065"/>
                <a:gridCol w="585065"/>
                <a:gridCol w="585065"/>
                <a:gridCol w="585065"/>
                <a:gridCol w="585065"/>
                <a:gridCol w="585065"/>
                <a:gridCol w="801089"/>
              </a:tblGrid>
              <a:tr h="208825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가로 퀴즈 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08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268462"/>
              </p:ext>
            </p:extLst>
          </p:nvPr>
        </p:nvGraphicFramePr>
        <p:xfrm>
          <a:off x="7092280" y="1556792"/>
          <a:ext cx="432048" cy="4495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</a:tblGrid>
              <a:tr h="1611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세로퀴즈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20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208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7208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720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 rot="1412715">
            <a:off x="4771172" y="3053641"/>
            <a:ext cx="2520280" cy="35202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540568" y="2204864"/>
            <a:ext cx="10081120" cy="2448272"/>
          </a:xfrm>
          <a:prstGeom prst="rect">
            <a:avLst/>
          </a:prstGeom>
          <a:solidFill>
            <a:schemeClr val="accent4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2000"/>
                </a:schemeClr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3728" y="2021482"/>
            <a:ext cx="8587208" cy="214501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4400" b="1" dirty="0" smtClean="0">
                <a:ln w="28575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세로퀴즈</a:t>
            </a:r>
            <a:r>
              <a:rPr lang="en-US" altLang="ko-KR" sz="4400" b="1" dirty="0" smtClean="0">
                <a:ln w="28575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1</a:t>
            </a:r>
            <a:r>
              <a:rPr lang="ko-KR" altLang="en-US" sz="4400" b="1" dirty="0" smtClean="0">
                <a:ln w="28575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의 정답을 찾기 위해선</a:t>
            </a:r>
            <a:endParaRPr lang="en-US" altLang="ko-KR" sz="4400" b="1" dirty="0" smtClean="0">
              <a:ln w="28575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accent5">
                  <a:lumMod val="5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휴먼둥근헤드라인" pitchFamily="18" charset="-127"/>
              <a:ea typeface="휴먼둥근헤드라인" pitchFamily="18" charset="-127"/>
            </a:endParaRPr>
          </a:p>
          <a:p>
            <a:pPr algn="ctr"/>
            <a:r>
              <a:rPr lang="ko-KR" altLang="en-US" sz="4400" b="1" dirty="0" smtClean="0">
                <a:ln w="28575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가로퀴즈</a:t>
            </a:r>
            <a:r>
              <a:rPr lang="en-US" altLang="ko-KR" sz="4400" b="1" dirty="0" smtClean="0">
                <a:ln w="28575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1 </a:t>
            </a:r>
            <a:r>
              <a:rPr lang="ko-KR" altLang="en-US" sz="4400" b="1" dirty="0" smtClean="0">
                <a:ln w="28575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을 </a:t>
            </a:r>
            <a:r>
              <a:rPr lang="ko-KR" altLang="en-US" sz="4400" b="1" dirty="0" err="1" smtClean="0">
                <a:ln w="28575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수정해야함</a:t>
            </a:r>
            <a:endParaRPr lang="ko-KR" altLang="en-US" sz="4400" b="1" dirty="0">
              <a:ln w="28575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accent5">
                  <a:lumMod val="5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8931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1340768"/>
            <a:ext cx="748883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55576" y="-243408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CASE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28907"/>
              </p:ext>
            </p:extLst>
          </p:nvPr>
        </p:nvGraphicFramePr>
        <p:xfrm>
          <a:off x="971600" y="2060848"/>
          <a:ext cx="489654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65"/>
                <a:gridCol w="585065"/>
                <a:gridCol w="585065"/>
                <a:gridCol w="585065"/>
                <a:gridCol w="585065"/>
                <a:gridCol w="585065"/>
                <a:gridCol w="585065"/>
                <a:gridCol w="801089"/>
              </a:tblGrid>
              <a:tr h="208825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가로 퀴즈 </a:t>
                      </a:r>
                      <a:r>
                        <a:rPr lang="en-US" altLang="ko-KR" dirty="0" smtClean="0"/>
                        <a:t>1 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08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720110"/>
              </p:ext>
            </p:extLst>
          </p:nvPr>
        </p:nvGraphicFramePr>
        <p:xfrm>
          <a:off x="971600" y="3371390"/>
          <a:ext cx="489654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65"/>
                <a:gridCol w="585065"/>
                <a:gridCol w="585065"/>
                <a:gridCol w="585065"/>
                <a:gridCol w="585065"/>
                <a:gridCol w="585065"/>
                <a:gridCol w="585065"/>
                <a:gridCol w="801089"/>
              </a:tblGrid>
              <a:tr h="208825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가로 퀴즈 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08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20657"/>
              </p:ext>
            </p:extLst>
          </p:nvPr>
        </p:nvGraphicFramePr>
        <p:xfrm>
          <a:off x="971600" y="4667534"/>
          <a:ext cx="489654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65"/>
                <a:gridCol w="585065"/>
                <a:gridCol w="585065"/>
                <a:gridCol w="585065"/>
                <a:gridCol w="585065"/>
                <a:gridCol w="585065"/>
                <a:gridCol w="585065"/>
                <a:gridCol w="801089"/>
              </a:tblGrid>
              <a:tr h="208825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가로 퀴즈 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08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560964"/>
              </p:ext>
            </p:extLst>
          </p:nvPr>
        </p:nvGraphicFramePr>
        <p:xfrm>
          <a:off x="7092280" y="1556792"/>
          <a:ext cx="432048" cy="4495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</a:tblGrid>
              <a:tr h="1611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세로퀴즈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20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208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7208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720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위로 구부러진 화살표 11"/>
          <p:cNvSpPr/>
          <p:nvPr/>
        </p:nvSpPr>
        <p:spPr>
          <a:xfrm rot="9916630" flipV="1">
            <a:off x="4118548" y="4496528"/>
            <a:ext cx="3243717" cy="882716"/>
          </a:xfrm>
          <a:prstGeom prst="curvedUpArrow">
            <a:avLst>
              <a:gd name="adj1" fmla="val 18337"/>
              <a:gd name="adj2" fmla="val 36345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412420" y="5445224"/>
            <a:ext cx="3096232" cy="66342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4400" dirty="0" smtClean="0"/>
              <a:t>- RETURN -</a:t>
            </a:r>
            <a:endParaRPr lang="ko-KR" altLang="en-US" sz="440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55576" y="1052736"/>
            <a:ext cx="8100392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 smtClean="0">
                <a:latin typeface="휴먼둥근헤드라인" pitchFamily="18" charset="-127"/>
                <a:ea typeface="휴먼둥근헤드라인" pitchFamily="18" charset="-127"/>
              </a:rPr>
              <a:t>문제점 </a:t>
            </a:r>
            <a:r>
              <a:rPr lang="en-US" altLang="ko-KR" sz="2400" dirty="0" smtClean="0">
                <a:latin typeface="휴먼둥근헤드라인" pitchFamily="18" charset="-127"/>
                <a:ea typeface="휴먼둥근헤드라인" pitchFamily="18" charset="-127"/>
              </a:rPr>
              <a:t>: </a:t>
            </a:r>
            <a:r>
              <a:rPr lang="ko-KR" altLang="en-US" sz="2400" dirty="0" smtClean="0">
                <a:latin typeface="휴먼둥근헤드라인" pitchFamily="18" charset="-127"/>
                <a:ea typeface="휴먼둥근헤드라인" pitchFamily="18" charset="-127"/>
              </a:rPr>
              <a:t>무한루프 발생</a:t>
            </a:r>
            <a:endParaRPr lang="ko-KR" altLang="en-US" sz="24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61244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35" presetClass="emph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3" grpId="1"/>
      <p:bldP spid="13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1340768"/>
            <a:ext cx="748883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55576" y="-243408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CASE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216569"/>
              </p:ext>
            </p:extLst>
          </p:nvPr>
        </p:nvGraphicFramePr>
        <p:xfrm>
          <a:off x="971600" y="2060848"/>
          <a:ext cx="489654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65"/>
                <a:gridCol w="585065"/>
                <a:gridCol w="585065"/>
                <a:gridCol w="585065"/>
                <a:gridCol w="585065"/>
                <a:gridCol w="585065"/>
                <a:gridCol w="585065"/>
                <a:gridCol w="801089"/>
              </a:tblGrid>
              <a:tr h="208825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가로 퀴즈 </a:t>
                      </a:r>
                      <a:r>
                        <a:rPr lang="en-US" altLang="ko-KR" dirty="0" smtClean="0"/>
                        <a:t>1 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08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776417"/>
              </p:ext>
            </p:extLst>
          </p:nvPr>
        </p:nvGraphicFramePr>
        <p:xfrm>
          <a:off x="971600" y="3371390"/>
          <a:ext cx="489654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65"/>
                <a:gridCol w="585065"/>
                <a:gridCol w="585065"/>
                <a:gridCol w="585065"/>
                <a:gridCol w="585065"/>
                <a:gridCol w="585065"/>
                <a:gridCol w="585065"/>
                <a:gridCol w="801089"/>
              </a:tblGrid>
              <a:tr h="208825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가로 퀴즈 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08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582392"/>
              </p:ext>
            </p:extLst>
          </p:nvPr>
        </p:nvGraphicFramePr>
        <p:xfrm>
          <a:off x="971600" y="4667534"/>
          <a:ext cx="489654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65"/>
                <a:gridCol w="585065"/>
                <a:gridCol w="585065"/>
                <a:gridCol w="585065"/>
                <a:gridCol w="585065"/>
                <a:gridCol w="585065"/>
                <a:gridCol w="585065"/>
                <a:gridCol w="801089"/>
              </a:tblGrid>
              <a:tr h="208825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가로 퀴즈 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08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810128"/>
              </p:ext>
            </p:extLst>
          </p:nvPr>
        </p:nvGraphicFramePr>
        <p:xfrm>
          <a:off x="7092280" y="1556792"/>
          <a:ext cx="432048" cy="4495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</a:tblGrid>
              <a:tr h="1611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세로퀴즈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20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208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7208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720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위로 구부러진 화살표 11"/>
          <p:cNvSpPr/>
          <p:nvPr/>
        </p:nvSpPr>
        <p:spPr>
          <a:xfrm rot="7448210" flipH="1">
            <a:off x="4188076" y="2803232"/>
            <a:ext cx="3321154" cy="1254827"/>
          </a:xfrm>
          <a:prstGeom prst="curvedUpArrow">
            <a:avLst>
              <a:gd name="adj1" fmla="val 18337"/>
              <a:gd name="adj2" fmla="val 36345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396552" y="2708920"/>
            <a:ext cx="10081120" cy="2448272"/>
          </a:xfrm>
          <a:prstGeom prst="rect">
            <a:avLst/>
          </a:prstGeom>
          <a:solidFill>
            <a:schemeClr val="accent4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2000"/>
                </a:schemeClr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412420" y="5445224"/>
            <a:ext cx="4120020" cy="7920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4400" dirty="0" smtClean="0"/>
              <a:t>- FUNCTION CALL -</a:t>
            </a:r>
            <a:endParaRPr lang="ko-KR" altLang="en-US" sz="44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56792" y="2723852"/>
            <a:ext cx="8479704" cy="17852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7200" b="1" dirty="0" smtClean="0">
                <a:ln w="28575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ea"/>
              </a:rPr>
              <a:t>무한루프 발생</a:t>
            </a:r>
            <a:endParaRPr lang="ko-KR" altLang="en-US" sz="7200" b="1" dirty="0">
              <a:ln w="28575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accent5">
                  <a:lumMod val="5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j-ea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55576" y="1052736"/>
            <a:ext cx="8100392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 smtClean="0">
                <a:latin typeface="휴먼둥근헤드라인" pitchFamily="18" charset="-127"/>
                <a:ea typeface="휴먼둥근헤드라인" pitchFamily="18" charset="-127"/>
              </a:rPr>
              <a:t>문제점 </a:t>
            </a:r>
            <a:r>
              <a:rPr lang="en-US" altLang="ko-KR" sz="2400" dirty="0" smtClean="0">
                <a:latin typeface="휴먼둥근헤드라인" pitchFamily="18" charset="-127"/>
                <a:ea typeface="휴먼둥근헤드라인" pitchFamily="18" charset="-127"/>
              </a:rPr>
              <a:t>: </a:t>
            </a:r>
            <a:r>
              <a:rPr lang="ko-KR" altLang="en-US" sz="2400" dirty="0" smtClean="0">
                <a:latin typeface="휴먼둥근헤드라인" pitchFamily="18" charset="-127"/>
                <a:ea typeface="휴먼둥근헤드라인" pitchFamily="18" charset="-127"/>
              </a:rPr>
              <a:t>무한루프 발생</a:t>
            </a:r>
            <a:endParaRPr lang="ko-KR" altLang="en-US" sz="24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063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35" presetClass="emph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3" grpId="0"/>
      <p:bldP spid="13" grpId="1"/>
      <p:bldP spid="13" grpId="2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96552" y="2513484"/>
            <a:ext cx="10081120" cy="2965648"/>
          </a:xfrm>
          <a:prstGeom prst="rect">
            <a:avLst/>
          </a:prstGeom>
          <a:solidFill>
            <a:schemeClr val="accent4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2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1340768"/>
            <a:ext cx="748883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55576" y="-243408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CASE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55576" y="1052736"/>
            <a:ext cx="8100392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 smtClean="0">
                <a:latin typeface="휴먼둥근헤드라인" pitchFamily="18" charset="-127"/>
                <a:ea typeface="휴먼둥근헤드라인" pitchFamily="18" charset="-127"/>
              </a:rPr>
              <a:t>CASE1 </a:t>
            </a:r>
            <a:r>
              <a:rPr lang="ko-KR" altLang="en-US" sz="2400" dirty="0" smtClean="0">
                <a:latin typeface="휴먼둥근헤드라인" pitchFamily="18" charset="-127"/>
                <a:ea typeface="휴먼둥근헤드라인" pitchFamily="18" charset="-127"/>
              </a:rPr>
              <a:t>와 </a:t>
            </a:r>
            <a:r>
              <a:rPr lang="en-US" altLang="ko-KR" sz="2400" dirty="0" smtClean="0">
                <a:latin typeface="휴먼둥근헤드라인" pitchFamily="18" charset="-127"/>
                <a:ea typeface="휴먼둥근헤드라인" pitchFamily="18" charset="-127"/>
              </a:rPr>
              <a:t>CASE2 </a:t>
            </a:r>
            <a:r>
              <a:rPr lang="ko-KR" altLang="en-US" sz="2400" dirty="0" smtClean="0">
                <a:latin typeface="휴먼둥근헤드라인" pitchFamily="18" charset="-127"/>
                <a:ea typeface="휴먼둥근헤드라인" pitchFamily="18" charset="-127"/>
              </a:rPr>
              <a:t>을 융합</a:t>
            </a:r>
            <a:r>
              <a:rPr lang="en-US" altLang="ko-KR" sz="2400" dirty="0" smtClean="0">
                <a:latin typeface="휴먼둥근헤드라인" pitchFamily="18" charset="-127"/>
                <a:ea typeface="휴먼둥근헤드라인" pitchFamily="18" charset="-127"/>
              </a:rPr>
              <a:t>.</a:t>
            </a:r>
            <a:endParaRPr lang="ko-KR" altLang="en-US" sz="24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-69416" y="2708920"/>
            <a:ext cx="9213416" cy="111948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b="1" dirty="0" smtClean="0">
                <a:ln w="1270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ea typeface="휴먼둥근헤드라인" pitchFamily="18" charset="-127"/>
              </a:rPr>
              <a:t>CASE  1</a:t>
            </a:r>
            <a:endParaRPr lang="en-US" altLang="ko-KR" sz="3200" b="1" dirty="0" smtClean="0">
              <a:ln w="1270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accent5">
                  <a:lumMod val="5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휴먼둥근헤드라인" pitchFamily="18" charset="-127"/>
              <a:ea typeface="휴먼둥근헤드라인" pitchFamily="18" charset="-127"/>
            </a:endParaRPr>
          </a:p>
          <a:p>
            <a:pPr algn="ctr"/>
            <a:r>
              <a:rPr lang="ko-KR" altLang="en-US" sz="3600" b="1" dirty="0" smtClean="0">
                <a:ln w="1270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20000" endPos="45500" dist="114300" dir="5400000" sy="-100000" algn="bl" rotWithShape="0"/>
                </a:effectLst>
                <a:latin typeface="+mj-ea"/>
              </a:rPr>
              <a:t>연결된 퀴즈의 집합을 각각 그룹으로 취급</a:t>
            </a:r>
            <a:r>
              <a:rPr lang="en-US" altLang="ko-KR" sz="3600" b="1" dirty="0" smtClean="0">
                <a:ln w="1270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20000" endPos="45500" dist="114300" dir="5400000" sy="-100000" algn="bl" rotWithShape="0"/>
                </a:effectLst>
                <a:latin typeface="+mj-ea"/>
              </a:rPr>
              <a:t>.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-69416" y="4037706"/>
            <a:ext cx="9213416" cy="111948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b="1" dirty="0" smtClean="0">
                <a:ln w="1270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ea typeface="휴먼둥근헤드라인" pitchFamily="18" charset="-127"/>
              </a:rPr>
              <a:t>CASE </a:t>
            </a:r>
            <a:r>
              <a:rPr lang="en-US" altLang="ko-KR" sz="3200" b="1" dirty="0" smtClean="0">
                <a:ln w="1270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ea typeface="휴먼둥근헤드라인" pitchFamily="18" charset="-127"/>
              </a:rPr>
              <a:t> 2</a:t>
            </a:r>
            <a:endParaRPr lang="en-US" altLang="ko-KR" sz="3200" b="1" dirty="0" smtClean="0">
              <a:ln w="1270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accent5">
                  <a:lumMod val="5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ea typeface="휴먼둥근헤드라인" pitchFamily="18" charset="-127"/>
            </a:endParaRPr>
          </a:p>
          <a:p>
            <a:pPr algn="ctr"/>
            <a:r>
              <a:rPr lang="ko-KR" altLang="en-US" sz="3200" b="1" dirty="0" smtClean="0">
                <a:ln w="1270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30000" endPos="45500" dist="114300" dir="5400000" sy="-100000" algn="bl" rotWithShape="0"/>
                </a:effectLst>
                <a:latin typeface="+mj-ea"/>
              </a:rPr>
              <a:t>그룹을 퀴즈의 길이 순으로 정렬하여 검색</a:t>
            </a:r>
            <a:r>
              <a:rPr lang="en-US" altLang="ko-KR" sz="3200" b="1" dirty="0" smtClean="0">
                <a:ln w="1270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30000" endPos="45500" dist="114300" dir="5400000" sy="-100000" algn="bl" rotWithShape="0"/>
                </a:effectLst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6652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24" y="1375567"/>
            <a:ext cx="2003780" cy="264935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500562" y="2258171"/>
            <a:ext cx="673873" cy="930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37199" y="4524292"/>
            <a:ext cx="5289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크로스워드 가로</a:t>
            </a:r>
            <a:r>
              <a:rPr lang="en-US" altLang="ko-KR" dirty="0" smtClean="0"/>
              <a:t>/</a:t>
            </a:r>
            <a:r>
              <a:rPr lang="ko-KR" altLang="en-US" dirty="0" smtClean="0"/>
              <a:t>세로 퀴즈의 교차지점을 정보로 한 배열 생성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308" y="1375568"/>
            <a:ext cx="2355184" cy="266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762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화살표 5"/>
          <p:cNvSpPr/>
          <p:nvPr/>
        </p:nvSpPr>
        <p:spPr>
          <a:xfrm>
            <a:off x="3500562" y="2258171"/>
            <a:ext cx="673873" cy="930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29856" y="4405022"/>
            <a:ext cx="528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생성된 배열을 퀴즈의 길이 순으로 정렬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3385" y="4837964"/>
            <a:ext cx="546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정렬된 배열을 댄싱링크처럼 사용하여 다음으로 풀 퀴즈를 선택한다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04" y="1460409"/>
            <a:ext cx="2355184" cy="266107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310" y="1460409"/>
            <a:ext cx="2378690" cy="269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7398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93" y="1102936"/>
            <a:ext cx="3566015" cy="403467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48193" y="1510749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060670" y="1716789"/>
            <a:ext cx="728066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48054" y="2347275"/>
            <a:ext cx="3407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최초 시작 퀴즈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가장 긴 가로 퀴즈</a:t>
            </a:r>
            <a:r>
              <a:rPr lang="en-US" altLang="ko-KR" dirty="0" smtClean="0"/>
              <a:t>, 7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48054" y="3007649"/>
            <a:ext cx="340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번을 탐색했다는 표시를 남김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48054" y="3668023"/>
            <a:ext cx="354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다음으로 풀 문제는 </a:t>
            </a:r>
            <a:r>
              <a:rPr lang="en-US" altLang="ko-KR" dirty="0" smtClean="0"/>
              <a:t>7</a:t>
            </a:r>
            <a:r>
              <a:rPr lang="ko-KR" altLang="en-US" dirty="0" smtClean="0"/>
              <a:t>번에서 연결된 세로 문제 중 가장 긴 문제</a:t>
            </a:r>
            <a:r>
              <a:rPr lang="en-US" altLang="ko-KR" dirty="0" smtClean="0"/>
              <a:t>, 14</a:t>
            </a:r>
            <a:r>
              <a:rPr lang="ko-KR" altLang="en-US" dirty="0" smtClean="0"/>
              <a:t>번 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73519" y="3120271"/>
            <a:ext cx="302619" cy="4033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3526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048054" y="2347275"/>
            <a:ext cx="340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</a:t>
            </a:r>
            <a:r>
              <a:rPr lang="ko-KR" altLang="en-US" dirty="0" smtClean="0"/>
              <a:t>번에 탐색 표시를 남김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48054" y="3102416"/>
            <a:ext cx="354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다음으로 풀 문제는 </a:t>
            </a:r>
            <a:r>
              <a:rPr lang="en-US" altLang="ko-KR" dirty="0" smtClean="0"/>
              <a:t>14</a:t>
            </a:r>
            <a:r>
              <a:rPr lang="ko-KR" altLang="en-US" dirty="0" smtClean="0"/>
              <a:t>번에 연결되고 풀지 않은 가로 문제 중 가장 긴 문제</a:t>
            </a:r>
            <a:r>
              <a:rPr lang="en-US" altLang="ko-KR" dirty="0" smtClean="0"/>
              <a:t>, 5</a:t>
            </a:r>
            <a:r>
              <a:rPr lang="ko-KR" altLang="en-US" dirty="0" smtClean="0"/>
              <a:t>번 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92" y="1102935"/>
            <a:ext cx="3626164" cy="409123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48193" y="1510749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60670" y="1716789"/>
            <a:ext cx="728066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610599" y="1122287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774595" y="1707363"/>
            <a:ext cx="0" cy="50793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02893" y="3148552"/>
            <a:ext cx="317059" cy="4033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1834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1340768"/>
            <a:ext cx="748883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55576" y="-243408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err="1" smtClean="0"/>
              <a:t>스도</a:t>
            </a:r>
            <a:r>
              <a:rPr lang="ko-KR" altLang="en-US" dirty="0" err="1"/>
              <a:t>쿠</a:t>
            </a:r>
            <a:endParaRPr lang="ko-KR" altLang="en-US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1259632" y="5445224"/>
            <a:ext cx="6781800" cy="81354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effectLst>
                  <a:reflection blurRad="6350" stA="50000" endA="300" endPos="50000" dist="76200" dir="5400000" sy="-100000" algn="bl" rotWithShape="0"/>
                </a:effectLst>
              </a:rPr>
              <a:t>DANCING LINK </a:t>
            </a:r>
            <a:r>
              <a:rPr lang="ko-KR" altLang="en-US" sz="4800" dirty="0" smtClean="0">
                <a:effectLst>
                  <a:reflection blurRad="6350" stA="50000" endA="300" endPos="50000" dist="76200" dir="5400000" sy="-100000" algn="bl" rotWithShape="0"/>
                </a:effectLst>
              </a:rPr>
              <a:t>를 통해 해결</a:t>
            </a:r>
            <a:endParaRPr lang="ko-KR" altLang="en-US" sz="4800" dirty="0">
              <a:effectLst>
                <a:reflection blurRad="6350" stA="50000" endA="300" endPos="50000" dist="76200" dir="5400000" sy="-100000" algn="bl" rotWithShape="0"/>
              </a:effectLst>
            </a:endParaRPr>
          </a:p>
        </p:txBody>
      </p:sp>
      <p:pic>
        <p:nvPicPr>
          <p:cNvPr id="1026" name="Picture 2" descr="C:\Users\lotus\Desktop\cover-figur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97" y="1628800"/>
            <a:ext cx="3960994" cy="36724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otus\Desktop\cover-figure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447" y="1556792"/>
            <a:ext cx="3986625" cy="37417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5066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048054" y="2347275"/>
            <a:ext cx="340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번에 탐색 표시를 남김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48053" y="3102416"/>
            <a:ext cx="3718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다음으로 풀 문제는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번에 연결되고 풀지 않은 세로 문제 중 가장 긴 문제</a:t>
            </a:r>
            <a:r>
              <a:rPr lang="en-US" altLang="ko-KR" dirty="0" smtClean="0"/>
              <a:t>, 13</a:t>
            </a:r>
            <a:r>
              <a:rPr lang="ko-KR" altLang="en-US" dirty="0" smtClean="0"/>
              <a:t>번 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92" y="1102935"/>
            <a:ext cx="3626164" cy="409123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48193" y="1510749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60670" y="1716789"/>
            <a:ext cx="728066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610599" y="1122287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774595" y="1707363"/>
            <a:ext cx="0" cy="50793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63511" y="1922830"/>
            <a:ext cx="327993" cy="40766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424703" y="2129867"/>
            <a:ext cx="333628" cy="1016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602893" y="3148552"/>
            <a:ext cx="317059" cy="4033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90882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048054" y="2347275"/>
            <a:ext cx="340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</a:t>
            </a:r>
            <a:r>
              <a:rPr lang="ko-KR" altLang="en-US" dirty="0" smtClean="0"/>
              <a:t>번에 탐색 표시를 남김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48054" y="3102416"/>
            <a:ext cx="352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다음으로 풀 문제는 </a:t>
            </a:r>
            <a:r>
              <a:rPr lang="en-US" altLang="ko-KR" dirty="0" smtClean="0"/>
              <a:t>13</a:t>
            </a:r>
            <a:r>
              <a:rPr lang="ko-KR" altLang="en-US" dirty="0" smtClean="0"/>
              <a:t>번에 연결되고 풀지 않은 가로 문제 중 가장 긴 문제</a:t>
            </a:r>
            <a:r>
              <a:rPr lang="en-US" altLang="ko-KR" dirty="0" smtClean="0"/>
              <a:t>, 6</a:t>
            </a:r>
            <a:r>
              <a:rPr lang="ko-KR" altLang="en-US" dirty="0" smtClean="0"/>
              <a:t>번 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92" y="1102935"/>
            <a:ext cx="3626164" cy="409123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48193" y="1510749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60670" y="1716789"/>
            <a:ext cx="728066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610599" y="1122287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774595" y="1707363"/>
            <a:ext cx="0" cy="50793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63511" y="1922830"/>
            <a:ext cx="327993" cy="40766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424703" y="2129867"/>
            <a:ext cx="333628" cy="1016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91504" y="1131715"/>
            <a:ext cx="327993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1435231" y="2129867"/>
            <a:ext cx="4790" cy="4625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02893" y="3148552"/>
            <a:ext cx="317059" cy="4033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3852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048054" y="2314137"/>
            <a:ext cx="3407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위와 같은 방법으로 </a:t>
            </a:r>
            <a:r>
              <a:rPr lang="en-US" altLang="ko-KR" dirty="0" smtClean="0"/>
              <a:t>9</a:t>
            </a:r>
            <a:r>
              <a:rPr lang="ko-KR" altLang="en-US" dirty="0" smtClean="0"/>
              <a:t>번까지 진행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48054" y="3102415"/>
            <a:ext cx="352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번에 탐색 표시를 남김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92" y="1102935"/>
            <a:ext cx="3626164" cy="409123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48193" y="1510749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60670" y="1716789"/>
            <a:ext cx="728066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610599" y="1122287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774595" y="1707363"/>
            <a:ext cx="0" cy="50793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63511" y="1922830"/>
            <a:ext cx="327993" cy="40766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424703" y="2129867"/>
            <a:ext cx="333628" cy="1016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91504" y="1131715"/>
            <a:ext cx="327993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1435231" y="2129867"/>
            <a:ext cx="4790" cy="4625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1424703" y="2535810"/>
            <a:ext cx="689258" cy="942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057399" y="2535809"/>
            <a:ext cx="1" cy="16685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945012" y="1143892"/>
            <a:ext cx="327993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59898" y="2330494"/>
            <a:ext cx="327993" cy="40766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48054" y="3857555"/>
            <a:ext cx="3527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번에서 연결되는 </a:t>
            </a:r>
            <a:r>
              <a:rPr lang="en-US" altLang="ko-KR" dirty="0" smtClean="0"/>
              <a:t>14,15</a:t>
            </a:r>
            <a:r>
              <a:rPr lang="ko-KR" altLang="en-US" dirty="0" smtClean="0"/>
              <a:t>번 문제는 이미 탐색이 끝난 상태</a:t>
            </a:r>
            <a:r>
              <a:rPr lang="en-US" altLang="ko-KR" dirty="0" smtClean="0"/>
              <a:t>, Backtracking</a:t>
            </a:r>
            <a:r>
              <a:rPr lang="ko-KR" altLang="en-US" dirty="0" smtClean="0"/>
              <a:t>하여 이전 퀴즈인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번으로 돌아간다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59158" y="3972242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2135760" y="2498804"/>
            <a:ext cx="13551" cy="1696125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02893" y="3148552"/>
            <a:ext cx="317059" cy="4033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83446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048054" y="2347275"/>
            <a:ext cx="340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번 문제로 </a:t>
            </a:r>
            <a:r>
              <a:rPr lang="en-US" altLang="ko-KR" dirty="0" smtClean="0"/>
              <a:t>back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92" y="1102935"/>
            <a:ext cx="3626164" cy="409123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48193" y="1510749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60670" y="1716789"/>
            <a:ext cx="728066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610599" y="1122287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774595" y="1707363"/>
            <a:ext cx="0" cy="50793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63511" y="1922830"/>
            <a:ext cx="327993" cy="40766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424703" y="2129867"/>
            <a:ext cx="333628" cy="1016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91504" y="1131715"/>
            <a:ext cx="327993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1435231" y="2129867"/>
            <a:ext cx="4790" cy="4625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1424703" y="2531942"/>
            <a:ext cx="632696" cy="132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036188" y="2535809"/>
            <a:ext cx="1" cy="16685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945012" y="1143892"/>
            <a:ext cx="327993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59898" y="2330494"/>
            <a:ext cx="327993" cy="40766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48054" y="3325912"/>
            <a:ext cx="352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다음으로 풀 문제는 </a:t>
            </a:r>
            <a:r>
              <a:rPr lang="en-US" altLang="ko-KR" dirty="0"/>
              <a:t>6</a:t>
            </a:r>
            <a:r>
              <a:rPr lang="ko-KR" altLang="en-US" dirty="0" smtClean="0"/>
              <a:t>번에 연결되고 풀지 않은 세로 문제 중 가장 긴 문제</a:t>
            </a:r>
            <a:r>
              <a:rPr lang="en-US" altLang="ko-KR" dirty="0" smtClean="0"/>
              <a:t>, 11</a:t>
            </a:r>
            <a:r>
              <a:rPr lang="ko-KR" altLang="en-US" dirty="0" smtClean="0"/>
              <a:t>번 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59158" y="3972242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2135760" y="2498804"/>
            <a:ext cx="13551" cy="1696125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142536" y="2540523"/>
            <a:ext cx="348714" cy="94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02893" y="3148552"/>
            <a:ext cx="317059" cy="4033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85346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72169" y="2030633"/>
            <a:ext cx="3407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위와 같은 방법으로 </a:t>
            </a:r>
            <a:r>
              <a:rPr lang="en-US" altLang="ko-KR" dirty="0"/>
              <a:t>1</a:t>
            </a:r>
            <a:r>
              <a:rPr lang="ko-KR" altLang="en-US" dirty="0" smtClean="0"/>
              <a:t>번까지 진행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92" y="1102935"/>
            <a:ext cx="3626164" cy="409123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48193" y="1510749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60670" y="1716789"/>
            <a:ext cx="728066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610599" y="1122287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774595" y="1707363"/>
            <a:ext cx="0" cy="50793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63511" y="1922830"/>
            <a:ext cx="327993" cy="40766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424703" y="2129867"/>
            <a:ext cx="333628" cy="1016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91504" y="1131715"/>
            <a:ext cx="327993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1435231" y="2129867"/>
            <a:ext cx="4790" cy="4625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1424703" y="2531942"/>
            <a:ext cx="632696" cy="132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036188" y="2535809"/>
            <a:ext cx="1" cy="16685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945012" y="1143892"/>
            <a:ext cx="327993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59898" y="2330494"/>
            <a:ext cx="327993" cy="40766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72169" y="2672945"/>
            <a:ext cx="352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번에서 연결 가능한 모든 퀴즈를 푼 상황</a:t>
            </a:r>
            <a:r>
              <a:rPr lang="en-US" altLang="ko-KR" dirty="0" smtClean="0"/>
              <a:t>. Backtracking</a:t>
            </a:r>
            <a:r>
              <a:rPr lang="ko-KR" altLang="en-US" dirty="0" smtClean="0"/>
              <a:t>하여 이전 퀴즈인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번으로 돌아간다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59158" y="3972242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2135760" y="2498804"/>
            <a:ext cx="13551" cy="1696125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142536" y="2540523"/>
            <a:ext cx="348714" cy="94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446108" y="2527083"/>
            <a:ext cx="4790" cy="4625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59158" y="2754968"/>
            <a:ext cx="327993" cy="388103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415580" y="3021037"/>
            <a:ext cx="996885" cy="1027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3388859" y="3031308"/>
            <a:ext cx="1" cy="160668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59158" y="4364611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278183" y="1131715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258127" y="1134464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972169" y="3787200"/>
            <a:ext cx="352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번에서 연결 가능한 모든 퀴즈를 푼 상황</a:t>
            </a:r>
            <a:r>
              <a:rPr lang="en-US" altLang="ko-KR" dirty="0" smtClean="0"/>
              <a:t>. Backtracking</a:t>
            </a:r>
            <a:r>
              <a:rPr lang="ko-KR" altLang="en-US" dirty="0" smtClean="0"/>
              <a:t>하여 이전 퀴즈인 </a:t>
            </a:r>
            <a:r>
              <a:rPr lang="en-US" altLang="ko-KR" dirty="0"/>
              <a:t>4</a:t>
            </a:r>
            <a:r>
              <a:rPr lang="ko-KR" altLang="en-US" dirty="0" smtClean="0"/>
              <a:t>번으로 돌아간다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3481360" y="2882576"/>
            <a:ext cx="13551" cy="1696125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2450898" y="2882576"/>
            <a:ext cx="1000736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602893" y="3148552"/>
            <a:ext cx="317059" cy="4033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6070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000449" y="2030633"/>
            <a:ext cx="3407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Backtracking</a:t>
            </a:r>
            <a:r>
              <a:rPr lang="ko-KR" altLang="en-US" dirty="0" smtClean="0"/>
              <a:t>으로 돌아온 </a:t>
            </a:r>
            <a:r>
              <a:rPr lang="en-US" altLang="ko-KR" dirty="0" smtClean="0"/>
              <a:t>4, 11, 15, 6</a:t>
            </a:r>
            <a:r>
              <a:rPr lang="ko-KR" altLang="en-US" dirty="0" smtClean="0"/>
              <a:t>번에 연결된 모든 퀴즈들을 탐색한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13</a:t>
            </a:r>
            <a:r>
              <a:rPr lang="ko-KR" altLang="en-US" dirty="0" smtClean="0"/>
              <a:t>번 문제까지 </a:t>
            </a:r>
            <a:r>
              <a:rPr lang="en-US" altLang="ko-KR" dirty="0" smtClean="0"/>
              <a:t>back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92" y="1102935"/>
            <a:ext cx="3626164" cy="409123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48193" y="1510749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60670" y="1716789"/>
            <a:ext cx="728066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610599" y="1122287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774595" y="1707363"/>
            <a:ext cx="0" cy="50793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63511" y="1922830"/>
            <a:ext cx="327993" cy="40766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424703" y="2129867"/>
            <a:ext cx="333628" cy="1016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91504" y="1131715"/>
            <a:ext cx="327993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1435231" y="2129867"/>
            <a:ext cx="4790" cy="4625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1424703" y="2531942"/>
            <a:ext cx="632696" cy="132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036188" y="2535809"/>
            <a:ext cx="1" cy="16685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945012" y="1143892"/>
            <a:ext cx="327993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59898" y="2330494"/>
            <a:ext cx="327993" cy="40766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59158" y="3972242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2135760" y="2498804"/>
            <a:ext cx="13551" cy="1696125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142536" y="2540523"/>
            <a:ext cx="348714" cy="94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446108" y="2527083"/>
            <a:ext cx="4790" cy="4625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59158" y="2754968"/>
            <a:ext cx="327993" cy="388103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415580" y="3021037"/>
            <a:ext cx="996885" cy="1027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3388859" y="3031308"/>
            <a:ext cx="1" cy="160668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59158" y="4364611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278183" y="1131715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258127" y="1134464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3481360" y="2882576"/>
            <a:ext cx="13551" cy="1696125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2450898" y="2882576"/>
            <a:ext cx="1000736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2509681" y="2438622"/>
            <a:ext cx="3488" cy="436490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1483863" y="2458020"/>
            <a:ext cx="1000736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00449" y="3474743"/>
            <a:ext cx="3407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다음으로 풀 문제는 </a:t>
            </a:r>
            <a:r>
              <a:rPr lang="en-US" altLang="ko-KR" dirty="0" smtClean="0"/>
              <a:t>13</a:t>
            </a:r>
            <a:r>
              <a:rPr lang="ko-KR" altLang="en-US" dirty="0" smtClean="0"/>
              <a:t>번에 연결되고 풀지 않은 가로 문제 중 가장 긴 문제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번 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1523173" y="2431461"/>
            <a:ext cx="1" cy="13664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967436" y="3560133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602893" y="3148552"/>
            <a:ext cx="317059" cy="4033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75773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92" y="1102935"/>
            <a:ext cx="3626164" cy="409123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48193" y="1510749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60670" y="1716789"/>
            <a:ext cx="728066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610599" y="1122287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774595" y="1707363"/>
            <a:ext cx="0" cy="50793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63511" y="1922830"/>
            <a:ext cx="327993" cy="40766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424703" y="2129867"/>
            <a:ext cx="333628" cy="1016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91504" y="1131715"/>
            <a:ext cx="327993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1435231" y="2129867"/>
            <a:ext cx="4790" cy="4625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1424703" y="2531942"/>
            <a:ext cx="632696" cy="132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036188" y="2535809"/>
            <a:ext cx="1" cy="16685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945012" y="1143892"/>
            <a:ext cx="327993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59898" y="2330494"/>
            <a:ext cx="327993" cy="40766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59158" y="3972242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2135760" y="2498804"/>
            <a:ext cx="13551" cy="1696125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142536" y="2540523"/>
            <a:ext cx="348714" cy="94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446108" y="2527083"/>
            <a:ext cx="4790" cy="4625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59158" y="2754968"/>
            <a:ext cx="327993" cy="388103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415580" y="3021037"/>
            <a:ext cx="996885" cy="1027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3388859" y="3031308"/>
            <a:ext cx="1" cy="160668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59158" y="4364611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278183" y="1131715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258127" y="1134464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3481360" y="2882576"/>
            <a:ext cx="13551" cy="1696125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2450898" y="2882576"/>
            <a:ext cx="1000736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2509681" y="2438622"/>
            <a:ext cx="3488" cy="436490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1483863" y="2458020"/>
            <a:ext cx="1000736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1523173" y="2431461"/>
            <a:ext cx="1" cy="13664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967436" y="3560133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048054" y="2314138"/>
            <a:ext cx="3407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위와 같은 방법으로 다시 탐색하여 </a:t>
            </a:r>
            <a:r>
              <a:rPr lang="en-US" altLang="ko-KR" dirty="0"/>
              <a:t>2</a:t>
            </a:r>
            <a:r>
              <a:rPr lang="ko-KR" altLang="en-US" dirty="0" smtClean="0"/>
              <a:t>번까지 진행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48054" y="3102415"/>
            <a:ext cx="352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번에 탐색 표시를 남김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48054" y="3857555"/>
            <a:ext cx="3527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번에서 연결되는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번 문제는 이미 탐색이 끝난 상태</a:t>
            </a:r>
            <a:r>
              <a:rPr lang="en-US" altLang="ko-KR" dirty="0" smtClean="0"/>
              <a:t>, Backtracking</a:t>
            </a:r>
            <a:r>
              <a:rPr lang="ko-KR" altLang="en-US" dirty="0" smtClean="0"/>
              <a:t>하여 이전 퀴즈인 </a:t>
            </a:r>
            <a:r>
              <a:rPr lang="en-US" altLang="ko-KR" dirty="0" smtClean="0"/>
              <a:t>12</a:t>
            </a:r>
            <a:r>
              <a:rPr lang="ko-KR" altLang="en-US" dirty="0" smtClean="0"/>
              <a:t>번으로 돌아간다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1509840" y="3709004"/>
            <a:ext cx="2880694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4364714" y="3673327"/>
            <a:ext cx="1" cy="13605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4459429" y="3761030"/>
            <a:ext cx="0" cy="1260173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236196" y="1131715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54220" y="4766406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602893" y="3148552"/>
            <a:ext cx="317059" cy="4033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27586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92" y="1102935"/>
            <a:ext cx="3626164" cy="409123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48193" y="1510749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060671" y="1631947"/>
            <a:ext cx="778735" cy="94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610599" y="1122287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809946" y="1640265"/>
            <a:ext cx="14141" cy="5750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63511" y="1922830"/>
            <a:ext cx="327993" cy="40766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1424704" y="2187165"/>
            <a:ext cx="414701" cy="8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91504" y="1131715"/>
            <a:ext cx="327993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1435231" y="2129867"/>
            <a:ext cx="4790" cy="4625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1424703" y="2531942"/>
            <a:ext cx="632696" cy="132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036188" y="2535809"/>
            <a:ext cx="1" cy="16685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945012" y="1143892"/>
            <a:ext cx="327993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59898" y="2330494"/>
            <a:ext cx="327993" cy="40766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59158" y="3972242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2135760" y="2498804"/>
            <a:ext cx="13551" cy="1696125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142536" y="2540523"/>
            <a:ext cx="348714" cy="94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446108" y="2527083"/>
            <a:ext cx="4790" cy="4625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59158" y="2754968"/>
            <a:ext cx="327993" cy="388103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415580" y="3021037"/>
            <a:ext cx="996885" cy="1027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3388859" y="3031308"/>
            <a:ext cx="1" cy="160668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59158" y="4364611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278183" y="1131715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258127" y="1134464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3481360" y="2882576"/>
            <a:ext cx="13551" cy="1696125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2450898" y="2882576"/>
            <a:ext cx="1000736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2509681" y="2438622"/>
            <a:ext cx="3488" cy="436490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2057399" y="2458021"/>
            <a:ext cx="427200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1523173" y="2431461"/>
            <a:ext cx="1" cy="13664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967436" y="3560133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1509840" y="3709004"/>
            <a:ext cx="2880694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4364714" y="3673327"/>
            <a:ext cx="1" cy="13605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4459429" y="3761030"/>
            <a:ext cx="0" cy="1260173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236196" y="1131715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54220" y="4766406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000449" y="2030633"/>
            <a:ext cx="3407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Backtracking</a:t>
            </a:r>
            <a:r>
              <a:rPr lang="ko-KR" altLang="en-US" dirty="0" smtClean="0"/>
              <a:t>으로 돌아온 </a:t>
            </a:r>
            <a:r>
              <a:rPr lang="en-US" altLang="ko-KR" dirty="0" smtClean="0"/>
              <a:t>12, 3, 13, 5, 14</a:t>
            </a:r>
            <a:r>
              <a:rPr lang="ko-KR" altLang="en-US" dirty="0" smtClean="0"/>
              <a:t>번에 연결된 모든 퀴즈들을 탐색한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따라서 </a:t>
            </a:r>
            <a:r>
              <a:rPr lang="en-US" altLang="ko-KR" dirty="0"/>
              <a:t>7</a:t>
            </a:r>
            <a:r>
              <a:rPr lang="ko-KR" altLang="en-US" dirty="0" smtClean="0"/>
              <a:t>번 문제까지 </a:t>
            </a:r>
            <a:r>
              <a:rPr lang="en-US" altLang="ko-KR" dirty="0" smtClean="0"/>
              <a:t>back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0449" y="3474743"/>
            <a:ext cx="3407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다음으로 풀 문제는 </a:t>
            </a:r>
            <a:r>
              <a:rPr lang="en-US" altLang="ko-KR" dirty="0"/>
              <a:t>7</a:t>
            </a:r>
            <a:r>
              <a:rPr lang="ko-KR" altLang="en-US" dirty="0" smtClean="0"/>
              <a:t>번에 연결되고 풀지 않은 가로 문제 중 가장 긴 문제</a:t>
            </a:r>
            <a:r>
              <a:rPr lang="en-US" altLang="ko-KR" dirty="0" smtClean="0"/>
              <a:t>, 17</a:t>
            </a:r>
            <a:r>
              <a:rPr lang="ko-KR" altLang="en-US" dirty="0" smtClean="0"/>
              <a:t>번 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 flipV="1">
            <a:off x="1390143" y="3834649"/>
            <a:ext cx="3054225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1383664" y="2492298"/>
            <a:ext cx="10748" cy="1345352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 flipV="1">
            <a:off x="1372912" y="2037673"/>
            <a:ext cx="3488" cy="436490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1498805" y="2461228"/>
            <a:ext cx="576657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1345080" y="2037675"/>
            <a:ext cx="394112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1701643" y="1716790"/>
            <a:ext cx="0" cy="31640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1705864" y="1756373"/>
            <a:ext cx="1055410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602893" y="3148552"/>
            <a:ext cx="317059" cy="4033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3756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92" y="1102935"/>
            <a:ext cx="3626164" cy="409123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48193" y="1510749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060671" y="1631947"/>
            <a:ext cx="778735" cy="94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610599" y="1122287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809946" y="1640265"/>
            <a:ext cx="14141" cy="5750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63511" y="1922830"/>
            <a:ext cx="327993" cy="40766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1424704" y="2187165"/>
            <a:ext cx="414701" cy="8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91504" y="1131715"/>
            <a:ext cx="327993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1435231" y="2129867"/>
            <a:ext cx="4790" cy="4625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1424703" y="2531942"/>
            <a:ext cx="632696" cy="132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036188" y="2535809"/>
            <a:ext cx="1" cy="16685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945012" y="1143892"/>
            <a:ext cx="327993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59898" y="2330494"/>
            <a:ext cx="327993" cy="40766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59158" y="3972242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2135760" y="2498804"/>
            <a:ext cx="13551" cy="1696125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142536" y="2540523"/>
            <a:ext cx="348714" cy="94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446108" y="2527083"/>
            <a:ext cx="4790" cy="4625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59158" y="2754968"/>
            <a:ext cx="327993" cy="388103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415580" y="3021037"/>
            <a:ext cx="996885" cy="1027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3388859" y="3031308"/>
            <a:ext cx="1" cy="160668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59158" y="4364611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278183" y="1131715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258127" y="1134464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3481360" y="2882576"/>
            <a:ext cx="13551" cy="1696125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2450898" y="2882576"/>
            <a:ext cx="1000736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2509681" y="2438622"/>
            <a:ext cx="3488" cy="436490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2057399" y="2458021"/>
            <a:ext cx="427200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1523173" y="2431461"/>
            <a:ext cx="1" cy="13664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967436" y="3560133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1509840" y="3709004"/>
            <a:ext cx="2880694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4364714" y="3673327"/>
            <a:ext cx="1" cy="13605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4459429" y="3761030"/>
            <a:ext cx="0" cy="1260173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236196" y="1131715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54220" y="4766406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flipH="1" flipV="1">
            <a:off x="1390143" y="3834649"/>
            <a:ext cx="3054225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1383664" y="2492298"/>
            <a:ext cx="10748" cy="1345352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 flipV="1">
            <a:off x="1372912" y="2037673"/>
            <a:ext cx="3488" cy="436490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1498805" y="2461228"/>
            <a:ext cx="576657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1345080" y="2037675"/>
            <a:ext cx="394112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1701643" y="1716790"/>
            <a:ext cx="0" cy="31640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1705864" y="1756373"/>
            <a:ext cx="1055410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602893" y="3148552"/>
            <a:ext cx="317059" cy="4033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048054" y="2314138"/>
            <a:ext cx="3407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위와 같은 방법으로 다시 탐색하여 </a:t>
            </a:r>
            <a:r>
              <a:rPr lang="en-US" altLang="ko-KR" dirty="0" smtClean="0"/>
              <a:t>18</a:t>
            </a:r>
            <a:r>
              <a:rPr lang="ko-KR" altLang="en-US" dirty="0" smtClean="0"/>
              <a:t>번까지 진행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048054" y="3102415"/>
            <a:ext cx="352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18</a:t>
            </a:r>
            <a:r>
              <a:rPr lang="ko-KR" altLang="en-US" dirty="0" smtClean="0"/>
              <a:t>번에 탐색 표시를 남김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048054" y="3857555"/>
            <a:ext cx="3527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18</a:t>
            </a:r>
            <a:r>
              <a:rPr lang="ko-KR" altLang="en-US" dirty="0" smtClean="0"/>
              <a:t>번에서 연결되는 </a:t>
            </a:r>
            <a:r>
              <a:rPr lang="en-US" altLang="ko-KR" dirty="0"/>
              <a:t>7</a:t>
            </a:r>
            <a:r>
              <a:rPr lang="ko-KR" altLang="en-US" dirty="0" smtClean="0"/>
              <a:t>번 문제는 이미 탐색이 끝난 상태</a:t>
            </a:r>
            <a:r>
              <a:rPr lang="en-US" altLang="ko-KR" dirty="0" smtClean="0"/>
              <a:t>, Backtracking</a:t>
            </a:r>
            <a:r>
              <a:rPr lang="ko-KR" altLang="en-US" dirty="0" smtClean="0"/>
              <a:t>하여 이전 퀴즈인 </a:t>
            </a:r>
            <a:r>
              <a:rPr lang="en-US" altLang="ko-KR" dirty="0"/>
              <a:t>8</a:t>
            </a:r>
            <a:r>
              <a:rPr lang="ko-KR" altLang="en-US" dirty="0" smtClean="0"/>
              <a:t>번으로 돌아간다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2708448" y="1801111"/>
            <a:ext cx="1" cy="16685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2708448" y="3403011"/>
            <a:ext cx="1055410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 flipV="1">
            <a:off x="2814004" y="3293140"/>
            <a:ext cx="944491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959950" y="3146390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595638" y="1138085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571819" y="1139506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6300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92" y="1102935"/>
            <a:ext cx="3626164" cy="409123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48193" y="1510749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060671" y="1631947"/>
            <a:ext cx="778735" cy="94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610599" y="1122287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809946" y="1640265"/>
            <a:ext cx="14141" cy="5750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63511" y="1922830"/>
            <a:ext cx="327993" cy="40766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1424704" y="2187165"/>
            <a:ext cx="414701" cy="8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91504" y="1131715"/>
            <a:ext cx="327993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1435231" y="2129867"/>
            <a:ext cx="4790" cy="4625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1424703" y="2531942"/>
            <a:ext cx="632696" cy="132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036188" y="2535809"/>
            <a:ext cx="1" cy="16685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945012" y="1143892"/>
            <a:ext cx="327993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59898" y="2330494"/>
            <a:ext cx="327993" cy="40766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59158" y="3972242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2135760" y="2498804"/>
            <a:ext cx="13551" cy="1696125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142536" y="2540523"/>
            <a:ext cx="348714" cy="94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446108" y="2527083"/>
            <a:ext cx="4790" cy="4625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59158" y="2754968"/>
            <a:ext cx="327993" cy="388103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415580" y="3021037"/>
            <a:ext cx="996885" cy="1027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3388859" y="3031308"/>
            <a:ext cx="1" cy="160668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59158" y="4364611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278183" y="1131715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258127" y="1134464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3481360" y="2882576"/>
            <a:ext cx="13551" cy="1696125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2450898" y="2882576"/>
            <a:ext cx="1000736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2509681" y="2438622"/>
            <a:ext cx="3488" cy="436490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2057399" y="2458021"/>
            <a:ext cx="427200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1523173" y="2431461"/>
            <a:ext cx="1" cy="13664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967436" y="3560133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1509840" y="3709004"/>
            <a:ext cx="2880694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4364714" y="3673327"/>
            <a:ext cx="1" cy="13605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4459429" y="3761030"/>
            <a:ext cx="0" cy="1260173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236196" y="1131715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54220" y="4766406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flipH="1" flipV="1">
            <a:off x="1390143" y="3834649"/>
            <a:ext cx="3054225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1383664" y="2492298"/>
            <a:ext cx="10748" cy="1345352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 flipV="1">
            <a:off x="1372912" y="2037673"/>
            <a:ext cx="3488" cy="436490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1498805" y="2461228"/>
            <a:ext cx="576657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1345080" y="2037675"/>
            <a:ext cx="394112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1701643" y="1716790"/>
            <a:ext cx="0" cy="31640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1705864" y="1756373"/>
            <a:ext cx="1055410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602893" y="3148552"/>
            <a:ext cx="317059" cy="4033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2708448" y="1801111"/>
            <a:ext cx="1" cy="16685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2708448" y="3478426"/>
            <a:ext cx="1055410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 flipV="1">
            <a:off x="2814004" y="3387410"/>
            <a:ext cx="944491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959950" y="3146390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595638" y="1138085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571819" y="1139506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048054" y="2347275"/>
            <a:ext cx="340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번 문제로 </a:t>
            </a:r>
            <a:r>
              <a:rPr lang="en-US" altLang="ko-KR" dirty="0" smtClean="0"/>
              <a:t>back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048054" y="3325912"/>
            <a:ext cx="352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다음으로 풀 문제는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번에 연결되고 풀지 않은 세로 문제 중 가장 긴 문제</a:t>
            </a:r>
            <a:r>
              <a:rPr lang="en-US" altLang="ko-KR" dirty="0" smtClean="0"/>
              <a:t>, 19</a:t>
            </a:r>
            <a:r>
              <a:rPr lang="ko-KR" altLang="en-US" dirty="0" smtClean="0"/>
              <a:t>번 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2808323" y="3290044"/>
            <a:ext cx="1338399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47200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1331640" y="2636912"/>
            <a:ext cx="6781800" cy="108012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6600" dirty="0" smtClean="0">
                <a:effectLst>
                  <a:reflection blurRad="6350" stA="50000" endA="300" endPos="50000" dist="88900" dir="5400000" sy="-100000" algn="bl" rotWithShape="0"/>
                </a:effectLst>
              </a:rPr>
              <a:t>단어사전의  </a:t>
            </a:r>
            <a:r>
              <a:rPr lang="ko-KR" altLang="en-US" sz="6600" dirty="0" smtClean="0">
                <a:effectLst>
                  <a:reflection blurRad="6350" stA="50000" endA="300" endPos="50000" dist="88900" dir="5400000" sy="-100000" algn="bl" rotWithShape="0"/>
                </a:effectLst>
              </a:rPr>
              <a:t>구성</a:t>
            </a:r>
            <a:endParaRPr lang="ko-KR" altLang="en-US" sz="6600" dirty="0">
              <a:effectLst>
                <a:reflection blurRad="6350" stA="50000" endA="300" endPos="50000" dist="889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9834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92" y="1102935"/>
            <a:ext cx="3626164" cy="409123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48193" y="1510749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060671" y="1631947"/>
            <a:ext cx="778735" cy="94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610599" y="1122287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809946" y="1640265"/>
            <a:ext cx="14141" cy="5750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63511" y="1922830"/>
            <a:ext cx="327993" cy="40766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1424704" y="2187165"/>
            <a:ext cx="414701" cy="8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91504" y="1131715"/>
            <a:ext cx="327993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1435231" y="2129867"/>
            <a:ext cx="4790" cy="4625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1424703" y="2531942"/>
            <a:ext cx="632696" cy="132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036188" y="2535809"/>
            <a:ext cx="1" cy="16685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945012" y="1143892"/>
            <a:ext cx="327993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59898" y="2330494"/>
            <a:ext cx="327993" cy="40766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59158" y="3972242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2135760" y="2498804"/>
            <a:ext cx="13551" cy="1696125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142536" y="2540523"/>
            <a:ext cx="348714" cy="94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446108" y="2527083"/>
            <a:ext cx="4790" cy="4625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59158" y="2754968"/>
            <a:ext cx="327993" cy="388103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415580" y="3021037"/>
            <a:ext cx="996885" cy="1027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3388859" y="3031308"/>
            <a:ext cx="1" cy="160668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59158" y="4364611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278183" y="1131715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258127" y="1134464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3481360" y="2882576"/>
            <a:ext cx="13551" cy="1696125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2450898" y="2882576"/>
            <a:ext cx="1000736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2509681" y="2438622"/>
            <a:ext cx="3488" cy="436490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2057399" y="2458021"/>
            <a:ext cx="427200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1523173" y="2431461"/>
            <a:ext cx="1" cy="13664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967436" y="3560133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1509840" y="3709004"/>
            <a:ext cx="2880694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4364714" y="3673327"/>
            <a:ext cx="1" cy="13605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4459429" y="3761030"/>
            <a:ext cx="0" cy="1260173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236196" y="1131715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54220" y="4766406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flipH="1" flipV="1">
            <a:off x="1390143" y="3834649"/>
            <a:ext cx="3054225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1383664" y="2492298"/>
            <a:ext cx="10748" cy="1345352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 flipV="1">
            <a:off x="1372912" y="2037673"/>
            <a:ext cx="3488" cy="436490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1498805" y="2461228"/>
            <a:ext cx="576657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1345080" y="2037675"/>
            <a:ext cx="394112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1701643" y="1716790"/>
            <a:ext cx="0" cy="31640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1705864" y="1756373"/>
            <a:ext cx="1055410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602893" y="3148552"/>
            <a:ext cx="317059" cy="4033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2708448" y="1801111"/>
            <a:ext cx="1" cy="16685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2708448" y="3478426"/>
            <a:ext cx="1055410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 flipV="1">
            <a:off x="2814004" y="3387410"/>
            <a:ext cx="944491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959950" y="3146390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595638" y="1138085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571819" y="1139506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944281" y="1738164"/>
            <a:ext cx="340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ko-KR" altLang="en-US" dirty="0" smtClean="0"/>
              <a:t>번에 탐색 표시를 남김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2808323" y="3290044"/>
            <a:ext cx="1338399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934726" y="2453818"/>
            <a:ext cx="352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ko-KR" altLang="en-US" dirty="0" smtClean="0"/>
              <a:t>번에서 연결 가능한 모든 퀴즈를 푼 상황</a:t>
            </a:r>
            <a:r>
              <a:rPr lang="en-US" altLang="ko-KR" dirty="0" smtClean="0"/>
              <a:t>. Backtracking</a:t>
            </a:r>
            <a:r>
              <a:rPr lang="ko-KR" altLang="en-US" dirty="0" smtClean="0"/>
              <a:t>하여 이전 퀴즈인 </a:t>
            </a:r>
            <a:r>
              <a:rPr lang="en-US" altLang="ko-KR" dirty="0"/>
              <a:t>8</a:t>
            </a:r>
            <a:r>
              <a:rPr lang="ko-KR" altLang="en-US" dirty="0" smtClean="0"/>
              <a:t>번으로 돌아간다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934726" y="3568073"/>
            <a:ext cx="352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번에서 연결 가능한 모든 퀴즈를 푼 상황</a:t>
            </a:r>
            <a:r>
              <a:rPr lang="en-US" altLang="ko-KR" dirty="0" smtClean="0"/>
              <a:t>. Backtracking</a:t>
            </a:r>
            <a:r>
              <a:rPr lang="ko-KR" altLang="en-US" dirty="0" smtClean="0"/>
              <a:t>하여 이전 퀴즈인 </a:t>
            </a:r>
            <a:r>
              <a:rPr lang="en-US" altLang="ko-KR" dirty="0" smtClean="0"/>
              <a:t>17</a:t>
            </a:r>
            <a:r>
              <a:rPr lang="ko-KR" altLang="en-US" dirty="0" smtClean="0"/>
              <a:t>번으로 돌아간다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3911679" y="1131714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944281" y="4641819"/>
            <a:ext cx="352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같은 방법으로 </a:t>
            </a:r>
            <a:r>
              <a:rPr lang="en-US" altLang="ko-KR" dirty="0" smtClean="0"/>
              <a:t>7</a:t>
            </a:r>
            <a:r>
              <a:rPr lang="ko-KR" altLang="en-US" dirty="0" smtClean="0"/>
              <a:t>번까지 </a:t>
            </a:r>
            <a:r>
              <a:rPr lang="en-US" altLang="ko-KR" dirty="0" smtClean="0"/>
              <a:t>Back</a:t>
            </a:r>
            <a:endParaRPr lang="ko-KR" altLang="en-US" dirty="0"/>
          </a:p>
        </p:txBody>
      </p:sp>
      <p:cxnSp>
        <p:nvCxnSpPr>
          <p:cNvPr id="72" name="직선 화살표 연결선 71"/>
          <p:cNvCxnSpPr/>
          <p:nvPr/>
        </p:nvCxnSpPr>
        <p:spPr>
          <a:xfrm flipH="1" flipV="1">
            <a:off x="2819299" y="3169769"/>
            <a:ext cx="1302695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2810560" y="1705501"/>
            <a:ext cx="12065" cy="1510150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11352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92" y="1102935"/>
            <a:ext cx="3626164" cy="409123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48193" y="1510749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060671" y="1631947"/>
            <a:ext cx="778735" cy="94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610599" y="1122287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809946" y="1640265"/>
            <a:ext cx="14141" cy="5750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63511" y="1922830"/>
            <a:ext cx="327993" cy="40766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1424704" y="2187165"/>
            <a:ext cx="414701" cy="8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91504" y="1131715"/>
            <a:ext cx="327993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1435231" y="2129867"/>
            <a:ext cx="4790" cy="4625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1424703" y="2531942"/>
            <a:ext cx="632696" cy="132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036188" y="2535809"/>
            <a:ext cx="1" cy="16685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945012" y="1143892"/>
            <a:ext cx="327993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59898" y="2330494"/>
            <a:ext cx="327993" cy="40766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59158" y="3972242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2135760" y="2498804"/>
            <a:ext cx="13551" cy="1696125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142536" y="2540523"/>
            <a:ext cx="348714" cy="94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446108" y="2527083"/>
            <a:ext cx="4790" cy="4625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59158" y="2754968"/>
            <a:ext cx="327993" cy="388103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415580" y="3021037"/>
            <a:ext cx="996885" cy="1027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3388859" y="3031308"/>
            <a:ext cx="1" cy="160668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59158" y="4364611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278183" y="1131715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258127" y="1134464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3481360" y="2882576"/>
            <a:ext cx="13551" cy="1696125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2450898" y="2882576"/>
            <a:ext cx="1000736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2509681" y="2438622"/>
            <a:ext cx="3488" cy="436490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2057399" y="2458021"/>
            <a:ext cx="427200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1523173" y="2431461"/>
            <a:ext cx="1" cy="13664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967436" y="3560133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1509840" y="3709004"/>
            <a:ext cx="2880694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4364714" y="3673327"/>
            <a:ext cx="1" cy="13605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4459429" y="3761030"/>
            <a:ext cx="0" cy="1260173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236196" y="1131715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54220" y="4766406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flipH="1" flipV="1">
            <a:off x="1390143" y="3834649"/>
            <a:ext cx="3054225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1383664" y="2492298"/>
            <a:ext cx="10748" cy="1345352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 flipV="1">
            <a:off x="1372912" y="2037673"/>
            <a:ext cx="3488" cy="436490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1498805" y="2461228"/>
            <a:ext cx="576657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1345080" y="2037675"/>
            <a:ext cx="394112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1701643" y="1716790"/>
            <a:ext cx="0" cy="31640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1705864" y="1756373"/>
            <a:ext cx="1055410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602893" y="3148552"/>
            <a:ext cx="317059" cy="4033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2708448" y="1801111"/>
            <a:ext cx="1" cy="16685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2708448" y="3478426"/>
            <a:ext cx="1055410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 flipV="1">
            <a:off x="2814004" y="3387410"/>
            <a:ext cx="944491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959950" y="3146390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595638" y="1138085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571819" y="1139506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2808323" y="3290044"/>
            <a:ext cx="1338399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911679" y="1131714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/>
          <p:cNvCxnSpPr/>
          <p:nvPr/>
        </p:nvCxnSpPr>
        <p:spPr>
          <a:xfrm flipH="1" flipV="1">
            <a:off x="2819299" y="3169769"/>
            <a:ext cx="1302695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2810560" y="1705501"/>
            <a:ext cx="12065" cy="1510150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48054" y="2347275"/>
            <a:ext cx="340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번 문제로 </a:t>
            </a:r>
            <a:r>
              <a:rPr lang="en-US" altLang="ko-KR" dirty="0" smtClean="0"/>
              <a:t>back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048054" y="3325912"/>
            <a:ext cx="352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다음으로 풀 문제는 </a:t>
            </a:r>
            <a:r>
              <a:rPr lang="en-US" altLang="ko-KR" dirty="0" smtClean="0"/>
              <a:t>7</a:t>
            </a:r>
            <a:r>
              <a:rPr lang="ko-KR" altLang="en-US" dirty="0" smtClean="0"/>
              <a:t>번에 연결되고 풀지 않은 세로 문제 중 가장 긴 문제</a:t>
            </a:r>
            <a:r>
              <a:rPr lang="en-US" altLang="ko-KR" dirty="0" smtClean="0"/>
              <a:t>, 16</a:t>
            </a:r>
            <a:r>
              <a:rPr lang="ko-KR" altLang="en-US" dirty="0" smtClean="0"/>
              <a:t>번 </a:t>
            </a:r>
            <a:endParaRPr lang="ko-KR" altLang="en-US" dirty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2832028" y="1758810"/>
            <a:ext cx="29917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4205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92" y="1102935"/>
            <a:ext cx="3626164" cy="409123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48193" y="1510749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118217" y="1782851"/>
            <a:ext cx="621314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610599" y="1122287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716515" y="1832348"/>
            <a:ext cx="8973" cy="36489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63511" y="1922830"/>
            <a:ext cx="327993" cy="40766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424705" y="2187165"/>
            <a:ext cx="293713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91504" y="1131715"/>
            <a:ext cx="327993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1435231" y="2129867"/>
            <a:ext cx="4790" cy="4625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1424703" y="2531942"/>
            <a:ext cx="632696" cy="132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036188" y="2535809"/>
            <a:ext cx="1" cy="16685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945012" y="1143892"/>
            <a:ext cx="327993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59898" y="2330494"/>
            <a:ext cx="327993" cy="40766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59158" y="3972242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2135760" y="2498804"/>
            <a:ext cx="13551" cy="1696125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142536" y="2540523"/>
            <a:ext cx="348714" cy="94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446108" y="2527083"/>
            <a:ext cx="4790" cy="4625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59158" y="2754968"/>
            <a:ext cx="327993" cy="388103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415580" y="3021037"/>
            <a:ext cx="996885" cy="1027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3388859" y="3031308"/>
            <a:ext cx="1" cy="160668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59158" y="4364611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278183" y="1131715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258127" y="1134464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3481360" y="2882576"/>
            <a:ext cx="13551" cy="1696125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2450898" y="2882576"/>
            <a:ext cx="1000736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2509681" y="2438622"/>
            <a:ext cx="3488" cy="436490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2057399" y="2458021"/>
            <a:ext cx="427200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1523173" y="2431461"/>
            <a:ext cx="1" cy="13664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967436" y="3560133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1509840" y="3709004"/>
            <a:ext cx="2880694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4364714" y="3673327"/>
            <a:ext cx="1" cy="13605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4459429" y="3761030"/>
            <a:ext cx="0" cy="1260173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236196" y="1131715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54220" y="4766406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flipH="1" flipV="1">
            <a:off x="1390143" y="3834649"/>
            <a:ext cx="3054225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1383664" y="2492298"/>
            <a:ext cx="10748" cy="1345352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 flipV="1">
            <a:off x="1372912" y="2037673"/>
            <a:ext cx="3488" cy="436490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1498805" y="2461228"/>
            <a:ext cx="576657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1345079" y="2029590"/>
            <a:ext cx="532100" cy="8087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1839405" y="1721872"/>
            <a:ext cx="0" cy="31640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1839405" y="1756373"/>
            <a:ext cx="921869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602893" y="3148552"/>
            <a:ext cx="317059" cy="4033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2708448" y="1801111"/>
            <a:ext cx="1" cy="16685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2708448" y="3478426"/>
            <a:ext cx="1055410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 flipV="1">
            <a:off x="2814004" y="3387410"/>
            <a:ext cx="944491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959950" y="3146390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595638" y="1138085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571819" y="1139506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2808323" y="3290044"/>
            <a:ext cx="1338399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911679" y="1131714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/>
          <p:cNvCxnSpPr/>
          <p:nvPr/>
        </p:nvCxnSpPr>
        <p:spPr>
          <a:xfrm flipH="1" flipV="1">
            <a:off x="2819299" y="3169769"/>
            <a:ext cx="1302695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2810560" y="1705501"/>
            <a:ext cx="12065" cy="1510150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2832028" y="1758810"/>
            <a:ext cx="29917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34726" y="2458020"/>
            <a:ext cx="352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번에서 연결 가능한 모든 퀴즈를 푼 상황</a:t>
            </a:r>
            <a:r>
              <a:rPr lang="en-US" altLang="ko-KR" dirty="0" smtClean="0"/>
              <a:t>. Backtracking</a:t>
            </a:r>
            <a:r>
              <a:rPr lang="ko-KR" altLang="en-US" dirty="0" smtClean="0"/>
              <a:t>하여 이전 퀴즈인 </a:t>
            </a:r>
            <a:r>
              <a:rPr lang="en-US" altLang="ko-KR" dirty="0" smtClean="0"/>
              <a:t>17</a:t>
            </a:r>
            <a:r>
              <a:rPr lang="ko-KR" altLang="en-US" dirty="0" smtClean="0"/>
              <a:t>번으로 돌아간다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944281" y="3531766"/>
            <a:ext cx="352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같은 방법으로 </a:t>
            </a:r>
            <a:r>
              <a:rPr lang="en-US" altLang="ko-KR" dirty="0" smtClean="0"/>
              <a:t>7</a:t>
            </a:r>
            <a:r>
              <a:rPr lang="ko-KR" altLang="en-US" dirty="0" smtClean="0"/>
              <a:t>번까지 </a:t>
            </a:r>
            <a:r>
              <a:rPr lang="en-US" altLang="ko-KR" dirty="0" smtClean="0"/>
              <a:t>Back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899599" y="1705501"/>
            <a:ext cx="352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번에 탐색 표시를 남김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930133" y="1139098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/>
          <p:nvPr/>
        </p:nvCxnSpPr>
        <p:spPr>
          <a:xfrm flipH="1" flipV="1">
            <a:off x="2757045" y="1629334"/>
            <a:ext cx="364400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 flipV="1">
            <a:off x="1728287" y="1624985"/>
            <a:ext cx="1023160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18806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92" y="1102935"/>
            <a:ext cx="3626164" cy="409123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48193" y="1510749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118217" y="1782851"/>
            <a:ext cx="621314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610599" y="1122287"/>
            <a:ext cx="327993" cy="42224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716515" y="1832348"/>
            <a:ext cx="8973" cy="36489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63511" y="1922830"/>
            <a:ext cx="327993" cy="40766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424705" y="2187165"/>
            <a:ext cx="293713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91504" y="1131715"/>
            <a:ext cx="327993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1435231" y="2129867"/>
            <a:ext cx="4790" cy="4625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1424703" y="2531942"/>
            <a:ext cx="632696" cy="132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036188" y="2535809"/>
            <a:ext cx="1" cy="16685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945012" y="1143892"/>
            <a:ext cx="327993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59898" y="2330494"/>
            <a:ext cx="327993" cy="407664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59158" y="3972242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2135760" y="2498804"/>
            <a:ext cx="13551" cy="1696125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142536" y="2540523"/>
            <a:ext cx="348714" cy="94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446108" y="2527083"/>
            <a:ext cx="4790" cy="4625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59158" y="2754968"/>
            <a:ext cx="327993" cy="388103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415580" y="3021037"/>
            <a:ext cx="996885" cy="1027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3388859" y="3031308"/>
            <a:ext cx="1" cy="160668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59158" y="4364611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278183" y="1131715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258127" y="1134464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3481360" y="2882576"/>
            <a:ext cx="13551" cy="1696125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2450898" y="2882576"/>
            <a:ext cx="1000736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2509681" y="2438622"/>
            <a:ext cx="3488" cy="436490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2057399" y="2458021"/>
            <a:ext cx="427200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1523173" y="2431461"/>
            <a:ext cx="1" cy="13664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967436" y="3560133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1509840" y="3709004"/>
            <a:ext cx="2880694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4364714" y="3673327"/>
            <a:ext cx="1" cy="13605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4459429" y="3761030"/>
            <a:ext cx="0" cy="1260173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236196" y="1131715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54220" y="4766406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flipH="1" flipV="1">
            <a:off x="1390143" y="3834649"/>
            <a:ext cx="3054225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1383664" y="2492298"/>
            <a:ext cx="10748" cy="1345352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 flipV="1">
            <a:off x="1372912" y="2037673"/>
            <a:ext cx="3488" cy="436490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1498805" y="2461228"/>
            <a:ext cx="576657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1345079" y="2029590"/>
            <a:ext cx="532100" cy="8087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1839405" y="1721872"/>
            <a:ext cx="0" cy="31640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1839405" y="1756373"/>
            <a:ext cx="921869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602893" y="3148552"/>
            <a:ext cx="317059" cy="4033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2708448" y="1801111"/>
            <a:ext cx="1" cy="16685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2708448" y="3478426"/>
            <a:ext cx="1055410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 flipV="1">
            <a:off x="2814004" y="3387410"/>
            <a:ext cx="944491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959950" y="3146390"/>
            <a:ext cx="327993" cy="40179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595638" y="1138085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571819" y="1139506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2808323" y="3290044"/>
            <a:ext cx="1338399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911679" y="1131714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/>
          <p:cNvCxnSpPr/>
          <p:nvPr/>
        </p:nvCxnSpPr>
        <p:spPr>
          <a:xfrm flipH="1" flipV="1">
            <a:off x="2819299" y="3169769"/>
            <a:ext cx="1302695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2810560" y="1705501"/>
            <a:ext cx="12065" cy="1510150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2832028" y="1758810"/>
            <a:ext cx="29917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56955" y="2635385"/>
            <a:ext cx="3527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번에 연결된 모든 퀴즈를 푼 상황</a:t>
            </a:r>
            <a:endParaRPr lang="en-US" altLang="ko-KR" dirty="0" smtClean="0"/>
          </a:p>
          <a:p>
            <a:r>
              <a:rPr lang="ko-KR" altLang="en-US" dirty="0" smtClean="0"/>
              <a:t>댄싱링크 배열을 빠져 나와 탐색 종료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크로스워드 완성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930133" y="1139098"/>
            <a:ext cx="322816" cy="379035"/>
          </a:xfrm>
          <a:prstGeom prst="rect">
            <a:avLst/>
          </a:prstGeom>
          <a:solidFill>
            <a:srgbClr val="210791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/>
          <p:nvPr/>
        </p:nvCxnSpPr>
        <p:spPr>
          <a:xfrm flipH="1" flipV="1">
            <a:off x="2757045" y="1629334"/>
            <a:ext cx="364400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 flipV="1">
            <a:off x="1728287" y="1624985"/>
            <a:ext cx="1023160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 flipV="1">
            <a:off x="1124362" y="1616823"/>
            <a:ext cx="575585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55934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1340768"/>
            <a:ext cx="748883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55576" y="-243408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단어사전 구성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7904"/>
              </p:ext>
            </p:extLst>
          </p:nvPr>
        </p:nvGraphicFramePr>
        <p:xfrm>
          <a:off x="611560" y="3208412"/>
          <a:ext cx="525658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941"/>
                <a:gridCol w="750941"/>
                <a:gridCol w="750941"/>
                <a:gridCol w="750941"/>
                <a:gridCol w="750941"/>
                <a:gridCol w="750941"/>
                <a:gridCol w="75094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Word 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Word 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Word 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Word 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Word 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Word 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05634"/>
              </p:ext>
            </p:extLst>
          </p:nvPr>
        </p:nvGraphicFramePr>
        <p:xfrm>
          <a:off x="6948263" y="3208412"/>
          <a:ext cx="15841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Word</a:t>
                      </a:r>
                      <a:r>
                        <a:rPr lang="en-US" altLang="ko-KR" baseline="0" dirty="0" smtClean="0"/>
                        <a:t> 350000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>
            <a:off x="6012160" y="3564780"/>
            <a:ext cx="792088" cy="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1"/>
          <p:cNvSpPr txBox="1">
            <a:spLocks/>
          </p:cNvSpPr>
          <p:nvPr/>
        </p:nvSpPr>
        <p:spPr>
          <a:xfrm>
            <a:off x="1331640" y="4199632"/>
            <a:ext cx="6781800" cy="81354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>
                <a:effectLst>
                  <a:reflection blurRad="6350" stA="50000" endA="300" endPos="50000" dist="76200" dir="5400000" sy="-100000" algn="bl" rotWithShape="0"/>
                </a:effectLst>
              </a:rPr>
              <a:t>단어 검색에 많은 시간 소요</a:t>
            </a:r>
            <a:endParaRPr lang="ko-KR" altLang="en-US" dirty="0">
              <a:effectLst>
                <a:reflection blurRad="6350" stA="50000" endA="300" endPos="50000" dist="76200" dir="5400000" sy="-100000" algn="bl" rotWithShape="0"/>
              </a:effectLst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1128664" y="2454300"/>
            <a:ext cx="6984776" cy="4320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475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※ 35</a:t>
            </a:r>
            <a:r>
              <a:rPr lang="ko-KR" altLang="en-US" dirty="0" smtClean="0"/>
              <a:t>만개의 단어를 일렬로 배열에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0187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35" presetClass="emph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6" grpId="2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-243408"/>
            <a:ext cx="6781800" cy="1600200"/>
          </a:xfrm>
        </p:spPr>
        <p:txBody>
          <a:bodyPr/>
          <a:lstStyle/>
          <a:p>
            <a:r>
              <a:rPr lang="ko-KR" altLang="en-US" dirty="0" smtClean="0"/>
              <a:t>단어사전 구성</a:t>
            </a:r>
            <a:endParaRPr lang="ko-KR" altLang="en-US" dirty="0"/>
          </a:p>
        </p:txBody>
      </p:sp>
      <p:pic>
        <p:nvPicPr>
          <p:cNvPr id="1026" name="Picture 2" descr="C:\Users\lotus\Desktop\KakaoTalk_20151220_1816558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32856"/>
            <a:ext cx="4505326" cy="33718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직사각형 3"/>
          <p:cNvSpPr/>
          <p:nvPr/>
        </p:nvSpPr>
        <p:spPr>
          <a:xfrm>
            <a:off x="755576" y="1340768"/>
            <a:ext cx="748883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34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7664" y="1772816"/>
            <a:ext cx="2376264" cy="504056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Vector String Pointer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340768"/>
            <a:ext cx="748883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41655"/>
              </p:ext>
            </p:extLst>
          </p:nvPr>
        </p:nvGraphicFramePr>
        <p:xfrm>
          <a:off x="1547664" y="234888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길이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Vector</a:t>
                      </a:r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755576" y="-243408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단어사전 구성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67204"/>
              </p:ext>
            </p:extLst>
          </p:nvPr>
        </p:nvGraphicFramePr>
        <p:xfrm>
          <a:off x="1331640" y="3738364"/>
          <a:ext cx="648072" cy="2304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41798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471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Word 1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715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Word 2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4715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Word 3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4715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Word 4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89663"/>
              </p:ext>
            </p:extLst>
          </p:nvPr>
        </p:nvGraphicFramePr>
        <p:xfrm>
          <a:off x="3203848" y="3738364"/>
          <a:ext cx="648072" cy="1361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41798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</a:tr>
              <a:tr h="4715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Word 1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4715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Word</a:t>
                      </a:r>
                      <a:r>
                        <a:rPr lang="en-US" altLang="ko-KR" sz="1200" baseline="0" dirty="0" smtClean="0"/>
                        <a:t> 2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453605"/>
              </p:ext>
            </p:extLst>
          </p:nvPr>
        </p:nvGraphicFramePr>
        <p:xfrm>
          <a:off x="5076056" y="3738364"/>
          <a:ext cx="648072" cy="889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41798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4715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Word 1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01989"/>
              </p:ext>
            </p:extLst>
          </p:nvPr>
        </p:nvGraphicFramePr>
        <p:xfrm>
          <a:off x="6948264" y="3738364"/>
          <a:ext cx="648072" cy="2304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4179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71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Word</a:t>
                      </a:r>
                      <a:r>
                        <a:rPr lang="en-US" altLang="ko-KR" sz="1200" baseline="0" dirty="0" smtClean="0"/>
                        <a:t> 1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71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Word 2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71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Word 3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71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Word 4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24" name="그룹 1023"/>
          <p:cNvGrpSpPr/>
          <p:nvPr/>
        </p:nvGrpSpPr>
        <p:grpSpPr>
          <a:xfrm>
            <a:off x="827584" y="3140968"/>
            <a:ext cx="7992888" cy="504056"/>
            <a:chOff x="827584" y="3140968"/>
            <a:chExt cx="7992888" cy="504056"/>
          </a:xfrm>
        </p:grpSpPr>
        <p:sp>
          <p:nvSpPr>
            <p:cNvPr id="10" name="제목 1"/>
            <p:cNvSpPr txBox="1">
              <a:spLocks/>
            </p:cNvSpPr>
            <p:nvPr/>
          </p:nvSpPr>
          <p:spPr>
            <a:xfrm>
              <a:off x="827584" y="3140968"/>
              <a:ext cx="2376264" cy="504056"/>
            </a:xfrm>
            <a:prstGeom prst="rect">
              <a:avLst/>
            </a:prstGeom>
          </p:spPr>
          <p:txBody>
            <a:bodyPr vert="horz" lIns="91440" tIns="45720" rIns="91440" bIns="45720" rtlCol="0" anchor="b" anchorCtr="0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5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latinLnBrk="1" hangingPunct="1">
                <a:defRPr>
                  <a:solidFill>
                    <a:schemeClr val="tx2"/>
                  </a:solidFill>
                </a:defRPr>
              </a:lvl2pPr>
              <a:lvl3pPr eaLnBrk="1" latinLnBrk="1" hangingPunct="1">
                <a:defRPr>
                  <a:solidFill>
                    <a:schemeClr val="tx2"/>
                  </a:solidFill>
                </a:defRPr>
              </a:lvl3pPr>
              <a:lvl4pPr eaLnBrk="1" latinLnBrk="1" hangingPunct="1">
                <a:defRPr>
                  <a:solidFill>
                    <a:schemeClr val="tx2"/>
                  </a:solidFill>
                </a:defRPr>
              </a:lvl4pPr>
              <a:lvl5pPr eaLnBrk="1" latinLnBrk="1" hangingPunct="1">
                <a:defRPr>
                  <a:solidFill>
                    <a:schemeClr val="tx2"/>
                  </a:solidFill>
                </a:defRPr>
              </a:lvl5pPr>
              <a:lvl6pPr eaLnBrk="1" latinLnBrk="1" hangingPunct="1">
                <a:defRPr>
                  <a:solidFill>
                    <a:schemeClr val="tx2"/>
                  </a:solidFill>
                </a:defRPr>
              </a:lvl6pPr>
              <a:lvl7pPr eaLnBrk="1" latinLnBrk="1" hangingPunct="1">
                <a:defRPr>
                  <a:solidFill>
                    <a:schemeClr val="tx2"/>
                  </a:solidFill>
                </a:defRPr>
              </a:lvl7pPr>
              <a:lvl8pPr eaLnBrk="1" latinLnBrk="1" hangingPunct="1">
                <a:defRPr>
                  <a:solidFill>
                    <a:schemeClr val="tx2"/>
                  </a:solidFill>
                </a:defRPr>
              </a:lvl8pPr>
              <a:lvl9pPr eaLnBrk="1" latin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altLang="ko-KR" sz="2000" dirty="0" smtClean="0"/>
                <a:t>Vector&lt;String&gt;</a:t>
              </a:r>
              <a:endParaRPr lang="ko-KR" altLang="en-US" sz="2000" dirty="0"/>
            </a:p>
          </p:txBody>
        </p:sp>
        <p:sp>
          <p:nvSpPr>
            <p:cNvPr id="12" name="제목 1"/>
            <p:cNvSpPr txBox="1">
              <a:spLocks/>
            </p:cNvSpPr>
            <p:nvPr/>
          </p:nvSpPr>
          <p:spPr>
            <a:xfrm>
              <a:off x="2699792" y="3140968"/>
              <a:ext cx="2376264" cy="504056"/>
            </a:xfrm>
            <a:prstGeom prst="rect">
              <a:avLst/>
            </a:prstGeom>
          </p:spPr>
          <p:txBody>
            <a:bodyPr vert="horz" lIns="91440" tIns="45720" rIns="91440" bIns="45720" rtlCol="0" anchor="b" anchorCtr="0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5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latinLnBrk="1" hangingPunct="1">
                <a:defRPr>
                  <a:solidFill>
                    <a:schemeClr val="tx2"/>
                  </a:solidFill>
                </a:defRPr>
              </a:lvl2pPr>
              <a:lvl3pPr eaLnBrk="1" latinLnBrk="1" hangingPunct="1">
                <a:defRPr>
                  <a:solidFill>
                    <a:schemeClr val="tx2"/>
                  </a:solidFill>
                </a:defRPr>
              </a:lvl3pPr>
              <a:lvl4pPr eaLnBrk="1" latinLnBrk="1" hangingPunct="1">
                <a:defRPr>
                  <a:solidFill>
                    <a:schemeClr val="tx2"/>
                  </a:solidFill>
                </a:defRPr>
              </a:lvl4pPr>
              <a:lvl5pPr eaLnBrk="1" latinLnBrk="1" hangingPunct="1">
                <a:defRPr>
                  <a:solidFill>
                    <a:schemeClr val="tx2"/>
                  </a:solidFill>
                </a:defRPr>
              </a:lvl5pPr>
              <a:lvl6pPr eaLnBrk="1" latinLnBrk="1" hangingPunct="1">
                <a:defRPr>
                  <a:solidFill>
                    <a:schemeClr val="tx2"/>
                  </a:solidFill>
                </a:defRPr>
              </a:lvl6pPr>
              <a:lvl7pPr eaLnBrk="1" latinLnBrk="1" hangingPunct="1">
                <a:defRPr>
                  <a:solidFill>
                    <a:schemeClr val="tx2"/>
                  </a:solidFill>
                </a:defRPr>
              </a:lvl7pPr>
              <a:lvl8pPr eaLnBrk="1" latinLnBrk="1" hangingPunct="1">
                <a:defRPr>
                  <a:solidFill>
                    <a:schemeClr val="tx2"/>
                  </a:solidFill>
                </a:defRPr>
              </a:lvl8pPr>
              <a:lvl9pPr eaLnBrk="1" latin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altLang="ko-KR" sz="2000" dirty="0" smtClean="0"/>
                <a:t>Vector&lt;String&gt;</a:t>
              </a:r>
              <a:endParaRPr lang="ko-KR" altLang="en-US" sz="2000" dirty="0"/>
            </a:p>
          </p:txBody>
        </p:sp>
        <p:sp>
          <p:nvSpPr>
            <p:cNvPr id="18" name="제목 1"/>
            <p:cNvSpPr txBox="1">
              <a:spLocks/>
            </p:cNvSpPr>
            <p:nvPr/>
          </p:nvSpPr>
          <p:spPr>
            <a:xfrm>
              <a:off x="4572000" y="3140968"/>
              <a:ext cx="2376264" cy="504056"/>
            </a:xfrm>
            <a:prstGeom prst="rect">
              <a:avLst/>
            </a:prstGeom>
          </p:spPr>
          <p:txBody>
            <a:bodyPr vert="horz" lIns="91440" tIns="45720" rIns="91440" bIns="45720" rtlCol="0" anchor="b" anchorCtr="0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5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latinLnBrk="1" hangingPunct="1">
                <a:defRPr>
                  <a:solidFill>
                    <a:schemeClr val="tx2"/>
                  </a:solidFill>
                </a:defRPr>
              </a:lvl2pPr>
              <a:lvl3pPr eaLnBrk="1" latinLnBrk="1" hangingPunct="1">
                <a:defRPr>
                  <a:solidFill>
                    <a:schemeClr val="tx2"/>
                  </a:solidFill>
                </a:defRPr>
              </a:lvl3pPr>
              <a:lvl4pPr eaLnBrk="1" latinLnBrk="1" hangingPunct="1">
                <a:defRPr>
                  <a:solidFill>
                    <a:schemeClr val="tx2"/>
                  </a:solidFill>
                </a:defRPr>
              </a:lvl4pPr>
              <a:lvl5pPr eaLnBrk="1" latinLnBrk="1" hangingPunct="1">
                <a:defRPr>
                  <a:solidFill>
                    <a:schemeClr val="tx2"/>
                  </a:solidFill>
                </a:defRPr>
              </a:lvl5pPr>
              <a:lvl6pPr eaLnBrk="1" latinLnBrk="1" hangingPunct="1">
                <a:defRPr>
                  <a:solidFill>
                    <a:schemeClr val="tx2"/>
                  </a:solidFill>
                </a:defRPr>
              </a:lvl6pPr>
              <a:lvl7pPr eaLnBrk="1" latinLnBrk="1" hangingPunct="1">
                <a:defRPr>
                  <a:solidFill>
                    <a:schemeClr val="tx2"/>
                  </a:solidFill>
                </a:defRPr>
              </a:lvl7pPr>
              <a:lvl8pPr eaLnBrk="1" latinLnBrk="1" hangingPunct="1">
                <a:defRPr>
                  <a:solidFill>
                    <a:schemeClr val="tx2"/>
                  </a:solidFill>
                </a:defRPr>
              </a:lvl8pPr>
              <a:lvl9pPr eaLnBrk="1" latin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altLang="ko-KR" sz="2000" dirty="0" smtClean="0"/>
                <a:t>Vector&lt;String&gt;</a:t>
              </a:r>
              <a:endParaRPr lang="ko-KR" altLang="en-US" sz="2000" dirty="0"/>
            </a:p>
          </p:txBody>
        </p:sp>
        <p:sp>
          <p:nvSpPr>
            <p:cNvPr id="20" name="제목 1"/>
            <p:cNvSpPr txBox="1">
              <a:spLocks/>
            </p:cNvSpPr>
            <p:nvPr/>
          </p:nvSpPr>
          <p:spPr>
            <a:xfrm>
              <a:off x="6444208" y="3140968"/>
              <a:ext cx="2376264" cy="504056"/>
            </a:xfrm>
            <a:prstGeom prst="rect">
              <a:avLst/>
            </a:prstGeom>
          </p:spPr>
          <p:txBody>
            <a:bodyPr vert="horz" lIns="91440" tIns="45720" rIns="91440" bIns="45720" rtlCol="0" anchor="b" anchorCtr="0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5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latinLnBrk="1" hangingPunct="1">
                <a:defRPr>
                  <a:solidFill>
                    <a:schemeClr val="tx2"/>
                  </a:solidFill>
                </a:defRPr>
              </a:lvl2pPr>
              <a:lvl3pPr eaLnBrk="1" latinLnBrk="1" hangingPunct="1">
                <a:defRPr>
                  <a:solidFill>
                    <a:schemeClr val="tx2"/>
                  </a:solidFill>
                </a:defRPr>
              </a:lvl3pPr>
              <a:lvl4pPr eaLnBrk="1" latinLnBrk="1" hangingPunct="1">
                <a:defRPr>
                  <a:solidFill>
                    <a:schemeClr val="tx2"/>
                  </a:solidFill>
                </a:defRPr>
              </a:lvl4pPr>
              <a:lvl5pPr eaLnBrk="1" latinLnBrk="1" hangingPunct="1">
                <a:defRPr>
                  <a:solidFill>
                    <a:schemeClr val="tx2"/>
                  </a:solidFill>
                </a:defRPr>
              </a:lvl5pPr>
              <a:lvl6pPr eaLnBrk="1" latinLnBrk="1" hangingPunct="1">
                <a:defRPr>
                  <a:solidFill>
                    <a:schemeClr val="tx2"/>
                  </a:solidFill>
                </a:defRPr>
              </a:lvl6pPr>
              <a:lvl7pPr eaLnBrk="1" latinLnBrk="1" hangingPunct="1">
                <a:defRPr>
                  <a:solidFill>
                    <a:schemeClr val="tx2"/>
                  </a:solidFill>
                </a:defRPr>
              </a:lvl7pPr>
              <a:lvl8pPr eaLnBrk="1" latinLnBrk="1" hangingPunct="1">
                <a:defRPr>
                  <a:solidFill>
                    <a:schemeClr val="tx2"/>
                  </a:solidFill>
                </a:defRPr>
              </a:lvl8pPr>
              <a:lvl9pPr eaLnBrk="1" latin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altLang="ko-KR" sz="2000" dirty="0" smtClean="0"/>
                <a:t>Vector&lt;String&gt;</a:t>
              </a:r>
              <a:endParaRPr lang="ko-KR" altLang="en-US" sz="20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123728" y="2852936"/>
            <a:ext cx="4752528" cy="1080120"/>
            <a:chOff x="2123728" y="2852936"/>
            <a:chExt cx="4752528" cy="1080120"/>
          </a:xfrm>
        </p:grpSpPr>
        <p:cxnSp>
          <p:nvCxnSpPr>
            <p:cNvPr id="21" name="직선 화살표 연결선 20"/>
            <p:cNvCxnSpPr/>
            <p:nvPr/>
          </p:nvCxnSpPr>
          <p:spPr>
            <a:xfrm flipH="1">
              <a:off x="2123728" y="2852936"/>
              <a:ext cx="936104" cy="1008112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H="1">
              <a:off x="3887924" y="2852936"/>
              <a:ext cx="258552" cy="1080120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5076056" y="2852936"/>
              <a:ext cx="0" cy="1080120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6084168" y="2852936"/>
              <a:ext cx="792088" cy="1080120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2098328" y="2852936"/>
            <a:ext cx="4752528" cy="1080120"/>
            <a:chOff x="2123728" y="2852936"/>
            <a:chExt cx="4752528" cy="1080120"/>
          </a:xfrm>
        </p:grpSpPr>
        <p:cxnSp>
          <p:nvCxnSpPr>
            <p:cNvPr id="23" name="직선 화살표 연결선 22"/>
            <p:cNvCxnSpPr/>
            <p:nvPr/>
          </p:nvCxnSpPr>
          <p:spPr>
            <a:xfrm flipH="1">
              <a:off x="2123728" y="2852936"/>
              <a:ext cx="936104" cy="1008112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H="1">
              <a:off x="3887924" y="2852936"/>
              <a:ext cx="258552" cy="1080120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5076056" y="2852936"/>
              <a:ext cx="0" cy="1080120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6084168" y="2852936"/>
              <a:ext cx="792088" cy="1080120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0581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7664" y="1772816"/>
            <a:ext cx="2376264" cy="504056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Vector String Pointer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340768"/>
            <a:ext cx="748883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059122"/>
              </p:ext>
            </p:extLst>
          </p:nvPr>
        </p:nvGraphicFramePr>
        <p:xfrm>
          <a:off x="1547664" y="234888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길이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Vector</a:t>
                      </a:r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755576" y="-243408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단어사전 구성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984640"/>
              </p:ext>
            </p:extLst>
          </p:nvPr>
        </p:nvGraphicFramePr>
        <p:xfrm>
          <a:off x="1331640" y="3738364"/>
          <a:ext cx="648072" cy="2304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41798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471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Word 1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715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Word 2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4715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Word 3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4715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Word 4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59756"/>
              </p:ext>
            </p:extLst>
          </p:nvPr>
        </p:nvGraphicFramePr>
        <p:xfrm>
          <a:off x="3203848" y="3738364"/>
          <a:ext cx="648072" cy="1361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41798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</a:tr>
              <a:tr h="4715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Word 1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4715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Word</a:t>
                      </a:r>
                      <a:r>
                        <a:rPr lang="en-US" altLang="ko-KR" sz="1200" baseline="0" dirty="0" smtClean="0"/>
                        <a:t> 2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938270"/>
              </p:ext>
            </p:extLst>
          </p:nvPr>
        </p:nvGraphicFramePr>
        <p:xfrm>
          <a:off x="5076056" y="3738364"/>
          <a:ext cx="648072" cy="889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41798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4715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Word 1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919642"/>
              </p:ext>
            </p:extLst>
          </p:nvPr>
        </p:nvGraphicFramePr>
        <p:xfrm>
          <a:off x="6948264" y="3738364"/>
          <a:ext cx="648072" cy="2304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4179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71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Word</a:t>
                      </a:r>
                      <a:r>
                        <a:rPr lang="en-US" altLang="ko-KR" sz="1200" baseline="0" dirty="0" smtClean="0"/>
                        <a:t> 1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71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Word 2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71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Word 3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71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Word 4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24" name="그룹 1023"/>
          <p:cNvGrpSpPr/>
          <p:nvPr/>
        </p:nvGrpSpPr>
        <p:grpSpPr>
          <a:xfrm>
            <a:off x="827584" y="3140968"/>
            <a:ext cx="7992888" cy="504056"/>
            <a:chOff x="827584" y="3140968"/>
            <a:chExt cx="7992888" cy="504056"/>
          </a:xfrm>
        </p:grpSpPr>
        <p:sp>
          <p:nvSpPr>
            <p:cNvPr id="10" name="제목 1"/>
            <p:cNvSpPr txBox="1">
              <a:spLocks/>
            </p:cNvSpPr>
            <p:nvPr/>
          </p:nvSpPr>
          <p:spPr>
            <a:xfrm>
              <a:off x="827584" y="3140968"/>
              <a:ext cx="2376264" cy="504056"/>
            </a:xfrm>
            <a:prstGeom prst="rect">
              <a:avLst/>
            </a:prstGeom>
          </p:spPr>
          <p:txBody>
            <a:bodyPr vert="horz" lIns="91440" tIns="45720" rIns="91440" bIns="45720" rtlCol="0" anchor="b" anchorCtr="0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5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latinLnBrk="1" hangingPunct="1">
                <a:defRPr>
                  <a:solidFill>
                    <a:schemeClr val="tx2"/>
                  </a:solidFill>
                </a:defRPr>
              </a:lvl2pPr>
              <a:lvl3pPr eaLnBrk="1" latinLnBrk="1" hangingPunct="1">
                <a:defRPr>
                  <a:solidFill>
                    <a:schemeClr val="tx2"/>
                  </a:solidFill>
                </a:defRPr>
              </a:lvl3pPr>
              <a:lvl4pPr eaLnBrk="1" latinLnBrk="1" hangingPunct="1">
                <a:defRPr>
                  <a:solidFill>
                    <a:schemeClr val="tx2"/>
                  </a:solidFill>
                </a:defRPr>
              </a:lvl4pPr>
              <a:lvl5pPr eaLnBrk="1" latinLnBrk="1" hangingPunct="1">
                <a:defRPr>
                  <a:solidFill>
                    <a:schemeClr val="tx2"/>
                  </a:solidFill>
                </a:defRPr>
              </a:lvl5pPr>
              <a:lvl6pPr eaLnBrk="1" latinLnBrk="1" hangingPunct="1">
                <a:defRPr>
                  <a:solidFill>
                    <a:schemeClr val="tx2"/>
                  </a:solidFill>
                </a:defRPr>
              </a:lvl6pPr>
              <a:lvl7pPr eaLnBrk="1" latinLnBrk="1" hangingPunct="1">
                <a:defRPr>
                  <a:solidFill>
                    <a:schemeClr val="tx2"/>
                  </a:solidFill>
                </a:defRPr>
              </a:lvl7pPr>
              <a:lvl8pPr eaLnBrk="1" latinLnBrk="1" hangingPunct="1">
                <a:defRPr>
                  <a:solidFill>
                    <a:schemeClr val="tx2"/>
                  </a:solidFill>
                </a:defRPr>
              </a:lvl8pPr>
              <a:lvl9pPr eaLnBrk="1" latin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altLang="ko-KR" sz="2000" dirty="0" smtClean="0"/>
                <a:t>Vector&lt;String&gt;</a:t>
              </a:r>
              <a:endParaRPr lang="ko-KR" altLang="en-US" sz="2000" dirty="0"/>
            </a:p>
          </p:txBody>
        </p:sp>
        <p:sp>
          <p:nvSpPr>
            <p:cNvPr id="12" name="제목 1"/>
            <p:cNvSpPr txBox="1">
              <a:spLocks/>
            </p:cNvSpPr>
            <p:nvPr/>
          </p:nvSpPr>
          <p:spPr>
            <a:xfrm>
              <a:off x="2699792" y="3140968"/>
              <a:ext cx="2376264" cy="504056"/>
            </a:xfrm>
            <a:prstGeom prst="rect">
              <a:avLst/>
            </a:prstGeom>
          </p:spPr>
          <p:txBody>
            <a:bodyPr vert="horz" lIns="91440" tIns="45720" rIns="91440" bIns="45720" rtlCol="0" anchor="b" anchorCtr="0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5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latinLnBrk="1" hangingPunct="1">
                <a:defRPr>
                  <a:solidFill>
                    <a:schemeClr val="tx2"/>
                  </a:solidFill>
                </a:defRPr>
              </a:lvl2pPr>
              <a:lvl3pPr eaLnBrk="1" latinLnBrk="1" hangingPunct="1">
                <a:defRPr>
                  <a:solidFill>
                    <a:schemeClr val="tx2"/>
                  </a:solidFill>
                </a:defRPr>
              </a:lvl3pPr>
              <a:lvl4pPr eaLnBrk="1" latinLnBrk="1" hangingPunct="1">
                <a:defRPr>
                  <a:solidFill>
                    <a:schemeClr val="tx2"/>
                  </a:solidFill>
                </a:defRPr>
              </a:lvl4pPr>
              <a:lvl5pPr eaLnBrk="1" latinLnBrk="1" hangingPunct="1">
                <a:defRPr>
                  <a:solidFill>
                    <a:schemeClr val="tx2"/>
                  </a:solidFill>
                </a:defRPr>
              </a:lvl5pPr>
              <a:lvl6pPr eaLnBrk="1" latinLnBrk="1" hangingPunct="1">
                <a:defRPr>
                  <a:solidFill>
                    <a:schemeClr val="tx2"/>
                  </a:solidFill>
                </a:defRPr>
              </a:lvl6pPr>
              <a:lvl7pPr eaLnBrk="1" latinLnBrk="1" hangingPunct="1">
                <a:defRPr>
                  <a:solidFill>
                    <a:schemeClr val="tx2"/>
                  </a:solidFill>
                </a:defRPr>
              </a:lvl7pPr>
              <a:lvl8pPr eaLnBrk="1" latinLnBrk="1" hangingPunct="1">
                <a:defRPr>
                  <a:solidFill>
                    <a:schemeClr val="tx2"/>
                  </a:solidFill>
                </a:defRPr>
              </a:lvl8pPr>
              <a:lvl9pPr eaLnBrk="1" latin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altLang="ko-KR" sz="2000" dirty="0" smtClean="0"/>
                <a:t>Vector&lt;String&gt;</a:t>
              </a:r>
              <a:endParaRPr lang="ko-KR" altLang="en-US" sz="2000" dirty="0"/>
            </a:p>
          </p:txBody>
        </p:sp>
        <p:sp>
          <p:nvSpPr>
            <p:cNvPr id="18" name="제목 1"/>
            <p:cNvSpPr txBox="1">
              <a:spLocks/>
            </p:cNvSpPr>
            <p:nvPr/>
          </p:nvSpPr>
          <p:spPr>
            <a:xfrm>
              <a:off x="4572000" y="3140968"/>
              <a:ext cx="2376264" cy="504056"/>
            </a:xfrm>
            <a:prstGeom prst="rect">
              <a:avLst/>
            </a:prstGeom>
          </p:spPr>
          <p:txBody>
            <a:bodyPr vert="horz" lIns="91440" tIns="45720" rIns="91440" bIns="45720" rtlCol="0" anchor="b" anchorCtr="0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5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latinLnBrk="1" hangingPunct="1">
                <a:defRPr>
                  <a:solidFill>
                    <a:schemeClr val="tx2"/>
                  </a:solidFill>
                </a:defRPr>
              </a:lvl2pPr>
              <a:lvl3pPr eaLnBrk="1" latinLnBrk="1" hangingPunct="1">
                <a:defRPr>
                  <a:solidFill>
                    <a:schemeClr val="tx2"/>
                  </a:solidFill>
                </a:defRPr>
              </a:lvl3pPr>
              <a:lvl4pPr eaLnBrk="1" latinLnBrk="1" hangingPunct="1">
                <a:defRPr>
                  <a:solidFill>
                    <a:schemeClr val="tx2"/>
                  </a:solidFill>
                </a:defRPr>
              </a:lvl4pPr>
              <a:lvl5pPr eaLnBrk="1" latinLnBrk="1" hangingPunct="1">
                <a:defRPr>
                  <a:solidFill>
                    <a:schemeClr val="tx2"/>
                  </a:solidFill>
                </a:defRPr>
              </a:lvl5pPr>
              <a:lvl6pPr eaLnBrk="1" latinLnBrk="1" hangingPunct="1">
                <a:defRPr>
                  <a:solidFill>
                    <a:schemeClr val="tx2"/>
                  </a:solidFill>
                </a:defRPr>
              </a:lvl6pPr>
              <a:lvl7pPr eaLnBrk="1" latinLnBrk="1" hangingPunct="1">
                <a:defRPr>
                  <a:solidFill>
                    <a:schemeClr val="tx2"/>
                  </a:solidFill>
                </a:defRPr>
              </a:lvl7pPr>
              <a:lvl8pPr eaLnBrk="1" latinLnBrk="1" hangingPunct="1">
                <a:defRPr>
                  <a:solidFill>
                    <a:schemeClr val="tx2"/>
                  </a:solidFill>
                </a:defRPr>
              </a:lvl8pPr>
              <a:lvl9pPr eaLnBrk="1" latin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altLang="ko-KR" sz="2000" dirty="0" smtClean="0"/>
                <a:t>Vector&lt;String&gt;</a:t>
              </a:r>
              <a:endParaRPr lang="ko-KR" altLang="en-US" sz="2000" dirty="0"/>
            </a:p>
          </p:txBody>
        </p:sp>
        <p:sp>
          <p:nvSpPr>
            <p:cNvPr id="20" name="제목 1"/>
            <p:cNvSpPr txBox="1">
              <a:spLocks/>
            </p:cNvSpPr>
            <p:nvPr/>
          </p:nvSpPr>
          <p:spPr>
            <a:xfrm>
              <a:off x="6444208" y="3140968"/>
              <a:ext cx="2376264" cy="504056"/>
            </a:xfrm>
            <a:prstGeom prst="rect">
              <a:avLst/>
            </a:prstGeom>
          </p:spPr>
          <p:txBody>
            <a:bodyPr vert="horz" lIns="91440" tIns="45720" rIns="91440" bIns="45720" rtlCol="0" anchor="b" anchorCtr="0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5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latinLnBrk="1" hangingPunct="1">
                <a:defRPr>
                  <a:solidFill>
                    <a:schemeClr val="tx2"/>
                  </a:solidFill>
                </a:defRPr>
              </a:lvl2pPr>
              <a:lvl3pPr eaLnBrk="1" latinLnBrk="1" hangingPunct="1">
                <a:defRPr>
                  <a:solidFill>
                    <a:schemeClr val="tx2"/>
                  </a:solidFill>
                </a:defRPr>
              </a:lvl3pPr>
              <a:lvl4pPr eaLnBrk="1" latinLnBrk="1" hangingPunct="1">
                <a:defRPr>
                  <a:solidFill>
                    <a:schemeClr val="tx2"/>
                  </a:solidFill>
                </a:defRPr>
              </a:lvl4pPr>
              <a:lvl5pPr eaLnBrk="1" latinLnBrk="1" hangingPunct="1">
                <a:defRPr>
                  <a:solidFill>
                    <a:schemeClr val="tx2"/>
                  </a:solidFill>
                </a:defRPr>
              </a:lvl5pPr>
              <a:lvl6pPr eaLnBrk="1" latinLnBrk="1" hangingPunct="1">
                <a:defRPr>
                  <a:solidFill>
                    <a:schemeClr val="tx2"/>
                  </a:solidFill>
                </a:defRPr>
              </a:lvl6pPr>
              <a:lvl7pPr eaLnBrk="1" latinLnBrk="1" hangingPunct="1">
                <a:defRPr>
                  <a:solidFill>
                    <a:schemeClr val="tx2"/>
                  </a:solidFill>
                </a:defRPr>
              </a:lvl7pPr>
              <a:lvl8pPr eaLnBrk="1" latinLnBrk="1" hangingPunct="1">
                <a:defRPr>
                  <a:solidFill>
                    <a:schemeClr val="tx2"/>
                  </a:solidFill>
                </a:defRPr>
              </a:lvl8pPr>
              <a:lvl9pPr eaLnBrk="1" latin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altLang="ko-KR" sz="2000" dirty="0" smtClean="0"/>
                <a:t>Vector&lt;String&gt;</a:t>
              </a:r>
              <a:endParaRPr lang="ko-KR" altLang="en-US" sz="20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123728" y="2852936"/>
            <a:ext cx="4752528" cy="1080120"/>
            <a:chOff x="2123728" y="2852936"/>
            <a:chExt cx="4752528" cy="1080120"/>
          </a:xfrm>
        </p:grpSpPr>
        <p:cxnSp>
          <p:nvCxnSpPr>
            <p:cNvPr id="21" name="직선 화살표 연결선 20"/>
            <p:cNvCxnSpPr/>
            <p:nvPr/>
          </p:nvCxnSpPr>
          <p:spPr>
            <a:xfrm flipH="1">
              <a:off x="2123728" y="2852936"/>
              <a:ext cx="936104" cy="1008112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H="1">
              <a:off x="3887924" y="2852936"/>
              <a:ext cx="258552" cy="1080120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5076056" y="2852936"/>
              <a:ext cx="0" cy="1080120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6084168" y="2852936"/>
              <a:ext cx="792088" cy="1080120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2098328" y="2852936"/>
            <a:ext cx="4752528" cy="1080120"/>
            <a:chOff x="2123728" y="2852936"/>
            <a:chExt cx="4752528" cy="1080120"/>
          </a:xfrm>
        </p:grpSpPr>
        <p:cxnSp>
          <p:nvCxnSpPr>
            <p:cNvPr id="23" name="직선 화살표 연결선 22"/>
            <p:cNvCxnSpPr/>
            <p:nvPr/>
          </p:nvCxnSpPr>
          <p:spPr>
            <a:xfrm flipH="1">
              <a:off x="2123728" y="2852936"/>
              <a:ext cx="936104" cy="1008112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H="1">
              <a:off x="3887924" y="2852936"/>
              <a:ext cx="258552" cy="1080120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5076056" y="2852936"/>
              <a:ext cx="0" cy="1080120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6084168" y="2852936"/>
              <a:ext cx="792088" cy="1080120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-540568" y="2204864"/>
            <a:ext cx="10081120" cy="3024336"/>
          </a:xfrm>
          <a:prstGeom prst="rect">
            <a:avLst/>
          </a:prstGeom>
          <a:solidFill>
            <a:schemeClr val="accent4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2000"/>
                </a:scheme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-108520" y="2558180"/>
            <a:ext cx="8587208" cy="111948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ctr">
              <a:buFontTx/>
              <a:buChar char="-"/>
            </a:pPr>
            <a:r>
              <a:rPr lang="ko-KR" altLang="en-US" b="1" dirty="0" smtClean="0">
                <a:ln w="28575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단어 검색시간 단축</a:t>
            </a:r>
            <a:r>
              <a:rPr lang="en-US" altLang="ko-KR" b="1" dirty="0" smtClean="0">
                <a:ln w="28575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.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-108520" y="3461642"/>
            <a:ext cx="8587208" cy="111948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ctr">
              <a:buFontTx/>
              <a:buChar char="-"/>
            </a:pPr>
            <a:r>
              <a:rPr lang="ko-KR" altLang="en-US" b="1" dirty="0" smtClean="0">
                <a:ln w="28575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st="88900" dir="5400000" sy="-100000" algn="bl" rotWithShape="0"/>
                </a:effectLst>
                <a:latin typeface="휴먼둥근헤드라인" pitchFamily="18" charset="-127"/>
                <a:ea typeface="휴먼둥근헤드라인" pitchFamily="18" charset="-127"/>
              </a:rPr>
              <a:t>메모리 공간 절약</a:t>
            </a:r>
            <a:r>
              <a:rPr lang="en-US" altLang="ko-KR" b="1" dirty="0" smtClean="0">
                <a:ln w="28575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st="88900" dir="5400000" sy="-100000" algn="bl" rotWithShape="0"/>
                </a:effectLst>
                <a:latin typeface="휴먼둥근헤드라인" pitchFamily="18" charset="-127"/>
                <a:ea typeface="휴먼둥근헤드라인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21856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1340768"/>
            <a:ext cx="748883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55576" y="-243408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CASE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55576" y="1052736"/>
            <a:ext cx="8100392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 smtClean="0">
                <a:latin typeface="휴먼둥근헤드라인" pitchFamily="18" charset="-127"/>
                <a:ea typeface="휴먼둥근헤드라인" pitchFamily="18" charset="-127"/>
              </a:rPr>
              <a:t>연결된 퀴즈의 집합을 각각 하나의 </a:t>
            </a:r>
            <a:r>
              <a:rPr lang="ko-KR" altLang="en-US" sz="2400" dirty="0" err="1" smtClean="0">
                <a:latin typeface="휴먼둥근헤드라인" pitchFamily="18" charset="-127"/>
                <a:ea typeface="휴먼둥근헤드라인" pitchFamily="18" charset="-127"/>
              </a:rPr>
              <a:t>그륩으로</a:t>
            </a:r>
            <a:r>
              <a:rPr lang="ko-KR" altLang="en-US" sz="2400" dirty="0" smtClean="0">
                <a:latin typeface="휴먼둥근헤드라인" pitchFamily="18" charset="-127"/>
                <a:ea typeface="휴먼둥근헤드라인" pitchFamily="18" charset="-127"/>
              </a:rPr>
              <a:t> 취급</a:t>
            </a:r>
            <a:r>
              <a:rPr lang="en-US" altLang="ko-KR" sz="2400" dirty="0" smtClean="0">
                <a:latin typeface="휴먼둥근헤드라인" pitchFamily="18" charset="-127"/>
                <a:ea typeface="휴먼둥근헤드라인" pitchFamily="18" charset="-127"/>
              </a:rPr>
              <a:t>.</a:t>
            </a:r>
            <a:endParaRPr lang="ko-KR" altLang="en-US" sz="24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4105" name="Picture 9" descr="C:\Users\lotus\Desktop\raon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491" y="1937265"/>
            <a:ext cx="4027313" cy="4027313"/>
          </a:xfrm>
          <a:prstGeom prst="rect">
            <a:avLst/>
          </a:prstGeom>
          <a:ln>
            <a:noFill/>
          </a:ln>
          <a:effectLst>
            <a:reflection blurRad="6350" stA="50000" endA="300" endPos="16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lotus\Desktop\raon04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491" y="1937265"/>
            <a:ext cx="4027313" cy="4027313"/>
          </a:xfrm>
          <a:prstGeom prst="rect">
            <a:avLst/>
          </a:prstGeom>
          <a:ln>
            <a:noFill/>
          </a:ln>
          <a:effectLst>
            <a:reflection blurRad="6350" stA="50000" endA="300" endPos="16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도넛 1"/>
          <p:cNvSpPr/>
          <p:nvPr/>
        </p:nvSpPr>
        <p:spPr>
          <a:xfrm rot="2126233">
            <a:off x="1929485" y="2363114"/>
            <a:ext cx="3519274" cy="1944687"/>
          </a:xfrm>
          <a:prstGeom prst="donut">
            <a:avLst>
              <a:gd name="adj" fmla="val 14953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도넛 7"/>
          <p:cNvSpPr/>
          <p:nvPr/>
        </p:nvSpPr>
        <p:spPr>
          <a:xfrm rot="198137">
            <a:off x="2171489" y="4436567"/>
            <a:ext cx="2185633" cy="1656184"/>
          </a:xfrm>
          <a:prstGeom prst="donut">
            <a:avLst>
              <a:gd name="adj" fmla="val 16346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658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5" presetClass="emph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35" presetClass="emph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2" grpId="1" animBg="1"/>
      <p:bldP spid="2" grpId="2" animBg="1"/>
      <p:bldP spid="2" grpId="3" animBg="1"/>
      <p:bldP spid="8" grpId="0" animBg="1"/>
      <p:bldP spid="8" grpId="1" animBg="1"/>
      <p:bldP spid="8" grpId="2" animBg="1"/>
      <p:bldP spid="8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1340768"/>
            <a:ext cx="748883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55576" y="-243408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CASE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55576" y="1052736"/>
            <a:ext cx="8100392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>
                <a:latin typeface="휴먼둥근헤드라인" pitchFamily="18" charset="-127"/>
                <a:ea typeface="휴먼둥근헤드라인" pitchFamily="18" charset="-127"/>
              </a:rPr>
              <a:t>길이를 고려하지 않고 검색하여 소요시간이 길어짐</a:t>
            </a:r>
            <a:r>
              <a:rPr lang="en-US" altLang="ko-KR" sz="2400" dirty="0">
                <a:latin typeface="휴먼둥근헤드라인" pitchFamily="18" charset="-127"/>
                <a:ea typeface="휴먼둥근헤드라인" pitchFamily="18" charset="-127"/>
              </a:rPr>
              <a:t>.</a:t>
            </a:r>
            <a:endParaRPr lang="ko-KR" altLang="en-US" sz="24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814782"/>
              </p:ext>
            </p:extLst>
          </p:nvPr>
        </p:nvGraphicFramePr>
        <p:xfrm>
          <a:off x="899592" y="2276872"/>
          <a:ext cx="18002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50"/>
                <a:gridCol w="451850"/>
                <a:gridCol w="451850"/>
                <a:gridCol w="444650"/>
              </a:tblGrid>
              <a:tr h="28803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소요시간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: 3 Sec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A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B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1623"/>
              </p:ext>
            </p:extLst>
          </p:nvPr>
        </p:nvGraphicFramePr>
        <p:xfrm>
          <a:off x="1835696" y="3356992"/>
          <a:ext cx="225925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50"/>
                <a:gridCol w="451850"/>
                <a:gridCol w="451850"/>
                <a:gridCol w="451850"/>
                <a:gridCol w="451850"/>
              </a:tblGrid>
              <a:tr h="288032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소요시간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: 10 Sec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B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C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992225"/>
              </p:ext>
            </p:extLst>
          </p:nvPr>
        </p:nvGraphicFramePr>
        <p:xfrm>
          <a:off x="1403648" y="4293096"/>
          <a:ext cx="225925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50"/>
                <a:gridCol w="451850"/>
                <a:gridCol w="451850"/>
                <a:gridCol w="451850"/>
                <a:gridCol w="451850"/>
              </a:tblGrid>
              <a:tr h="288032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소요시간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: 20 Sec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D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C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224990"/>
              </p:ext>
            </p:extLst>
          </p:nvPr>
        </p:nvGraphicFramePr>
        <p:xfrm>
          <a:off x="971600" y="5301208"/>
          <a:ext cx="225925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50"/>
                <a:gridCol w="451850"/>
                <a:gridCol w="451850"/>
                <a:gridCol w="451850"/>
                <a:gridCol w="451850"/>
              </a:tblGrid>
              <a:tr h="288032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소요시간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: 20 Sec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D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>
            <a:off x="2051720" y="2924944"/>
            <a:ext cx="0" cy="86409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419872" y="4005064"/>
            <a:ext cx="0" cy="64807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987824" y="4941168"/>
            <a:ext cx="0" cy="7200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9156"/>
              </p:ext>
            </p:extLst>
          </p:nvPr>
        </p:nvGraphicFramePr>
        <p:xfrm>
          <a:off x="6176724" y="5249748"/>
          <a:ext cx="18002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50"/>
                <a:gridCol w="451850"/>
                <a:gridCol w="451850"/>
                <a:gridCol w="444650"/>
              </a:tblGrid>
              <a:tr h="28803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소요시간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: 3 Sec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A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D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1623"/>
              </p:ext>
            </p:extLst>
          </p:nvPr>
        </p:nvGraphicFramePr>
        <p:xfrm>
          <a:off x="6156176" y="3356992"/>
          <a:ext cx="225925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50"/>
                <a:gridCol w="451850"/>
                <a:gridCol w="451850"/>
                <a:gridCol w="451850"/>
                <a:gridCol w="451850"/>
              </a:tblGrid>
              <a:tr h="288032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소요시간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: 10 Sec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B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C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992225"/>
              </p:ext>
            </p:extLst>
          </p:nvPr>
        </p:nvGraphicFramePr>
        <p:xfrm>
          <a:off x="5724128" y="4293096"/>
          <a:ext cx="225925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50"/>
                <a:gridCol w="451850"/>
                <a:gridCol w="451850"/>
                <a:gridCol w="451850"/>
                <a:gridCol w="451850"/>
              </a:tblGrid>
              <a:tr h="288032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소요시간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: 20 Sec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D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C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74080"/>
              </p:ext>
            </p:extLst>
          </p:nvPr>
        </p:nvGraphicFramePr>
        <p:xfrm>
          <a:off x="5254804" y="2254384"/>
          <a:ext cx="225925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50"/>
                <a:gridCol w="451850"/>
                <a:gridCol w="451850"/>
                <a:gridCol w="451850"/>
                <a:gridCol w="451850"/>
              </a:tblGrid>
              <a:tr h="288032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소요시간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: 20 Sec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A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D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>
            <a:off x="7740352" y="4005064"/>
            <a:ext cx="0" cy="64807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308304" y="4941168"/>
            <a:ext cx="0" cy="7200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372200" y="2924944"/>
            <a:ext cx="0" cy="86409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648332" y="2282444"/>
            <a:ext cx="6709863" cy="576064"/>
            <a:chOff x="2648332" y="2282444"/>
            <a:chExt cx="6709863" cy="576064"/>
          </a:xfrm>
        </p:grpSpPr>
        <p:sp>
          <p:nvSpPr>
            <p:cNvPr id="24" name="제목 1"/>
            <p:cNvSpPr txBox="1">
              <a:spLocks/>
            </p:cNvSpPr>
            <p:nvPr/>
          </p:nvSpPr>
          <p:spPr>
            <a:xfrm>
              <a:off x="2648332" y="2282444"/>
              <a:ext cx="1895601" cy="576064"/>
            </a:xfrm>
            <a:prstGeom prst="rect">
              <a:avLst/>
            </a:prstGeom>
          </p:spPr>
          <p:txBody>
            <a:bodyPr vert="horz" lIns="91440" tIns="45720" rIns="91440" bIns="45720" rtlCol="0" anchor="b" anchorCtr="0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5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latinLnBrk="1" hangingPunct="1">
                <a:defRPr>
                  <a:solidFill>
                    <a:schemeClr val="tx2"/>
                  </a:solidFill>
                </a:defRPr>
              </a:lvl2pPr>
              <a:lvl3pPr eaLnBrk="1" latinLnBrk="1" hangingPunct="1">
                <a:defRPr>
                  <a:solidFill>
                    <a:schemeClr val="tx2"/>
                  </a:solidFill>
                </a:defRPr>
              </a:lvl3pPr>
              <a:lvl4pPr eaLnBrk="1" latinLnBrk="1" hangingPunct="1">
                <a:defRPr>
                  <a:solidFill>
                    <a:schemeClr val="tx2"/>
                  </a:solidFill>
                </a:defRPr>
              </a:lvl4pPr>
              <a:lvl5pPr eaLnBrk="1" latinLnBrk="1" hangingPunct="1">
                <a:defRPr>
                  <a:solidFill>
                    <a:schemeClr val="tx2"/>
                  </a:solidFill>
                </a:defRPr>
              </a:lvl5pPr>
              <a:lvl6pPr eaLnBrk="1" latinLnBrk="1" hangingPunct="1">
                <a:defRPr>
                  <a:solidFill>
                    <a:schemeClr val="tx2"/>
                  </a:solidFill>
                </a:defRPr>
              </a:lvl6pPr>
              <a:lvl7pPr eaLnBrk="1" latinLnBrk="1" hangingPunct="1">
                <a:defRPr>
                  <a:solidFill>
                    <a:schemeClr val="tx2"/>
                  </a:solidFill>
                </a:defRPr>
              </a:lvl7pPr>
              <a:lvl8pPr eaLnBrk="1" latinLnBrk="1" hangingPunct="1">
                <a:defRPr>
                  <a:solidFill>
                    <a:schemeClr val="tx2"/>
                  </a:solidFill>
                </a:defRPr>
              </a:lvl8pPr>
              <a:lvl9pPr eaLnBrk="1" latin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altLang="ko-KR" sz="2800" spc="-150" dirty="0" smtClean="0"/>
                <a:t>GROUP A </a:t>
              </a:r>
              <a:endParaRPr lang="ko-KR" altLang="en-US" sz="2800" spc="-150" dirty="0"/>
            </a:p>
          </p:txBody>
        </p:sp>
        <p:sp>
          <p:nvSpPr>
            <p:cNvPr id="25" name="제목 1"/>
            <p:cNvSpPr txBox="1">
              <a:spLocks/>
            </p:cNvSpPr>
            <p:nvPr/>
          </p:nvSpPr>
          <p:spPr>
            <a:xfrm>
              <a:off x="7462594" y="2282444"/>
              <a:ext cx="1895601" cy="576064"/>
            </a:xfrm>
            <a:prstGeom prst="rect">
              <a:avLst/>
            </a:prstGeom>
          </p:spPr>
          <p:txBody>
            <a:bodyPr vert="horz" lIns="91440" tIns="45720" rIns="91440" bIns="45720" rtlCol="0" anchor="b" anchorCtr="0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5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latinLnBrk="1" hangingPunct="1">
                <a:defRPr>
                  <a:solidFill>
                    <a:schemeClr val="tx2"/>
                  </a:solidFill>
                </a:defRPr>
              </a:lvl2pPr>
              <a:lvl3pPr eaLnBrk="1" latinLnBrk="1" hangingPunct="1">
                <a:defRPr>
                  <a:solidFill>
                    <a:schemeClr val="tx2"/>
                  </a:solidFill>
                </a:defRPr>
              </a:lvl3pPr>
              <a:lvl4pPr eaLnBrk="1" latinLnBrk="1" hangingPunct="1">
                <a:defRPr>
                  <a:solidFill>
                    <a:schemeClr val="tx2"/>
                  </a:solidFill>
                </a:defRPr>
              </a:lvl4pPr>
              <a:lvl5pPr eaLnBrk="1" latinLnBrk="1" hangingPunct="1">
                <a:defRPr>
                  <a:solidFill>
                    <a:schemeClr val="tx2"/>
                  </a:solidFill>
                </a:defRPr>
              </a:lvl5pPr>
              <a:lvl6pPr eaLnBrk="1" latinLnBrk="1" hangingPunct="1">
                <a:defRPr>
                  <a:solidFill>
                    <a:schemeClr val="tx2"/>
                  </a:solidFill>
                </a:defRPr>
              </a:lvl6pPr>
              <a:lvl7pPr eaLnBrk="1" latinLnBrk="1" hangingPunct="1">
                <a:defRPr>
                  <a:solidFill>
                    <a:schemeClr val="tx2"/>
                  </a:solidFill>
                </a:defRPr>
              </a:lvl7pPr>
              <a:lvl8pPr eaLnBrk="1" latinLnBrk="1" hangingPunct="1">
                <a:defRPr>
                  <a:solidFill>
                    <a:schemeClr val="tx2"/>
                  </a:solidFill>
                </a:defRPr>
              </a:lvl8pPr>
              <a:lvl9pPr eaLnBrk="1" latin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altLang="ko-KR" sz="2800" spc="-150" dirty="0" smtClean="0"/>
                <a:t>GROUP B</a:t>
              </a:r>
              <a:endParaRPr lang="ko-KR" altLang="en-US" sz="2800" spc="-150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-396552" y="2852936"/>
            <a:ext cx="10081120" cy="2448272"/>
          </a:xfrm>
          <a:prstGeom prst="rect">
            <a:avLst/>
          </a:prstGeom>
          <a:solidFill>
            <a:schemeClr val="accent4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2000"/>
                </a:schemeClr>
              </a:solidFill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-108520" y="2852936"/>
            <a:ext cx="9289033" cy="194421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4400" b="1" dirty="0" smtClean="0">
                <a:ln w="1905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ea"/>
              </a:rPr>
              <a:t>길이가 긴 퀴즈가 나중에 검색될수록</a:t>
            </a:r>
            <a:endParaRPr lang="en-US" altLang="ko-KR" sz="4400" b="1" dirty="0" smtClean="0">
              <a:ln w="1905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accent5">
                  <a:lumMod val="5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j-ea"/>
            </a:endParaRPr>
          </a:p>
          <a:p>
            <a:pPr algn="ctr"/>
            <a:r>
              <a:rPr lang="ko-KR" altLang="en-US" sz="4400" b="1" dirty="0" smtClean="0">
                <a:ln w="1905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ea"/>
              </a:rPr>
              <a:t>소요시간이 크게 늘어난다</a:t>
            </a:r>
            <a:r>
              <a:rPr lang="en-US" altLang="ko-KR" sz="4400" b="1" dirty="0" smtClean="0">
                <a:ln w="1905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ea"/>
              </a:rPr>
              <a:t>.</a:t>
            </a:r>
            <a:endParaRPr lang="ko-KR" altLang="en-US" sz="4400" b="1" dirty="0">
              <a:ln w="1905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accent5">
                  <a:lumMod val="5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89657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490</TotalTime>
  <Words>954</Words>
  <Application>Microsoft Office PowerPoint</Application>
  <PresentationFormat>화면 슬라이드 쇼(4:3)</PresentationFormat>
  <Paragraphs>294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NewsPrint</vt:lpstr>
      <vt:lpstr>Term Project</vt:lpstr>
      <vt:lpstr>PowerPoint 프레젠테이션</vt:lpstr>
      <vt:lpstr>PowerPoint 프레젠테이션</vt:lpstr>
      <vt:lpstr>PowerPoint 프레젠테이션</vt:lpstr>
      <vt:lpstr>단어사전 구성</vt:lpstr>
      <vt:lpstr>Vector String Pointer</vt:lpstr>
      <vt:lpstr>Vector String Pointer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 ㅅ</dc:title>
  <dc:creator>lotus</dc:creator>
  <cp:lastModifiedBy>lotus</cp:lastModifiedBy>
  <cp:revision>90</cp:revision>
  <dcterms:created xsi:type="dcterms:W3CDTF">2015-12-20T07:05:14Z</dcterms:created>
  <dcterms:modified xsi:type="dcterms:W3CDTF">2015-12-21T05:38:38Z</dcterms:modified>
</cp:coreProperties>
</file>