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94" r:id="rId6"/>
    <p:sldId id="258" r:id="rId7"/>
    <p:sldId id="259" r:id="rId8"/>
    <p:sldId id="260" r:id="rId9"/>
    <p:sldId id="268" r:id="rId10"/>
    <p:sldId id="274" r:id="rId11"/>
    <p:sldId id="269" r:id="rId12"/>
    <p:sldId id="29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6/7/2023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6/7/2023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6/7/2023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6/7/2023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6/7/2023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6/7/2023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6/7/2023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tps://www.youtube.com/" TargetMode="External"/><Relationship Id="rId4" Type="http://schemas.openxmlformats.org/officeDocument/2006/relationships/hyperlink" Target="https://app.diagrams.n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260648"/>
            <a:ext cx="7772400" cy="793793"/>
          </a:xfrm>
        </p:spPr>
        <p:txBody>
          <a:bodyPr>
            <a:normAutofit/>
          </a:bodyPr>
          <a:lstStyle/>
          <a:p>
            <a:pPr algn="ctr"/>
            <a:r>
              <a:rPr lang="en-US" sz="4000" dirty="0">
                <a:solidFill>
                  <a:schemeClr val="tx1"/>
                </a:solidFill>
              </a:rPr>
              <a:t>ACP CHAT</a:t>
            </a:r>
          </a:p>
        </p:txBody>
      </p:sp>
      <p:sp>
        <p:nvSpPr>
          <p:cNvPr id="3" name="Subtitle 2"/>
          <p:cNvSpPr>
            <a:spLocks noGrp="1"/>
          </p:cNvSpPr>
          <p:nvPr>
            <p:ph type="subTitle" idx="1"/>
          </p:nvPr>
        </p:nvSpPr>
        <p:spPr>
          <a:xfrm>
            <a:off x="1371600" y="1340768"/>
            <a:ext cx="7772400" cy="1199704"/>
          </a:xfrm>
        </p:spPr>
        <p:txBody>
          <a:bodyPr>
            <a:noAutofit/>
          </a:bodyPr>
          <a:lstStyle/>
          <a:p>
            <a:pPr algn="ctr"/>
            <a:r>
              <a:rPr lang="en-US" sz="2600" dirty="0"/>
              <a:t>Parul Institute of Computer Applications</a:t>
            </a:r>
          </a:p>
          <a:p>
            <a:pPr algn="ctr"/>
            <a:r>
              <a:rPr lang="en-US" sz="2800" dirty="0"/>
              <a:t>Semester 5  Mini Project-1</a:t>
            </a:r>
          </a:p>
          <a:p>
            <a:pPr algn="ctr"/>
            <a:r>
              <a:rPr lang="en-US" sz="2400" dirty="0"/>
              <a:t>2023-24</a:t>
            </a:r>
          </a:p>
          <a:p>
            <a:pPr algn="ctr"/>
            <a:r>
              <a:rPr lang="en-US" sz="2600" dirty="0"/>
              <a:t>Team members (only 3)</a:t>
            </a:r>
          </a:p>
          <a:p>
            <a:pPr algn="ctr"/>
            <a:r>
              <a:rPr lang="en-US" sz="2600" dirty="0"/>
              <a:t>Enrollment No &amp; Name</a:t>
            </a:r>
          </a:p>
          <a:p>
            <a:pPr algn="ctr"/>
            <a:r>
              <a:rPr lang="en-US" sz="2600" dirty="0"/>
              <a:t>      1. Arth Vala(210510312010)</a:t>
            </a:r>
          </a:p>
          <a:p>
            <a:pPr algn="ctr"/>
            <a:r>
              <a:rPr lang="en-US" sz="2600" dirty="0"/>
              <a:t>          2.Chetan Patil(210510311003)</a:t>
            </a:r>
          </a:p>
          <a:p>
            <a:pPr algn="ctr"/>
            <a:r>
              <a:rPr lang="en-US" sz="2600" dirty="0"/>
              <a:t>             3.Prince Jasani(210510314006)</a:t>
            </a:r>
            <a:endParaRPr lang="en-US" sz="2000" dirty="0"/>
          </a:p>
          <a:p>
            <a:pPr algn="ctr"/>
            <a:endParaRPr lang="en-US" sz="2000" dirty="0"/>
          </a:p>
          <a:p>
            <a:pPr algn="ctr"/>
            <a:endParaRPr lang="en-US" sz="2000" dirty="0"/>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r>
              <a:rPr lang="en-US" dirty="0"/>
              <a:t>Future Enhancement</a:t>
            </a:r>
            <a:endParaRPr lang="en-IN" dirty="0"/>
          </a:p>
        </p:txBody>
      </p:sp>
      <p:sp>
        <p:nvSpPr>
          <p:cNvPr id="3" name="Content Placeholder 2"/>
          <p:cNvSpPr>
            <a:spLocks noGrp="1"/>
          </p:cNvSpPr>
          <p:nvPr>
            <p:ph sz="quarter" idx="1"/>
          </p:nvPr>
        </p:nvSpPr>
        <p:spPr>
          <a:xfrm>
            <a:off x="457200" y="764704"/>
            <a:ext cx="7467600" cy="6093296"/>
          </a:xfrm>
        </p:spPr>
        <p:txBody>
          <a:bodyPr>
            <a:normAutofit fontScale="70000" lnSpcReduction="20000"/>
          </a:bodyPr>
          <a:lstStyle/>
          <a:p>
            <a:pPr algn="l">
              <a:buFont typeface="+mj-lt"/>
              <a:buAutoNum type="arabicPeriod"/>
            </a:pPr>
            <a:r>
              <a:rPr lang="en-US" b="1" i="1" u="sng" dirty="0">
                <a:effectLst/>
                <a:latin typeface="Söhne"/>
              </a:rPr>
              <a:t>AI-Based Video Enhancement: </a:t>
            </a:r>
            <a:r>
              <a:rPr lang="en-US" b="0" i="0" dirty="0">
                <a:effectLst/>
                <a:latin typeface="Söhne"/>
              </a:rPr>
              <a:t>Integration of artificial intelligence (AI) technologies could enable video players to enhance video quality in real-time, applying techniques like upscaling, denoising, and color correction to provide a better viewing experience.</a:t>
            </a:r>
          </a:p>
          <a:p>
            <a:pPr algn="l">
              <a:buFont typeface="+mj-lt"/>
              <a:buAutoNum type="arabicPeriod"/>
            </a:pPr>
            <a:r>
              <a:rPr lang="en-US" b="1" i="1" u="sng" dirty="0">
                <a:effectLst/>
                <a:latin typeface="Söhne"/>
              </a:rPr>
              <a:t>Virtual Reality (VR) and Augmented Reality (AR) Integration: </a:t>
            </a:r>
            <a:r>
              <a:rPr lang="en-US" b="0" i="0" dirty="0">
                <a:effectLst/>
                <a:latin typeface="Söhne"/>
              </a:rPr>
              <a:t>Video players could integrate VR and AR capabilities, allowing users to view immersive VR or AR content directly within the player. This could include 360-degree video playback, spatial audio, and interactive controls.</a:t>
            </a:r>
          </a:p>
          <a:p>
            <a:pPr algn="l">
              <a:buFont typeface="+mj-lt"/>
              <a:buAutoNum type="arabicPeriod"/>
            </a:pPr>
            <a:r>
              <a:rPr lang="en-US" b="1" i="1" u="sng" dirty="0">
                <a:effectLst/>
                <a:latin typeface="Söhne"/>
              </a:rPr>
              <a:t>Cloud Integration and Streaming: </a:t>
            </a:r>
            <a:r>
              <a:rPr lang="en-US" b="0" i="0" dirty="0">
                <a:effectLst/>
                <a:latin typeface="Söhne"/>
              </a:rPr>
              <a:t>Video players may further integrate cloud services, enabling seamless access to cloud-based video libraries and streaming content. This would allow users to access their videos from any device and potentially leverage cloud processing for resource-intensive tasks.</a:t>
            </a:r>
          </a:p>
          <a:p>
            <a:pPr algn="l">
              <a:buFont typeface="+mj-lt"/>
              <a:buAutoNum type="arabicPeriod"/>
            </a:pPr>
            <a:r>
              <a:rPr lang="en-US" b="1" i="1" u="sng" dirty="0">
                <a:effectLst/>
                <a:latin typeface="Söhne"/>
              </a:rPr>
              <a:t>Advanced Subtitle and Captioning Features: </a:t>
            </a:r>
            <a:r>
              <a:rPr lang="en-US" b="0" i="0" dirty="0">
                <a:effectLst/>
                <a:latin typeface="Söhne"/>
              </a:rPr>
              <a:t>Video players might offer more advanced subtitle and captioning options, including automatic translation, customizable styling, and improved synchronization with video content.</a:t>
            </a:r>
          </a:p>
          <a:p>
            <a:pPr algn="l">
              <a:buFont typeface="+mj-lt"/>
              <a:buAutoNum type="arabicPeriod"/>
            </a:pPr>
            <a:r>
              <a:rPr lang="en-US" b="1" i="1" u="sng" dirty="0">
                <a:effectLst/>
                <a:latin typeface="Söhne"/>
              </a:rPr>
              <a:t>Multi-angle and Interactive Videos: </a:t>
            </a:r>
            <a:r>
              <a:rPr lang="en-US" b="0" i="0" dirty="0">
                <a:effectLst/>
                <a:latin typeface="Söhne"/>
              </a:rPr>
              <a:t>Video players could support multi-angle videos, allowing users to switch between different camera angles in real-time. Interactive features like branching narratives or clickable elements within videos could also be explored.</a:t>
            </a:r>
          </a:p>
          <a:p>
            <a:pPr algn="l">
              <a:buFont typeface="+mj-lt"/>
              <a:buAutoNum type="arabicPeriod"/>
            </a:pPr>
            <a:r>
              <a:rPr lang="en-US" b="1" i="1" u="sng" dirty="0">
                <a:effectLst/>
                <a:latin typeface="Söhne"/>
              </a:rPr>
              <a:t>Social and Collaboration Features: </a:t>
            </a:r>
            <a:r>
              <a:rPr lang="en-US" b="0" i="0" dirty="0">
                <a:effectLst/>
                <a:latin typeface="Söhne"/>
              </a:rPr>
              <a:t>Video players might incorporate social and collaboration features, allowing users to interact with others while watching videos, share comments, or even collaborate on video projects.</a:t>
            </a:r>
          </a:p>
          <a:p>
            <a:pPr algn="l">
              <a:buFont typeface="+mj-lt"/>
              <a:buAutoNum type="arabicPeriod"/>
            </a:pPr>
            <a:r>
              <a:rPr lang="en-US" b="1" i="1" u="sng" dirty="0">
                <a:effectLst/>
                <a:latin typeface="Söhne"/>
              </a:rPr>
              <a:t>Enhanced User Interfaces and User Experience: </a:t>
            </a:r>
            <a:r>
              <a:rPr lang="en-US" b="0" i="0" dirty="0">
                <a:effectLst/>
                <a:latin typeface="Söhne"/>
              </a:rPr>
              <a:t>Video players may focus on improving user interfaces, making them more intuitive, responsive, and customizable. This could include intuitive controls, gesture-based interactions, and adaptive layouts for different screen sizes.</a:t>
            </a:r>
          </a:p>
          <a:p>
            <a:pPr marL="0" indent="0">
              <a:buNone/>
            </a:pP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2" name="Content Placeholder 1"/>
          <p:cNvSpPr>
            <a:spLocks noGrp="1"/>
          </p:cNvSpPr>
          <p:nvPr>
            <p:ph sz="quarter" idx="1"/>
          </p:nvPr>
        </p:nvSpPr>
        <p:spPr/>
        <p:txBody>
          <a:bodyPr/>
          <a:lstStyle/>
          <a:p>
            <a:pPr marL="468630" indent="-285750" algn="just">
              <a:lnSpc>
                <a:spcPct val="150000"/>
              </a:lnSpc>
              <a:buFont typeface="Wingdings" panose="05000000000000000000" pitchFamily="2" charset="2"/>
              <a:buChar char="v"/>
              <a:tabLst>
                <a:tab pos="228600" algn="l"/>
              </a:tabLst>
            </a:pPr>
            <a:r>
              <a:rPr lang="en-IN" sz="1800" dirty="0">
                <a:effectLst/>
                <a:latin typeface="Times New Roman" panose="02020603050405020304" pitchFamily="18" charset="0"/>
                <a:ea typeface="Calibri" panose="020F0502020204030204" pitchFamily="34" charset="0"/>
                <a:cs typeface="Shruti" panose="020B0502040204020203" pitchFamily="34" charset="0"/>
              </a:rPr>
              <a:t>Websites: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lvl="1" algn="just">
              <a:lnSpc>
                <a:spcPct val="150000"/>
              </a:lnSpc>
              <a:buFont typeface="Arial" panose="020B0604020202020204" pitchFamily="34" charset="0"/>
              <a:buChar char="•"/>
              <a:tabLst>
                <a:tab pos="228600" algn="l"/>
              </a:tabLst>
            </a:pPr>
            <a:r>
              <a:rPr lang="en-IN" sz="1500" dirty="0">
                <a:effectLst/>
                <a:latin typeface="Times New Roman" panose="02020603050405020304" pitchFamily="18" charset="0"/>
                <a:ea typeface="Calibri" panose="020F0502020204030204" pitchFamily="34" charset="0"/>
                <a:cs typeface="Shruti" panose="020B0502040204020203" pitchFamily="34" charset="0"/>
              </a:rPr>
              <a:t>Stack Overflow: </a:t>
            </a:r>
            <a:r>
              <a:rPr lang="en-IN" sz="15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2"/>
              </a:rPr>
              <a:t>https://stackoverflow.com</a:t>
            </a:r>
            <a:endParaRPr lang="en-IN" sz="1500" dirty="0">
              <a:effectLst/>
              <a:latin typeface="Calibri" panose="020F0502020204030204" pitchFamily="34" charset="0"/>
              <a:ea typeface="Calibri" panose="020F0502020204030204" pitchFamily="34" charset="0"/>
              <a:cs typeface="Shruti" panose="020B0502040204020203" pitchFamily="34" charset="0"/>
            </a:endParaRPr>
          </a:p>
          <a:p>
            <a:pPr lvl="1" algn="just">
              <a:lnSpc>
                <a:spcPct val="150000"/>
              </a:lnSpc>
              <a:buFont typeface="Arial" panose="020B0604020202020204" pitchFamily="34" charset="0"/>
              <a:buChar char="•"/>
              <a:tabLst>
                <a:tab pos="228600" algn="l"/>
              </a:tabLst>
            </a:pPr>
            <a:r>
              <a:rPr lang="en-IN" sz="1500" dirty="0">
                <a:effectLst/>
                <a:latin typeface="Times New Roman" panose="02020603050405020304" pitchFamily="18" charset="0"/>
                <a:ea typeface="Calibri" panose="020F0502020204030204" pitchFamily="34" charset="0"/>
                <a:cs typeface="Shruti" panose="020B0502040204020203" pitchFamily="34" charset="0"/>
              </a:rPr>
              <a:t>GitHub: </a:t>
            </a:r>
            <a:r>
              <a:rPr lang="en-IN" sz="15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3"/>
              </a:rPr>
              <a:t>https://github.com</a:t>
            </a:r>
            <a:endParaRPr lang="en-IN" sz="1500" dirty="0">
              <a:effectLst/>
              <a:latin typeface="Calibri" panose="020F0502020204030204" pitchFamily="34" charset="0"/>
              <a:ea typeface="Calibri" panose="020F0502020204030204" pitchFamily="34" charset="0"/>
              <a:cs typeface="Shruti" panose="020B0502040204020203" pitchFamily="34" charset="0"/>
            </a:endParaRPr>
          </a:p>
          <a:p>
            <a:pPr lvl="1" algn="just">
              <a:lnSpc>
                <a:spcPct val="150000"/>
              </a:lnSpc>
              <a:buFont typeface="Arial" panose="020B0604020202020204" pitchFamily="34" charset="0"/>
              <a:buChar char="•"/>
              <a:tabLst>
                <a:tab pos="228600" algn="l"/>
              </a:tabLst>
            </a:pPr>
            <a:r>
              <a:rPr lang="en-IN" sz="1500" dirty="0">
                <a:effectLst/>
                <a:latin typeface="Times New Roman" panose="02020603050405020304" pitchFamily="18" charset="0"/>
                <a:ea typeface="Calibri" panose="020F0502020204030204" pitchFamily="34" charset="0"/>
                <a:cs typeface="Shruti" panose="020B0502040204020203" pitchFamily="34" charset="0"/>
              </a:rPr>
              <a:t>Diagrams: </a:t>
            </a:r>
            <a:r>
              <a:rPr lang="en-IN" sz="15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4"/>
              </a:rPr>
              <a:t>https://app.diagrams.net</a:t>
            </a:r>
            <a:endParaRPr lang="en-IN" sz="1500" dirty="0">
              <a:effectLst/>
              <a:latin typeface="Calibri" panose="020F0502020204030204" pitchFamily="34" charset="0"/>
              <a:ea typeface="Calibri" panose="020F0502020204030204" pitchFamily="34" charset="0"/>
              <a:cs typeface="Shruti" panose="020B0502040204020203" pitchFamily="34" charset="0"/>
            </a:endParaRPr>
          </a:p>
          <a:p>
            <a:pPr lvl="1" algn="just">
              <a:lnSpc>
                <a:spcPct val="150000"/>
              </a:lnSpc>
              <a:spcAft>
                <a:spcPts val="1000"/>
              </a:spcAft>
              <a:buFont typeface="Arial" panose="020B0604020202020204" pitchFamily="34" charset="0"/>
              <a:buChar char="•"/>
              <a:tabLst>
                <a:tab pos="228600" algn="l"/>
              </a:tabLst>
            </a:pPr>
            <a:r>
              <a:rPr lang="en-IN" sz="1500" dirty="0">
                <a:effectLst/>
                <a:latin typeface="Times New Roman" panose="02020603050405020304" pitchFamily="18" charset="0"/>
                <a:ea typeface="Calibri" panose="020F0502020204030204" pitchFamily="34" charset="0"/>
                <a:cs typeface="Shruti" panose="020B0502040204020203" pitchFamily="34" charset="0"/>
              </a:rPr>
              <a:t>YouTube: </a:t>
            </a:r>
            <a:r>
              <a:rPr lang="en-IN" sz="15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5"/>
              </a:rPr>
              <a:t>https://www.youtube.com</a:t>
            </a:r>
            <a:endParaRPr lang="en-IN" sz="15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sp>
        <p:nvSpPr>
          <p:cNvPr id="4" name="Action Button: Home 3">
            <a:hlinkClick r:id="rId6"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FFE9-BAC9-21D3-0132-2FA2C4CF3D37}"/>
              </a:ext>
            </a:extLst>
          </p:cNvPr>
          <p:cNvSpPr>
            <a:spLocks noGrp="1"/>
          </p:cNvSpPr>
          <p:nvPr>
            <p:ph type="title"/>
          </p:nvPr>
        </p:nvSpPr>
        <p:spPr>
          <a:xfrm>
            <a:off x="611560" y="2924944"/>
            <a:ext cx="7467600" cy="1143000"/>
          </a:xfrm>
        </p:spPr>
        <p:txBody>
          <a:bodyPr>
            <a:normAutofit fontScale="90000"/>
          </a:bodyPr>
          <a:lstStyle/>
          <a:p>
            <a:br>
              <a:rPr lang="en-US" dirty="0"/>
            </a:br>
            <a:br>
              <a:rPr lang="en-US" dirty="0"/>
            </a:br>
            <a:br>
              <a:rPr lang="en-US" dirty="0"/>
            </a:br>
            <a:br>
              <a:rPr lang="en-US" dirty="0"/>
            </a:br>
            <a:br>
              <a:rPr lang="en-US" dirty="0"/>
            </a:br>
            <a:r>
              <a:rPr lang="en-US" sz="4000" dirty="0"/>
              <a:t>THANK YOU !!!</a:t>
            </a:r>
            <a:endParaRPr lang="en-IN" sz="4000" dirty="0"/>
          </a:p>
        </p:txBody>
      </p:sp>
    </p:spTree>
    <p:extLst>
      <p:ext uri="{BB962C8B-B14F-4D97-AF65-F5344CB8AC3E}">
        <p14:creationId xmlns:p14="http://schemas.microsoft.com/office/powerpoint/2010/main" val="256223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Limitations</a:t>
            </a:r>
            <a:endParaRPr lang="en-US" dirty="0"/>
          </a:p>
          <a:p>
            <a:pPr>
              <a:buFont typeface="Wingdings" pitchFamily="2" charset="2"/>
              <a:buChar char="Ø"/>
            </a:pPr>
            <a:r>
              <a:rPr lang="en-US" dirty="0">
                <a:hlinkClick r:id="rId7"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r>
              <a:rPr lang="en-US" dirty="0"/>
              <a:t>Abstract </a:t>
            </a:r>
          </a:p>
        </p:txBody>
      </p:sp>
      <p:sp>
        <p:nvSpPr>
          <p:cNvPr id="3" name="Content Placeholder 2"/>
          <p:cNvSpPr>
            <a:spLocks noGrp="1"/>
          </p:cNvSpPr>
          <p:nvPr>
            <p:ph sz="quarter" idx="1"/>
          </p:nvPr>
        </p:nvSpPr>
        <p:spPr>
          <a:xfrm>
            <a:off x="424421" y="1023929"/>
            <a:ext cx="7467600" cy="5865876"/>
          </a:xfrm>
        </p:spPr>
        <p:txBody>
          <a:bodyPr>
            <a:normAutofit fontScale="77500" lnSpcReduction="20000"/>
          </a:bodyPr>
          <a:lstStyle/>
          <a:p>
            <a:pPr algn="l" fontAlgn="base"/>
            <a:r>
              <a:rPr lang="en-US" sz="3300" b="1" i="1" dirty="0">
                <a:solidFill>
                  <a:srgbClr val="444444"/>
                </a:solidFill>
                <a:effectLst/>
                <a:latin typeface="Verdana" panose="020B0604030504040204" pitchFamily="34" charset="0"/>
              </a:rPr>
              <a:t>ACP Vplayer Introduction</a:t>
            </a:r>
          </a:p>
          <a:p>
            <a:pPr algn="l" fontAlgn="base">
              <a:buFont typeface="Wingdings" panose="05000000000000000000" pitchFamily="2" charset="2"/>
              <a:buChar char="Ø"/>
            </a:pPr>
            <a:r>
              <a:rPr lang="en-US" sz="2800" b="0" i="0" dirty="0">
                <a:effectLst/>
                <a:latin typeface="Söhne"/>
              </a:rPr>
              <a:t>A video player is a software application or media player that is designed specifically for playing video files. It allows you to watch videos on your computer, smartphone, or other devices.</a:t>
            </a:r>
          </a:p>
          <a:p>
            <a:pPr algn="l">
              <a:buFont typeface="+mj-lt"/>
              <a:buAutoNum type="arabicPeriod"/>
            </a:pPr>
            <a:r>
              <a:rPr lang="en-US" sz="2800" b="1" i="1" u="sng" dirty="0">
                <a:effectLst/>
                <a:latin typeface="Söhne"/>
              </a:rPr>
              <a:t>Playback controls: </a:t>
            </a:r>
            <a:r>
              <a:rPr lang="en-US" sz="2800" b="0" i="0" dirty="0">
                <a:effectLst/>
                <a:latin typeface="Söhne"/>
              </a:rPr>
              <a:t>Play, pause, stop, rewind, fast forward, and seek through the video.</a:t>
            </a:r>
          </a:p>
          <a:p>
            <a:pPr algn="l">
              <a:buFont typeface="+mj-lt"/>
              <a:buAutoNum type="arabicPeriod"/>
            </a:pPr>
            <a:r>
              <a:rPr lang="en-US" sz="2800" b="1" i="1" u="sng" dirty="0">
                <a:effectLst/>
                <a:latin typeface="Söhne"/>
              </a:rPr>
              <a:t>Full-screen mode: </a:t>
            </a:r>
            <a:r>
              <a:rPr lang="en-US" sz="2800" b="0" i="0" dirty="0">
                <a:effectLst/>
                <a:latin typeface="Söhne"/>
              </a:rPr>
              <a:t>Enlarges the video to fit the entire screen.</a:t>
            </a:r>
          </a:p>
          <a:p>
            <a:pPr algn="l">
              <a:buFont typeface="+mj-lt"/>
              <a:buAutoNum type="arabicPeriod"/>
            </a:pPr>
            <a:r>
              <a:rPr lang="en-US" sz="2800" b="0" i="0" dirty="0">
                <a:effectLst/>
                <a:latin typeface="Söhne"/>
              </a:rPr>
              <a:t>Subtitle support: Allows you to load and display subtitle files along with the video.</a:t>
            </a:r>
          </a:p>
          <a:p>
            <a:pPr algn="l">
              <a:buFont typeface="+mj-lt"/>
              <a:buAutoNum type="arabicPeriod"/>
            </a:pPr>
            <a:r>
              <a:rPr lang="en-US" sz="2800" b="1" i="1" u="sng" dirty="0">
                <a:effectLst/>
                <a:latin typeface="Söhne"/>
              </a:rPr>
              <a:t>Audio settings: </a:t>
            </a:r>
            <a:r>
              <a:rPr lang="en-US" sz="2800" b="0" i="0" dirty="0">
                <a:effectLst/>
                <a:latin typeface="Söhne"/>
              </a:rPr>
              <a:t>Control volume, audio tracks, and audio synchronization.</a:t>
            </a:r>
          </a:p>
          <a:p>
            <a:pPr algn="l">
              <a:buFont typeface="+mj-lt"/>
              <a:buAutoNum type="arabicPeriod"/>
            </a:pPr>
            <a:r>
              <a:rPr lang="en-US" sz="2800" b="1" i="1" u="sng" dirty="0">
                <a:effectLst/>
                <a:latin typeface="Söhne"/>
              </a:rPr>
              <a:t>Video settings: </a:t>
            </a:r>
            <a:r>
              <a:rPr lang="en-US" sz="2800" b="0" i="0" dirty="0">
                <a:effectLst/>
                <a:latin typeface="Söhne"/>
              </a:rPr>
              <a:t>Adjust brightness, contrast, saturation, and other visual parameters.</a:t>
            </a:r>
          </a:p>
          <a:p>
            <a:pPr algn="l">
              <a:buFont typeface="+mj-lt"/>
              <a:buAutoNum type="arabicPeriod"/>
            </a:pPr>
            <a:r>
              <a:rPr lang="en-US" sz="2800" b="1" i="1" u="sng" dirty="0">
                <a:effectLst/>
                <a:latin typeface="Söhne"/>
              </a:rPr>
              <a:t>Playlist management: </a:t>
            </a:r>
            <a:r>
              <a:rPr lang="en-US" sz="2800" b="0" i="0" dirty="0">
                <a:effectLst/>
                <a:latin typeface="Söhne"/>
              </a:rPr>
              <a:t>Create and manage playlists of videos.</a:t>
            </a:r>
          </a:p>
          <a:p>
            <a:pPr algn="l">
              <a:buFont typeface="+mj-lt"/>
              <a:buAutoNum type="arabicPeriod"/>
            </a:pPr>
            <a:r>
              <a:rPr lang="en-US" sz="2800" b="1" i="1" u="sng" dirty="0">
                <a:effectLst/>
                <a:latin typeface="Söhne"/>
              </a:rPr>
              <a:t>Video streaming: </a:t>
            </a:r>
            <a:r>
              <a:rPr lang="en-US" sz="2800" b="0" i="0" dirty="0">
                <a:effectLst/>
                <a:latin typeface="Söhne"/>
              </a:rPr>
              <a:t>Some video players can also stream videos from online sources.</a:t>
            </a:r>
          </a:p>
          <a:p>
            <a:pPr marL="0" indent="0" algn="l">
              <a:buNone/>
            </a:pPr>
            <a:endParaRPr lang="en-US" sz="2800" b="0" i="0" dirty="0">
              <a:effectLst/>
              <a:latin typeface="Söhne"/>
            </a:endParaRPr>
          </a:p>
          <a:p>
            <a:pPr marL="0" indent="0" algn="l" fontAlgn="base">
              <a:buNone/>
            </a:pPr>
            <a:endParaRPr lang="en-US" sz="3300" b="1" i="1" u="sng" dirty="0">
              <a:solidFill>
                <a:srgbClr val="444444"/>
              </a:solidFill>
              <a:effectLst/>
              <a:latin typeface="Verdana" panose="020B0604030504040204" pitchFamily="34"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sp>
        <p:nvSpPr>
          <p:cNvPr id="3" name="Content Placeholder 2"/>
          <p:cNvSpPr>
            <a:spLocks noGrp="1"/>
          </p:cNvSpPr>
          <p:nvPr>
            <p:ph sz="quarter" idx="1"/>
          </p:nvPr>
        </p:nvSpPr>
        <p:spPr>
          <a:xfrm>
            <a:off x="395536" y="1507576"/>
            <a:ext cx="7467600" cy="4873752"/>
          </a:xfrm>
        </p:spPr>
        <p:txBody>
          <a:bodyPr>
            <a:normAutofit fontScale="77500" lnSpcReduction="20000"/>
          </a:bodyPr>
          <a:lstStyle/>
          <a:p>
            <a:pPr marL="0" indent="0">
              <a:buNone/>
            </a:pPr>
            <a:r>
              <a:rPr lang="en-US" b="1" u="sng" dirty="0"/>
              <a:t>Existing System:</a:t>
            </a:r>
          </a:p>
          <a:p>
            <a:pPr algn="l">
              <a:buFont typeface="+mj-lt"/>
              <a:buAutoNum type="arabicPeriod"/>
            </a:pPr>
            <a:r>
              <a:rPr lang="en-US" b="1" i="1" u="sng" dirty="0">
                <a:effectLst/>
                <a:latin typeface="Söhne"/>
              </a:rPr>
              <a:t>VLC Media Player: </a:t>
            </a:r>
            <a:r>
              <a:rPr lang="en-US" b="0" i="0" dirty="0">
                <a:effectLst/>
                <a:latin typeface="Söhne"/>
              </a:rPr>
              <a:t>VLC is a highly popular and versatile video player available for Windows, macOS, Linux, and mobile platforms such as Android and iOS. It supports an extensive range of video formats and offers a wide array of features.</a:t>
            </a:r>
          </a:p>
          <a:p>
            <a:pPr algn="l">
              <a:buFont typeface="+mj-lt"/>
              <a:buAutoNum type="arabicPeriod"/>
            </a:pPr>
            <a:r>
              <a:rPr lang="en-US" b="1" i="1" u="sng" dirty="0">
                <a:effectLst/>
                <a:latin typeface="Söhne"/>
              </a:rPr>
              <a:t>Windows Media Player: </a:t>
            </a:r>
            <a:r>
              <a:rPr lang="en-US" b="0" i="0" dirty="0">
                <a:effectLst/>
                <a:latin typeface="Söhne"/>
              </a:rPr>
              <a:t>Developed by Microsoft, Windows Media Player comes pre-installed on Windows operating systems. It supports various video formats and offers basic playback functionality.</a:t>
            </a:r>
          </a:p>
          <a:p>
            <a:pPr algn="l">
              <a:buFont typeface="+mj-lt"/>
              <a:buAutoNum type="arabicPeriod"/>
            </a:pPr>
            <a:r>
              <a:rPr lang="en-US" b="1" i="1" u="sng" dirty="0">
                <a:effectLst/>
                <a:latin typeface="Söhne"/>
              </a:rPr>
              <a:t>QuickTime Player: </a:t>
            </a:r>
            <a:r>
              <a:rPr lang="en-US" b="0" i="0" dirty="0">
                <a:effectLst/>
                <a:latin typeface="Söhne"/>
              </a:rPr>
              <a:t>QuickTime Player is the default video player for macOS and is also available for Windows. It supports a range of video formats, including Apple's proprietary formats.</a:t>
            </a:r>
          </a:p>
          <a:p>
            <a:pPr algn="l">
              <a:buFont typeface="+mj-lt"/>
              <a:buAutoNum type="arabicPeriod"/>
            </a:pPr>
            <a:r>
              <a:rPr lang="en-US" b="1" i="1" u="sng" dirty="0">
                <a:effectLst/>
                <a:latin typeface="Söhne"/>
              </a:rPr>
              <a:t>MX Player: </a:t>
            </a:r>
            <a:r>
              <a:rPr lang="en-US" b="0" i="0" dirty="0">
                <a:effectLst/>
                <a:latin typeface="Söhne"/>
              </a:rPr>
              <a:t>MX Player is a popular video player for Android devices. It supports various video formats, has multi-core decoding capabilities, and offers features like gesture controls and subtitle support.</a:t>
            </a:r>
          </a:p>
          <a:p>
            <a:pPr algn="l">
              <a:buFont typeface="+mj-lt"/>
              <a:buAutoNum type="arabicPeriod"/>
            </a:pPr>
            <a:r>
              <a:rPr lang="en-US" b="1" i="1" u="sng" dirty="0">
                <a:effectLst/>
                <a:latin typeface="Söhne"/>
              </a:rPr>
              <a:t>Kodi: </a:t>
            </a:r>
            <a:r>
              <a:rPr lang="en-US" b="0" i="0" dirty="0">
                <a:effectLst/>
                <a:latin typeface="Söhne"/>
              </a:rPr>
              <a:t>Kodi is a media player and entertainment hub available for multiple platforms, including Windows, macOS, Linux, Android, and iOS. It allows you to organize and play your video files, as well as access streaming content.</a:t>
            </a:r>
          </a:p>
          <a:p>
            <a:pPr marL="0" indent="0">
              <a:buNone/>
            </a:pPr>
            <a:endParaRPr lang="en-US" dirty="0"/>
          </a:p>
          <a:p>
            <a:pPr marL="0" indent="0">
              <a:buNone/>
            </a:pPr>
            <a:endParaRPr lang="en-IN" dirty="0"/>
          </a:p>
          <a:p>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34A4-8337-8824-5E15-EFB22241541C}"/>
              </a:ext>
            </a:extLst>
          </p:cNvPr>
          <p:cNvSpPr>
            <a:spLocks noGrp="1"/>
          </p:cNvSpPr>
          <p:nvPr>
            <p:ph type="title"/>
          </p:nvPr>
        </p:nvSpPr>
        <p:spPr>
          <a:xfrm>
            <a:off x="457200" y="332656"/>
            <a:ext cx="7467600" cy="1512168"/>
          </a:xfrm>
        </p:spPr>
        <p:txBody>
          <a:bodyPr>
            <a:normAutofit/>
          </a:bodyPr>
          <a:lstStyle/>
          <a:p>
            <a:pPr marL="0" indent="0"/>
            <a:r>
              <a:rPr lang="en-IN" b="1" u="sng" dirty="0"/>
              <a:t>New/proposed System:</a:t>
            </a:r>
            <a:br>
              <a:rPr lang="en-IN" dirty="0"/>
            </a:br>
            <a:endParaRPr lang="en-IN" dirty="0"/>
          </a:p>
        </p:txBody>
      </p:sp>
      <p:sp>
        <p:nvSpPr>
          <p:cNvPr id="3" name="Content Placeholder 2">
            <a:extLst>
              <a:ext uri="{FF2B5EF4-FFF2-40B4-BE49-F238E27FC236}">
                <a16:creationId xmlns:a16="http://schemas.microsoft.com/office/drawing/2014/main" id="{32B6F590-092E-7B4A-F08E-18E1E9473576}"/>
              </a:ext>
            </a:extLst>
          </p:cNvPr>
          <p:cNvSpPr>
            <a:spLocks noGrp="1"/>
          </p:cNvSpPr>
          <p:nvPr>
            <p:ph sz="quarter" idx="1"/>
          </p:nvPr>
        </p:nvSpPr>
        <p:spPr>
          <a:xfrm>
            <a:off x="457200" y="1556792"/>
            <a:ext cx="7467600" cy="4917160"/>
          </a:xfrm>
        </p:spPr>
        <p:txBody>
          <a:bodyPr>
            <a:normAutofit fontScale="70000" lnSpcReduction="20000"/>
          </a:bodyPr>
          <a:lstStyle/>
          <a:p>
            <a:pPr algn="l">
              <a:buFont typeface="+mj-lt"/>
              <a:buAutoNum type="arabicPeriod"/>
            </a:pPr>
            <a:r>
              <a:rPr lang="en-US" b="1" i="1" u="sng" dirty="0">
                <a:effectLst/>
                <a:latin typeface="Söhne"/>
              </a:rPr>
              <a:t>Streaming Integration: </a:t>
            </a:r>
            <a:r>
              <a:rPr lang="en-US" b="0" i="0" dirty="0">
                <a:effectLst/>
                <a:latin typeface="Söhne"/>
              </a:rPr>
              <a:t>Video players are increasingly integrating with online streaming platforms, allowing users to directly access and stream content from services like Netflix, YouTube, and Amazon Prime Video. This integration eliminates the need for separate applications or plugins.</a:t>
            </a:r>
          </a:p>
          <a:p>
            <a:pPr algn="l">
              <a:buFont typeface="+mj-lt"/>
              <a:buAutoNum type="arabicPeriod"/>
            </a:pPr>
            <a:r>
              <a:rPr lang="en-US" b="1" i="1" u="sng" dirty="0">
                <a:effectLst/>
                <a:latin typeface="Söhne"/>
              </a:rPr>
              <a:t>Enhanced Codecs and Formats: </a:t>
            </a:r>
            <a:r>
              <a:rPr lang="en-US" b="0" i="0" dirty="0">
                <a:effectLst/>
                <a:latin typeface="Söhne"/>
              </a:rPr>
              <a:t>Video players are continuously improving their codec support to handle high-resolution video formats, such as 4K and even 8K. This enables users to enjoy higher-quality video playback on compatible devices.</a:t>
            </a:r>
          </a:p>
          <a:p>
            <a:pPr algn="l">
              <a:buFont typeface="+mj-lt"/>
              <a:buAutoNum type="arabicPeriod"/>
            </a:pPr>
            <a:r>
              <a:rPr lang="en-US" b="1" i="1" u="sng" dirty="0">
                <a:effectLst/>
                <a:latin typeface="Söhne"/>
              </a:rPr>
              <a:t>Virtual Reality (VR) and 360-Degree Video Support: </a:t>
            </a:r>
            <a:r>
              <a:rPr lang="en-US" b="0" i="0" dirty="0">
                <a:effectLst/>
                <a:latin typeface="Söhne"/>
              </a:rPr>
              <a:t>Some video players are incorporating features to play VR content or 360-degree videos, providing an immersive viewing experience. These players often offer interactive controls to navigate the virtual environment.</a:t>
            </a:r>
          </a:p>
          <a:p>
            <a:pPr algn="l">
              <a:buFont typeface="+mj-lt"/>
              <a:buAutoNum type="arabicPeriod"/>
            </a:pPr>
            <a:r>
              <a:rPr lang="en-US" b="1" i="1" u="sng" dirty="0">
                <a:effectLst/>
                <a:latin typeface="Söhne"/>
              </a:rPr>
              <a:t>Enhanced User Interface and Controls: </a:t>
            </a:r>
            <a:r>
              <a:rPr lang="en-US" b="0" i="0" dirty="0">
                <a:effectLst/>
                <a:latin typeface="Söhne"/>
              </a:rPr>
              <a:t>Video players are focusing on improving their user interfaces, making them more intuitive and user-friendly. Additionally, customizable playback controls and advanced features like gesture controls are becoming more prevalent.</a:t>
            </a:r>
          </a:p>
          <a:p>
            <a:pPr algn="l">
              <a:buFont typeface="+mj-lt"/>
              <a:buAutoNum type="arabicPeriod"/>
            </a:pPr>
            <a:r>
              <a:rPr lang="en-US" b="1" i="1" u="sng" dirty="0">
                <a:effectLst/>
                <a:latin typeface="Söhne"/>
              </a:rPr>
              <a:t>Subtitle and Closed Captioning Options: </a:t>
            </a:r>
            <a:r>
              <a:rPr lang="en-US" b="0" i="0" dirty="0">
                <a:effectLst/>
                <a:latin typeface="Söhne"/>
              </a:rPr>
              <a:t>Video players are offering more comprehensive subtitle and closed captioning options, including support for different subtitle formats, customizable styling, and automatic subtitle downloads.</a:t>
            </a:r>
          </a:p>
          <a:p>
            <a:pPr marL="0" indent="0">
              <a:buNone/>
            </a:pPr>
            <a:endParaRPr lang="en-IN" dirty="0"/>
          </a:p>
        </p:txBody>
      </p:sp>
    </p:spTree>
    <p:extLst>
      <p:ext uri="{BB962C8B-B14F-4D97-AF65-F5344CB8AC3E}">
        <p14:creationId xmlns:p14="http://schemas.microsoft.com/office/powerpoint/2010/main" val="33363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64" y="638048"/>
            <a:ext cx="8534400" cy="758952"/>
          </a:xfrm>
        </p:spPr>
        <p:txBody>
          <a:bodyPr>
            <a:normAutofit fontScale="90000"/>
          </a:bodyPr>
          <a:lstStyle/>
          <a:p>
            <a:r>
              <a:rPr lang="en-US" dirty="0"/>
              <a:t>Technology and HW, SW Requirement Specification</a:t>
            </a:r>
          </a:p>
        </p:txBody>
      </p:sp>
      <p:sp>
        <p:nvSpPr>
          <p:cNvPr id="3" name="Content Placeholder 2"/>
          <p:cNvSpPr>
            <a:spLocks noGrp="1"/>
          </p:cNvSpPr>
          <p:nvPr>
            <p:ph sz="quarter" idx="1"/>
          </p:nvPr>
        </p:nvSpPr>
        <p:spPr>
          <a:xfrm>
            <a:off x="323528" y="1507576"/>
            <a:ext cx="7467600" cy="4873752"/>
          </a:xfrm>
        </p:spPr>
        <p:txBody>
          <a:bodyPr>
            <a:normAutofit/>
          </a:bodyPr>
          <a:lstStyle/>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Hardware Requirement                         Software Requirement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altLang="en-US" sz="2000" dirty="0">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800" b="0" i="0" u="none" strike="noStrike" dirty="0">
              <a:effectLst/>
              <a:latin typeface="Arial" panose="020B0604020202020204" pitchFamily="34" charset="0"/>
              <a:cs typeface="Arial" panose="020B0604020202020204" pitchFamily="34" charset="0"/>
            </a:endParaRPr>
          </a:p>
          <a:p>
            <a:pPr marL="0" indent="0">
              <a:buNone/>
            </a:pP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5">
            <a:extLst>
              <a:ext uri="{FF2B5EF4-FFF2-40B4-BE49-F238E27FC236}">
                <a16:creationId xmlns:a16="http://schemas.microsoft.com/office/drawing/2014/main" id="{1D2A9099-C606-5A7C-DD26-7910EF14BCAC}"/>
              </a:ext>
            </a:extLst>
          </p:cNvPr>
          <p:cNvGraphicFramePr>
            <a:graphicFrameLocks noGrp="1"/>
          </p:cNvGraphicFramePr>
          <p:nvPr>
            <p:extLst>
              <p:ext uri="{D42A27DB-BD31-4B8C-83A1-F6EECF244321}">
                <p14:modId xmlns:p14="http://schemas.microsoft.com/office/powerpoint/2010/main" val="1266459624"/>
              </p:ext>
            </p:extLst>
          </p:nvPr>
        </p:nvGraphicFramePr>
        <p:xfrm>
          <a:off x="323528" y="1916832"/>
          <a:ext cx="3528392" cy="3535680"/>
        </p:xfrm>
        <a:graphic>
          <a:graphicData uri="http://schemas.openxmlformats.org/drawingml/2006/table">
            <a:tbl>
              <a:tblPr firstRow="1" bandRow="1">
                <a:tableStyleId>{5C22544A-7EE6-4342-B048-85BDC9FD1C3A}</a:tableStyleId>
              </a:tblPr>
              <a:tblGrid>
                <a:gridCol w="1700550">
                  <a:extLst>
                    <a:ext uri="{9D8B030D-6E8A-4147-A177-3AD203B41FA5}">
                      <a16:colId xmlns:a16="http://schemas.microsoft.com/office/drawing/2014/main" val="56570664"/>
                    </a:ext>
                  </a:extLst>
                </a:gridCol>
                <a:gridCol w="1827842">
                  <a:extLst>
                    <a:ext uri="{9D8B030D-6E8A-4147-A177-3AD203B41FA5}">
                      <a16:colId xmlns:a16="http://schemas.microsoft.com/office/drawing/2014/main" val="693055187"/>
                    </a:ext>
                  </a:extLst>
                </a:gridCol>
              </a:tblGrid>
              <a:tr h="39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Hardware Components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Specification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extLst>
                  <a:ext uri="{0D108BD9-81ED-4DB2-BD59-A6C34878D82A}">
                    <a16:rowId xmlns:a16="http://schemas.microsoft.com/office/drawing/2014/main" val="612712515"/>
                  </a:ext>
                </a:extLst>
              </a:tr>
              <a:tr h="39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Processor</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Intel core I3,/I5</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extLst>
                  <a:ext uri="{0D108BD9-81ED-4DB2-BD59-A6C34878D82A}">
                    <a16:rowId xmlns:a16="http://schemas.microsoft.com/office/drawing/2014/main" val="1636441107"/>
                  </a:ext>
                </a:extLst>
              </a:tr>
              <a:tr h="39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RAM</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4GB/8GB</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extLst>
                  <a:ext uri="{0D108BD9-81ED-4DB2-BD59-A6C34878D82A}">
                    <a16:rowId xmlns:a16="http://schemas.microsoft.com/office/drawing/2014/main" val="357851756"/>
                  </a:ext>
                </a:extLst>
              </a:tr>
              <a:tr h="39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Hard disk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512GB/1TB</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extLst>
                  <a:ext uri="{0D108BD9-81ED-4DB2-BD59-A6C34878D82A}">
                    <a16:rowId xmlns:a16="http://schemas.microsoft.com/office/drawing/2014/main" val="3468056957"/>
                  </a:ext>
                </a:extLst>
              </a:tr>
              <a:tr h="561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Monitor</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15.6 </a:t>
                      </a:r>
                      <a:r>
                        <a:rPr lang="en-US" sz="1400" dirty="0" err="1">
                          <a:effectLst/>
                        </a:rPr>
                        <a:t>colour</a:t>
                      </a:r>
                      <a:r>
                        <a:rPr lang="en-US" sz="1400" dirty="0">
                          <a:effectLst/>
                        </a:rPr>
                        <a:t> monitor or advance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extLst>
                  <a:ext uri="{0D108BD9-81ED-4DB2-BD59-A6C34878D82A}">
                    <a16:rowId xmlns:a16="http://schemas.microsoft.com/office/drawing/2014/main" val="2870899176"/>
                  </a:ext>
                </a:extLst>
              </a:tr>
              <a:tr h="39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Device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Keyboard, Mouse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p>
                  </a:txBody>
                  <a:tcPr/>
                </a:tc>
                <a:extLst>
                  <a:ext uri="{0D108BD9-81ED-4DB2-BD59-A6C34878D82A}">
                    <a16:rowId xmlns:a16="http://schemas.microsoft.com/office/drawing/2014/main" val="3709682114"/>
                  </a:ext>
                </a:extLst>
              </a:tr>
            </a:tbl>
          </a:graphicData>
        </a:graphic>
      </p:graphicFrame>
      <p:graphicFrame>
        <p:nvGraphicFramePr>
          <p:cNvPr id="6" name="Table 6">
            <a:extLst>
              <a:ext uri="{FF2B5EF4-FFF2-40B4-BE49-F238E27FC236}">
                <a16:creationId xmlns:a16="http://schemas.microsoft.com/office/drawing/2014/main" id="{61FFA791-FD38-3857-E5F9-9AFDD8009AF5}"/>
              </a:ext>
            </a:extLst>
          </p:cNvPr>
          <p:cNvGraphicFramePr>
            <a:graphicFrameLocks noGrp="1"/>
          </p:cNvGraphicFramePr>
          <p:nvPr>
            <p:extLst>
              <p:ext uri="{D42A27DB-BD31-4B8C-83A1-F6EECF244321}">
                <p14:modId xmlns:p14="http://schemas.microsoft.com/office/powerpoint/2010/main" val="1588431796"/>
              </p:ext>
            </p:extLst>
          </p:nvPr>
        </p:nvGraphicFramePr>
        <p:xfrm>
          <a:off x="4248472" y="1916832"/>
          <a:ext cx="3855910" cy="4590108"/>
        </p:xfrm>
        <a:graphic>
          <a:graphicData uri="http://schemas.openxmlformats.org/drawingml/2006/table">
            <a:tbl>
              <a:tblPr firstRow="1" bandRow="1">
                <a:tableStyleId>{5C22544A-7EE6-4342-B048-85BDC9FD1C3A}</a:tableStyleId>
              </a:tblPr>
              <a:tblGrid>
                <a:gridCol w="1935741">
                  <a:extLst>
                    <a:ext uri="{9D8B030D-6E8A-4147-A177-3AD203B41FA5}">
                      <a16:colId xmlns:a16="http://schemas.microsoft.com/office/drawing/2014/main" val="2726157953"/>
                    </a:ext>
                  </a:extLst>
                </a:gridCol>
                <a:gridCol w="1920169">
                  <a:extLst>
                    <a:ext uri="{9D8B030D-6E8A-4147-A177-3AD203B41FA5}">
                      <a16:colId xmlns:a16="http://schemas.microsoft.com/office/drawing/2014/main" val="1954531366"/>
                    </a:ext>
                  </a:extLst>
                </a:gridCol>
              </a:tblGrid>
              <a:tr h="484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Name of component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Specification</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1266860187"/>
                  </a:ext>
                </a:extLst>
              </a:tr>
              <a:tr h="484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Operating System</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WindowsXP,windows10</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2165528053"/>
                  </a:ext>
                </a:extLst>
              </a:tr>
              <a:tr h="822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Control Panel</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rPr>
                        <a:t>Xampp</a:t>
                      </a:r>
                      <a:r>
                        <a:rPr lang="en-US" sz="1200" dirty="0">
                          <a:effectLst/>
                        </a:rPr>
                        <a:t> Control Panel/Wamp Control Panel</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1470688545"/>
                  </a:ext>
                </a:extLst>
              </a:tr>
              <a:tr h="1066090">
                <a:tc>
                  <a:txBody>
                    <a:bodyPr/>
                    <a:lstStyle/>
                    <a:p>
                      <a:r>
                        <a:rPr lang="en-US" sz="1200" dirty="0">
                          <a:effectLst/>
                        </a:rPr>
                        <a:t>Software development kit</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Google Chrome, Internet Explorer, Mozilla Firefox ( any appropriate or suitable browser)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1266311570"/>
                  </a:ext>
                </a:extLst>
              </a:tr>
              <a:tr h="6371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Programming Language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PHP, HTML, JAVASCRIPT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77101683"/>
                  </a:ext>
                </a:extLst>
              </a:tr>
              <a:tr h="484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Server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Apache Web Server</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2268895167"/>
                  </a:ext>
                </a:extLst>
              </a:tr>
              <a:tr h="484587">
                <a:tc>
                  <a:txBody>
                    <a:bodyPr/>
                    <a:lstStyle/>
                    <a:p>
                      <a:r>
                        <a:rPr lang="en-US" sz="1200" dirty="0"/>
                        <a:t>Database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MySQL</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a:txBody>
                  <a:tcPr/>
                </a:tc>
                <a:extLst>
                  <a:ext uri="{0D108BD9-81ED-4DB2-BD59-A6C34878D82A}">
                    <a16:rowId xmlns:a16="http://schemas.microsoft.com/office/drawing/2014/main" val="70039287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0648"/>
            <a:ext cx="7467600" cy="652934"/>
          </a:xfrm>
        </p:spPr>
        <p:txBody>
          <a:bodyPr>
            <a:normAutofit/>
          </a:bodyPr>
          <a:lstStyle/>
          <a:p>
            <a:r>
              <a:rPr lang="en-US" dirty="0"/>
              <a:t>Modules and its short description</a:t>
            </a:r>
          </a:p>
        </p:txBody>
      </p:sp>
      <p:sp>
        <p:nvSpPr>
          <p:cNvPr id="2" name="Content Placeholder 1"/>
          <p:cNvSpPr>
            <a:spLocks noGrp="1"/>
          </p:cNvSpPr>
          <p:nvPr>
            <p:ph sz="quarter" idx="1"/>
          </p:nvPr>
        </p:nvSpPr>
        <p:spPr>
          <a:xfrm>
            <a:off x="457200" y="1124744"/>
            <a:ext cx="7467600" cy="5733256"/>
          </a:xfrm>
        </p:spPr>
        <p:txBody>
          <a:bodyPr>
            <a:normAutofit fontScale="55000" lnSpcReduction="20000"/>
          </a:bodyPr>
          <a:lstStyle/>
          <a:p>
            <a:r>
              <a:rPr lang="en-IN" b="1" dirty="0">
                <a:solidFill>
                  <a:srgbClr val="666666"/>
                </a:solidFill>
                <a:effectLst/>
                <a:latin typeface="Verdana" panose="020B0604030504040204" pitchFamily="34" charset="0"/>
              </a:rPr>
              <a:t>Admin:-</a:t>
            </a:r>
          </a:p>
          <a:p>
            <a:pPr algn="l">
              <a:buFont typeface="+mj-lt"/>
              <a:buAutoNum type="arabicPeriod"/>
            </a:pPr>
            <a:r>
              <a:rPr lang="en-US" sz="2700" b="1" i="1" u="sng" dirty="0">
                <a:effectLst/>
                <a:latin typeface="Söhne"/>
              </a:rPr>
              <a:t>Development and Maintenance: </a:t>
            </a:r>
            <a:r>
              <a:rPr lang="en-US" sz="2700" b="0" i="0" dirty="0">
                <a:effectLst/>
                <a:latin typeface="Söhne"/>
              </a:rPr>
              <a:t>Administrators oversee the development and maintenance of the video player software. They manage the codebase, implement new features, fix bugs, and ensure the software operates smoothly.</a:t>
            </a:r>
          </a:p>
          <a:p>
            <a:pPr algn="l">
              <a:buFont typeface="+mj-lt"/>
              <a:buAutoNum type="arabicPeriod"/>
            </a:pPr>
            <a:r>
              <a:rPr lang="en-US" sz="2700" b="1" i="1" u="sng" dirty="0">
                <a:effectLst/>
                <a:latin typeface="Söhne"/>
              </a:rPr>
              <a:t>Quality Assurance: </a:t>
            </a:r>
            <a:r>
              <a:rPr lang="en-US" sz="2700" b="0" i="0" dirty="0">
                <a:effectLst/>
                <a:latin typeface="Söhne"/>
              </a:rPr>
              <a:t>Administrators conduct testing and quality assurance processes to ensure the video player functions correctly and meets performance standards. They may perform compatibility testing with different operating systems, video formats, and devices.</a:t>
            </a:r>
          </a:p>
          <a:p>
            <a:pPr algn="l">
              <a:buFont typeface="+mj-lt"/>
              <a:buAutoNum type="arabicPeriod"/>
            </a:pPr>
            <a:r>
              <a:rPr lang="en-US" sz="2700" b="1" i="1" u="sng" dirty="0">
                <a:effectLst/>
                <a:latin typeface="Söhne"/>
              </a:rPr>
              <a:t>Security: </a:t>
            </a:r>
            <a:r>
              <a:rPr lang="en-US" sz="2700" b="0" i="0" dirty="0">
                <a:effectLst/>
                <a:latin typeface="Söhne"/>
              </a:rPr>
              <a:t>Administrators address security concerns by implementing measures to protect the video player against vulnerabilities, malware, or unauthorized access. They may release security updates and patches to address any identified vulnerabilities.</a:t>
            </a:r>
          </a:p>
          <a:p>
            <a:pPr algn="l">
              <a:buFont typeface="+mj-lt"/>
              <a:buAutoNum type="arabicPeriod"/>
            </a:pPr>
            <a:r>
              <a:rPr lang="en-US" sz="2700" b="1" i="1" u="sng" dirty="0">
                <a:effectLst/>
                <a:latin typeface="Söhne"/>
              </a:rPr>
              <a:t>User Support: </a:t>
            </a:r>
            <a:r>
              <a:rPr lang="en-US" sz="2700" b="0" i="0" dirty="0">
                <a:effectLst/>
                <a:latin typeface="Söhne"/>
              </a:rPr>
              <a:t>Administrators may provide technical support to users of the video player. They respond to user inquiries, troubleshoot issues, and provide guidance on how to use the software effectively.</a:t>
            </a:r>
          </a:p>
          <a:p>
            <a:pPr algn="l">
              <a:buFont typeface="+mj-lt"/>
              <a:buAutoNum type="arabicPeriod"/>
            </a:pPr>
            <a:r>
              <a:rPr lang="en-US" sz="2700" b="1" i="1" u="sng" dirty="0">
                <a:effectLst/>
                <a:latin typeface="Söhne"/>
              </a:rPr>
              <a:t>Documentation and User Guides: </a:t>
            </a:r>
            <a:r>
              <a:rPr lang="en-US" sz="2700" b="0" i="0" dirty="0">
                <a:effectLst/>
                <a:latin typeface="Söhne"/>
              </a:rPr>
              <a:t>Administrators create and maintain documentation and user guides to assist users in understanding and using the video player's features. This may include writing instructions, FAQs, and tutorials.</a:t>
            </a:r>
          </a:p>
          <a:p>
            <a:pPr algn="l">
              <a:buFont typeface="+mj-lt"/>
              <a:buAutoNum type="arabicPeriod"/>
            </a:pPr>
            <a:r>
              <a:rPr lang="en-US" sz="2700" b="1" i="1" u="sng" dirty="0">
                <a:effectLst/>
                <a:latin typeface="Söhne"/>
              </a:rPr>
              <a:t>Licensing and Legal Compliance: </a:t>
            </a:r>
            <a:r>
              <a:rPr lang="en-US" sz="2700" b="0" i="0" dirty="0">
                <a:effectLst/>
                <a:latin typeface="Söhne"/>
              </a:rPr>
              <a:t>Administrators ensure that the video player complies with relevant licensing agreements and legal requirements. They may handle licensing issues, copyright concerns, and intellectual property matters.</a:t>
            </a:r>
          </a:p>
          <a:p>
            <a:pPr algn="l">
              <a:buFont typeface="+mj-lt"/>
              <a:buAutoNum type="arabicPeriod"/>
            </a:pPr>
            <a:r>
              <a:rPr lang="en-US" sz="2700" b="1" i="1" u="sng" dirty="0">
                <a:effectLst/>
                <a:latin typeface="Söhne"/>
              </a:rPr>
              <a:t>Versioning and Updates: </a:t>
            </a:r>
            <a:r>
              <a:rPr lang="en-US" sz="2700" b="0" i="0" dirty="0">
                <a:effectLst/>
                <a:latin typeface="Söhne"/>
              </a:rPr>
              <a:t>Administrators manage the release of new versions or updates of the video player, including version control, release notes, and distribution.</a:t>
            </a:r>
          </a:p>
          <a:p>
            <a:pPr algn="l">
              <a:buFont typeface="+mj-lt"/>
              <a:buAutoNum type="arabicPeriod"/>
            </a:pPr>
            <a:r>
              <a:rPr lang="en-US" sz="2700" b="1" i="1" u="sng" dirty="0">
                <a:effectLst/>
                <a:latin typeface="Söhne"/>
              </a:rPr>
              <a:t>Partnerships and Integrations: </a:t>
            </a:r>
            <a:r>
              <a:rPr lang="en-US" sz="2700" b="0" i="0" dirty="0">
                <a:effectLst/>
                <a:latin typeface="Söhne"/>
              </a:rPr>
              <a:t>Administrators may establish </a:t>
            </a:r>
            <a:r>
              <a:rPr lang="en-US" sz="2900" b="0" i="0" dirty="0">
                <a:effectLst/>
                <a:latin typeface="Söhne"/>
              </a:rPr>
              <a:t>partnerships or integrations with other software providers or platforms to enhance the functionality or compatibility of the video player. This could include collaborations with streaming services, codec developers, or hardware manufacturers.</a:t>
            </a: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7467600" cy="490066"/>
          </a:xfrm>
        </p:spPr>
        <p:txBody>
          <a:bodyPr>
            <a:normAutofit fontScale="90000"/>
          </a:bodyPr>
          <a:lstStyle/>
          <a:p>
            <a:r>
              <a:rPr lang="en-US" dirty="0"/>
              <a:t>Users and their role description</a:t>
            </a:r>
          </a:p>
        </p:txBody>
      </p:sp>
      <p:sp>
        <p:nvSpPr>
          <p:cNvPr id="2" name="Content Placeholder 1"/>
          <p:cNvSpPr>
            <a:spLocks noGrp="1"/>
          </p:cNvSpPr>
          <p:nvPr>
            <p:ph sz="quarter" idx="1"/>
          </p:nvPr>
        </p:nvSpPr>
        <p:spPr>
          <a:xfrm>
            <a:off x="457200" y="720080"/>
            <a:ext cx="7467600" cy="6137920"/>
          </a:xfrm>
        </p:spPr>
        <p:txBody>
          <a:bodyPr>
            <a:normAutofit fontScale="62500" lnSpcReduction="20000"/>
          </a:bodyPr>
          <a:lstStyle/>
          <a:p>
            <a:pPr algn="l" fontAlgn="base"/>
            <a:r>
              <a:rPr lang="en-US" sz="4000" b="1" i="0" dirty="0">
                <a:solidFill>
                  <a:srgbClr val="666666"/>
                </a:solidFill>
                <a:effectLst/>
                <a:latin typeface="inherit"/>
              </a:rPr>
              <a:t>Users</a:t>
            </a:r>
            <a:endParaRPr lang="en-US" sz="4000" b="1" i="0" dirty="0">
              <a:solidFill>
                <a:srgbClr val="666666"/>
              </a:solidFill>
              <a:effectLst/>
              <a:latin typeface="Verdana" panose="020B0604030504040204" pitchFamily="34" charset="0"/>
            </a:endParaRPr>
          </a:p>
          <a:p>
            <a:pPr algn="l">
              <a:buFont typeface="+mj-lt"/>
              <a:buAutoNum type="arabicPeriod"/>
            </a:pPr>
            <a:r>
              <a:rPr lang="en-US" sz="2600" b="1" i="1" u="sng" dirty="0">
                <a:effectLst/>
                <a:latin typeface="Söhne"/>
              </a:rPr>
              <a:t>Casual Users: </a:t>
            </a:r>
            <a:r>
              <a:rPr lang="en-US" sz="2600" b="0" dirty="0">
                <a:effectLst/>
                <a:latin typeface="Söhne"/>
              </a:rPr>
              <a:t>These are everyday consumers who use video players on their computers, smartphones, or tablets to watch videos for entertainment purposes. They may use video players to play movies, TV shows, music videos, or other video content.</a:t>
            </a:r>
          </a:p>
          <a:p>
            <a:pPr algn="l">
              <a:buFont typeface="+mj-lt"/>
              <a:buAutoNum type="arabicPeriod"/>
            </a:pPr>
            <a:r>
              <a:rPr lang="en-US" sz="2600" b="1" i="1" u="sng" dirty="0">
                <a:effectLst/>
                <a:latin typeface="Söhne"/>
              </a:rPr>
              <a:t>Professionals and Content Creators: </a:t>
            </a:r>
            <a:r>
              <a:rPr lang="en-US" sz="2600" b="0" dirty="0">
                <a:effectLst/>
                <a:latin typeface="Söhne"/>
              </a:rPr>
              <a:t>Video players are also utilized by professionals such as video editors, filmmakers, and content creators. They use video players to review and analyze their work, make edits, and ensure the video's quality before final distribution.</a:t>
            </a:r>
          </a:p>
          <a:p>
            <a:pPr algn="l">
              <a:buFont typeface="+mj-lt"/>
              <a:buAutoNum type="arabicPeriod"/>
            </a:pPr>
            <a:r>
              <a:rPr lang="en-US" sz="2600" b="1" i="1" u="sng" dirty="0">
                <a:effectLst/>
                <a:latin typeface="Söhne"/>
              </a:rPr>
              <a:t>Gamers: </a:t>
            </a:r>
            <a:r>
              <a:rPr lang="en-US" sz="2600" b="0" dirty="0">
                <a:effectLst/>
                <a:latin typeface="Söhne"/>
              </a:rPr>
              <a:t>Many gamers use video players to watch and record gameplay footage. Video players allow them to play back and analyze their gameplay, share highlights with others, or create video content for streaming platforms or social media.</a:t>
            </a:r>
          </a:p>
          <a:p>
            <a:pPr algn="l">
              <a:buFont typeface="+mj-lt"/>
              <a:buAutoNum type="arabicPeriod"/>
            </a:pPr>
            <a:r>
              <a:rPr lang="en-US" sz="2600" b="1" i="1" u="sng" dirty="0">
                <a:effectLst/>
                <a:latin typeface="Söhne"/>
              </a:rPr>
              <a:t>Educators and Students: </a:t>
            </a:r>
            <a:r>
              <a:rPr lang="en-US" sz="2600" b="0" dirty="0">
                <a:effectLst/>
                <a:latin typeface="Söhne"/>
              </a:rPr>
              <a:t>Video players are commonly used in educational settings for displaying instructional videos, online lectures, or other educational content. Students also use video players for studying purposes, watching educational videos, or accessing online courses.</a:t>
            </a:r>
          </a:p>
          <a:p>
            <a:pPr algn="l">
              <a:buFont typeface="+mj-lt"/>
              <a:buAutoNum type="arabicPeriod"/>
            </a:pPr>
            <a:r>
              <a:rPr lang="en-US" sz="2600" b="1" i="1" u="sng" dirty="0">
                <a:effectLst/>
                <a:latin typeface="Söhne"/>
              </a:rPr>
              <a:t>Business and Corporate Users: </a:t>
            </a:r>
            <a:r>
              <a:rPr lang="en-US" sz="2600" b="0" dirty="0">
                <a:effectLst/>
                <a:latin typeface="Söhne"/>
              </a:rPr>
              <a:t>Video players are utilized by businesses for various purposes, such as playing training videos, corporate presentations, or marketing materials. Video players can be integrated into video conferencing platforms or used for internal communication and collaboration.</a:t>
            </a:r>
          </a:p>
          <a:p>
            <a:pPr algn="l">
              <a:buFont typeface="+mj-lt"/>
              <a:buAutoNum type="arabicPeriod"/>
            </a:pPr>
            <a:r>
              <a:rPr lang="en-US" sz="2600" b="1" i="1" u="sng" dirty="0">
                <a:effectLst/>
                <a:latin typeface="Söhne"/>
              </a:rPr>
              <a:t>Media Professionals: </a:t>
            </a:r>
            <a:r>
              <a:rPr lang="en-US" sz="2600" b="0" dirty="0">
                <a:effectLst/>
                <a:latin typeface="Söhne"/>
              </a:rPr>
              <a:t>Professionals in the media industry, such as journalists or reporters, may use video players to review and analyze news footage, edit videos, or prepare content for broadcasting.</a:t>
            </a:r>
          </a:p>
          <a:p>
            <a:pPr algn="l">
              <a:buFont typeface="+mj-lt"/>
              <a:buAutoNum type="arabicPeriod"/>
            </a:pPr>
            <a:r>
              <a:rPr lang="en-US" sz="2600" b="1" i="1" u="sng" dirty="0">
                <a:effectLst/>
                <a:latin typeface="Söhne"/>
              </a:rPr>
              <a:t>Home Theater Enthusiasts: </a:t>
            </a:r>
            <a:r>
              <a:rPr lang="en-US" sz="2600" b="0" dirty="0">
                <a:effectLst/>
                <a:latin typeface="Söhne"/>
              </a:rPr>
              <a:t>Home theater enthusiasts and audiovisual enthusiasts often utilize specialized video players to optimize their home entertainment systems and ensure high-quality video playback on large screens.</a:t>
            </a: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9096"/>
            <a:ext cx="7467600" cy="369904"/>
          </a:xfrm>
        </p:spPr>
        <p:txBody>
          <a:bodyPr>
            <a:normAutofit fontScale="90000"/>
          </a:bodyPr>
          <a:lstStyle/>
          <a:p>
            <a:r>
              <a:rPr lang="en-US" dirty="0"/>
              <a:t>Limitations</a:t>
            </a:r>
          </a:p>
        </p:txBody>
      </p:sp>
      <p:sp>
        <p:nvSpPr>
          <p:cNvPr id="2" name="Content Placeholder 1"/>
          <p:cNvSpPr>
            <a:spLocks noGrp="1"/>
          </p:cNvSpPr>
          <p:nvPr>
            <p:ph sz="quarter" idx="1"/>
          </p:nvPr>
        </p:nvSpPr>
        <p:spPr>
          <a:xfrm>
            <a:off x="469897" y="569000"/>
            <a:ext cx="7467600" cy="6320805"/>
          </a:xfrm>
        </p:spPr>
        <p:txBody>
          <a:bodyPr>
            <a:normAutofit fontScale="47500" lnSpcReduction="20000"/>
          </a:bodyPr>
          <a:lstStyle/>
          <a:p>
            <a:pPr algn="l">
              <a:buFont typeface="+mj-lt"/>
              <a:buAutoNum type="arabicPeriod"/>
            </a:pPr>
            <a:r>
              <a:rPr lang="en-US" sz="3400" b="1" i="1" u="sng" dirty="0">
                <a:effectLst/>
                <a:latin typeface="Söhne"/>
              </a:rPr>
              <a:t>Hardware Requirements: </a:t>
            </a:r>
            <a:r>
              <a:rPr lang="en-US" sz="3400" b="0" i="0" dirty="0">
                <a:effectLst/>
                <a:latin typeface="Söhne"/>
              </a:rPr>
              <a:t>Some video players may have specific hardware requirements, particularly for high-resolution or demanding video formats. Older or low-powered devices may struggle to play certain videos smoothly due to hardware limitations.</a:t>
            </a:r>
          </a:p>
          <a:p>
            <a:pPr algn="l">
              <a:buFont typeface="+mj-lt"/>
              <a:buAutoNum type="arabicPeriod"/>
            </a:pPr>
            <a:r>
              <a:rPr lang="en-US" sz="3400" b="1" i="1" u="sng" dirty="0">
                <a:effectLst/>
                <a:latin typeface="Söhne"/>
              </a:rPr>
              <a:t>System Resources: </a:t>
            </a:r>
            <a:r>
              <a:rPr lang="en-US" sz="3400" b="0" i="0" dirty="0">
                <a:effectLst/>
                <a:latin typeface="Söhne"/>
              </a:rPr>
              <a:t>Video players can be resource-intensive, especially when playing high-definition or large video files. They may consume significant CPU, memory, and battery resources, which could impact the overall performance of the device.</a:t>
            </a:r>
          </a:p>
          <a:p>
            <a:pPr algn="l">
              <a:buFont typeface="+mj-lt"/>
              <a:buAutoNum type="arabicPeriod"/>
            </a:pPr>
            <a:r>
              <a:rPr lang="en-US" sz="3400" b="1" i="1" u="sng" dirty="0">
                <a:effectLst/>
                <a:latin typeface="Söhne"/>
              </a:rPr>
              <a:t>Limited Feature Set: </a:t>
            </a:r>
            <a:r>
              <a:rPr lang="en-US" sz="3400" b="0" i="0" dirty="0">
                <a:effectLst/>
                <a:latin typeface="Söhne"/>
              </a:rPr>
              <a:t>Different video players offer varying features and functionalities. Some basic video players may lack advanced features such as subtitle customization, video streaming, or comprehensive playback controls. Users with specific requirements may need to seek out more specialized video players.</a:t>
            </a:r>
          </a:p>
          <a:p>
            <a:pPr algn="l">
              <a:buFont typeface="+mj-lt"/>
              <a:buAutoNum type="arabicPeriod"/>
            </a:pPr>
            <a:r>
              <a:rPr lang="en-US" sz="3400" b="1" i="1" u="sng" dirty="0">
                <a:effectLst/>
                <a:latin typeface="Söhne"/>
              </a:rPr>
              <a:t>Platform Dependencies: </a:t>
            </a:r>
            <a:r>
              <a:rPr lang="en-US" sz="3400" b="0" i="0" dirty="0">
                <a:effectLst/>
                <a:latin typeface="Söhne"/>
              </a:rPr>
              <a:t>Certain video players are designed to work exclusively on specific platforms or operating systems. For example, a video player developed for Windows may not be available for macOS or Linux. This can limit the options for users depending on their preferred platform.</a:t>
            </a:r>
          </a:p>
          <a:p>
            <a:pPr algn="l">
              <a:buFont typeface="+mj-lt"/>
              <a:buAutoNum type="arabicPeriod"/>
            </a:pPr>
            <a:r>
              <a:rPr lang="en-US" sz="3400" b="1" i="1" u="sng" dirty="0">
                <a:effectLst/>
                <a:latin typeface="Söhne"/>
              </a:rPr>
              <a:t>User Interface and Customization: </a:t>
            </a:r>
            <a:r>
              <a:rPr lang="en-US" sz="3400" b="0" i="0" dirty="0">
                <a:effectLst/>
                <a:latin typeface="Söhne"/>
              </a:rPr>
              <a:t>The user interface of video players may vary in terms of design, layout, and customization options. Some users may find the interface of certain video players less intuitive or aesthetically pleasing, while others may desire more customization options to tailor the player to their preferences.</a:t>
            </a:r>
          </a:p>
          <a:p>
            <a:pPr algn="l">
              <a:buFont typeface="+mj-lt"/>
              <a:buAutoNum type="arabicPeriod"/>
            </a:pPr>
            <a:r>
              <a:rPr lang="en-US" sz="3400" b="1" i="1" u="sng" dirty="0">
                <a:effectLst/>
                <a:latin typeface="Söhne"/>
              </a:rPr>
              <a:t>Online Connectivity: </a:t>
            </a:r>
            <a:r>
              <a:rPr lang="en-US" sz="3400" b="0" i="0" dirty="0">
                <a:effectLst/>
                <a:latin typeface="Söhne"/>
              </a:rPr>
              <a:t>Video players that rely on streaming services or online content may require a stable internet connection to function properly. In the absence of an internet connection, users may not be able to access certain features or content within the video player.</a:t>
            </a:r>
          </a:p>
          <a:p>
            <a:pPr algn="l">
              <a:buFont typeface="+mj-lt"/>
              <a:buAutoNum type="arabicPeriod"/>
            </a:pPr>
            <a:r>
              <a:rPr lang="en-US" sz="3400" b="1" i="1" u="sng" dirty="0">
                <a:effectLst/>
                <a:latin typeface="Söhne"/>
              </a:rPr>
              <a:t>Lack of Updates: </a:t>
            </a:r>
            <a:r>
              <a:rPr lang="en-US" sz="3400" b="0" i="0" dirty="0">
                <a:effectLst/>
                <a:latin typeface="Söhne"/>
              </a:rPr>
              <a:t>Video players that are not actively maintained or updated may have compatibility issues with newer video formats or operating system versions. Additionally, they may be more vulnerable to security threats if security patches are not regularly released.</a:t>
            </a: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482</TotalTime>
  <Words>1934</Words>
  <Application>Microsoft Office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Schoolbook</vt:lpstr>
      <vt:lpstr>inherit</vt:lpstr>
      <vt:lpstr>Söhne</vt:lpstr>
      <vt:lpstr>Times New Roman</vt:lpstr>
      <vt:lpstr>Verdana</vt:lpstr>
      <vt:lpstr>Wingdings</vt:lpstr>
      <vt:lpstr>Wingdings 2</vt:lpstr>
      <vt:lpstr>Oriel</vt:lpstr>
      <vt:lpstr>ACP CHAT</vt:lpstr>
      <vt:lpstr>INDEX</vt:lpstr>
      <vt:lpstr>Abstract </vt:lpstr>
      <vt:lpstr>Comparison of new system with existing system</vt:lpstr>
      <vt:lpstr>New/proposed System: </vt:lpstr>
      <vt:lpstr>Technology and HW, SW Requirement Specification</vt:lpstr>
      <vt:lpstr>Modules and its short description</vt:lpstr>
      <vt:lpstr>Users and their role description</vt:lpstr>
      <vt:lpstr>Limitations</vt:lpstr>
      <vt:lpstr>Future Enhancement</vt:lpstr>
      <vt:lpstr>References &amp; Bibliography</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Prince Jasani</cp:lastModifiedBy>
  <cp:revision>74</cp:revision>
  <dcterms:created xsi:type="dcterms:W3CDTF">2017-10-03T10:36:15Z</dcterms:created>
  <dcterms:modified xsi:type="dcterms:W3CDTF">2023-06-07T16:12:26Z</dcterms:modified>
</cp:coreProperties>
</file>