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1" r:id="rId3"/>
    <p:sldId id="257" r:id="rId4"/>
    <p:sldId id="271" r:id="rId5"/>
    <p:sldId id="259" r:id="rId6"/>
    <p:sldId id="263" r:id="rId7"/>
    <p:sldId id="272" r:id="rId8"/>
    <p:sldId id="260" r:id="rId9"/>
    <p:sldId id="262" r:id="rId10"/>
    <p:sldId id="273" r:id="rId11"/>
    <p:sldId id="258" r:id="rId12"/>
    <p:sldId id="264" r:id="rId13"/>
    <p:sldId id="270" r:id="rId14"/>
  </p:sldIdLst>
  <p:sldSz cx="18288000" cy="10287000"/>
  <p:notesSz cx="6858000" cy="9144000"/>
  <p:embeddedFontLst>
    <p:embeddedFont>
      <p:font typeface="Lato Bold" panose="020B0604020202020204" charset="0"/>
      <p:regular r:id="rId15"/>
    </p:embeddedFont>
    <p:embeddedFont>
      <p:font typeface="League Spartan" panose="020B0604020202020204" charset="0"/>
      <p:regular r:id="rId16"/>
    </p:embeddedFont>
    <p:embeddedFont>
      <p:font typeface="Poppins" panose="00000500000000000000" pitchFamily="2"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7EF8F7-7AF8-4D50-BAEF-527472E4314E}">
          <p14:sldIdLst>
            <p14:sldId id="256"/>
          </p14:sldIdLst>
        </p14:section>
        <p14:section name="Untitled Section" id="{53A19AE1-5CC2-40DE-9E45-1B8D869F1301}">
          <p14:sldIdLst>
            <p14:sldId id="261"/>
            <p14:sldId id="257"/>
            <p14:sldId id="271"/>
            <p14:sldId id="259"/>
            <p14:sldId id="263"/>
            <p14:sldId id="272"/>
            <p14:sldId id="260"/>
            <p14:sldId id="262"/>
            <p14:sldId id="273"/>
            <p14:sldId id="258"/>
            <p14:sldId id="264"/>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3C93C-DB23-4420-B43F-7F4DD7561FDF}" v="1237" vWet="1239" dt="2023-08-31T18:05:08.661"/>
    <p1510:client id="{FEE18AC4-9F17-4475-82B6-F6B06BB1CF23}" v="4489" dt="2023-08-31T18:12:20.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80826"/>
            <a:ext cx="2068273" cy="10467826"/>
            <a:chOff x="0" y="-47625"/>
            <a:chExt cx="812800" cy="2756958"/>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lnTo>
                    <a:pt x="0" y="0"/>
                  </a:lnTo>
                </a:path>
              </a:pathLst>
            </a:custGeom>
            <a:solidFill>
              <a:srgbClr val="593C8F"/>
            </a:solidFill>
          </p:spPr>
          <p:txBody>
            <a:bodyPr/>
            <a:lstStyle/>
            <a:p>
              <a:endParaRPr lang="en-IN"/>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Rectangle 1">
            <a:extLst>
              <a:ext uri="{FF2B5EF4-FFF2-40B4-BE49-F238E27FC236}">
                <a16:creationId xmlns:a16="http://schemas.microsoft.com/office/drawing/2014/main" id="{9D923DA0-5CC3-CDD8-C171-F9C6833E8B57}"/>
              </a:ext>
            </a:extLst>
          </p:cNvPr>
          <p:cNvSpPr>
            <a:spLocks noChangeArrowheads="1"/>
          </p:cNvSpPr>
          <p:nvPr/>
        </p:nvSpPr>
        <p:spPr bwMode="auto">
          <a:xfrm>
            <a:off x="2068273" y="1138729"/>
            <a:ext cx="15855069"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33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4800" b="1" dirty="0">
                <a:solidFill>
                  <a:srgbClr val="7030A0"/>
                </a:solidFill>
              </a:rPr>
              <a:t>                                ALZHEIMER</a:t>
            </a:r>
            <a:r>
              <a:rPr lang="en-US" sz="4800" dirty="0">
                <a:solidFill>
                  <a:srgbClr val="7030A0"/>
                </a:solidFill>
              </a:rPr>
              <a:t>’s </a:t>
            </a:r>
            <a:r>
              <a:rPr lang="en-US" sz="4800" b="1" dirty="0">
                <a:solidFill>
                  <a:srgbClr val="7030A0"/>
                </a:solidFill>
              </a:rPr>
              <a:t>DIAGNOSIS</a:t>
            </a:r>
            <a:br>
              <a:rPr lang="en-US" sz="4000" dirty="0"/>
            </a:br>
            <a:r>
              <a:rPr lang="en-US" dirty="0"/>
              <a:t>                                                         </a:t>
            </a:r>
            <a:r>
              <a:rPr lang="en-US" b="1" dirty="0"/>
              <a:t>A Deep Learning CNN based approach for detecting Alzheimer’s Disease using Brain MRI Scans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04B788-2C4F-1D1E-6083-FBE257AC01D0}"/>
              </a:ext>
            </a:extLst>
          </p:cNvPr>
          <p:cNvSpPr txBox="1"/>
          <p:nvPr/>
        </p:nvSpPr>
        <p:spPr>
          <a:xfrm>
            <a:off x="1569612" y="2137088"/>
            <a:ext cx="14801044"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cs typeface="Calibri"/>
              </a:rPr>
              <a:t>Model Training: Train the selected CNN model on the training dataset. This involves feeding the pre-processed neuroimaging data into the CNN model and optimizing the model parameters to minimize the classification error. The optimization process typically employs techniques such as backpropagation and gradient descent to update the model weights.</a:t>
            </a:r>
          </a:p>
          <a:p>
            <a:pPr algn="just"/>
            <a:endParaRPr lang="en-US" sz="2800">
              <a:cs typeface="Calibri"/>
            </a:endParaRPr>
          </a:p>
          <a:p>
            <a:pPr algn="just"/>
            <a:r>
              <a:rPr lang="en-US" sz="2800">
                <a:cs typeface="Calibri"/>
              </a:rPr>
              <a:t>Model Evaluation: Evaluate the trained CNN model on the testing dataset to assess its performance. Measure the classification metrics such as accuracy, precision, recall, and F1 score to quantify the model's diagnostic capability. The evaluation provides an estimation of how well the model can generalize to unseen data and perform in real-world scenarios.</a:t>
            </a:r>
          </a:p>
          <a:p>
            <a:pPr algn="just"/>
            <a:endParaRPr lang="en-US" sz="2800">
              <a:cs typeface="Calibri"/>
            </a:endParaRPr>
          </a:p>
          <a:p>
            <a:pPr algn="just"/>
            <a:r>
              <a:rPr lang="en-US" sz="2800">
                <a:cs typeface="Calibri"/>
              </a:rPr>
              <a:t>Regularization Techniques: Apply regularization techniques to prevent overfitting and enhance the generalization ability of the CNN model.</a:t>
            </a:r>
          </a:p>
          <a:p>
            <a:pPr algn="l"/>
            <a:endParaRPr lang="en-US">
              <a:cs typeface="Calibri"/>
            </a:endParaRPr>
          </a:p>
        </p:txBody>
      </p:sp>
      <p:sp>
        <p:nvSpPr>
          <p:cNvPr id="4" name="TextBox 3">
            <a:extLst>
              <a:ext uri="{FF2B5EF4-FFF2-40B4-BE49-F238E27FC236}">
                <a16:creationId xmlns:a16="http://schemas.microsoft.com/office/drawing/2014/main" id="{63386260-6E7E-0FFF-E8A1-74A6C3D8578F}"/>
              </a:ext>
            </a:extLst>
          </p:cNvPr>
          <p:cNvSpPr txBox="1"/>
          <p:nvPr/>
        </p:nvSpPr>
        <p:spPr>
          <a:xfrm>
            <a:off x="1710740" y="883569"/>
            <a:ext cx="4718634" cy="5451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DCCE1C09-431E-2CC4-9AF1-07A2264B01EB}"/>
              </a:ext>
            </a:extLst>
          </p:cNvPr>
          <p:cNvSpPr txBox="1"/>
          <p:nvPr/>
        </p:nvSpPr>
        <p:spPr>
          <a:xfrm>
            <a:off x="1710740" y="876048"/>
            <a:ext cx="9734298"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00">
                <a:solidFill>
                  <a:srgbClr val="593C8F"/>
                </a:solidFill>
                <a:ea typeface="+mn-lt"/>
                <a:cs typeface="+mn-lt"/>
              </a:rPr>
              <a:t>WORKFLOW/WORK PRINCIPLES</a:t>
            </a:r>
            <a:endParaRPr lang="en-US">
              <a:ea typeface="+mn-lt"/>
              <a:cs typeface="+mn-lt"/>
            </a:endParaRPr>
          </a:p>
        </p:txBody>
      </p:sp>
      <p:sp>
        <p:nvSpPr>
          <p:cNvPr id="8" name="AutoShape 3">
            <a:extLst>
              <a:ext uri="{FF2B5EF4-FFF2-40B4-BE49-F238E27FC236}">
                <a16:creationId xmlns:a16="http://schemas.microsoft.com/office/drawing/2014/main" id="{9D2E8157-B5E0-8035-53D5-9BBC107D4341}"/>
              </a:ext>
            </a:extLst>
          </p:cNvPr>
          <p:cNvSpPr/>
          <p:nvPr/>
        </p:nvSpPr>
        <p:spPr>
          <a:xfrm flipV="1">
            <a:off x="2385261" y="1494426"/>
            <a:ext cx="5738061" cy="45118"/>
          </a:xfrm>
          <a:prstGeom prst="line">
            <a:avLst/>
          </a:prstGeom>
          <a:ln w="38100" cap="flat">
            <a:solidFill>
              <a:srgbClr val="000000"/>
            </a:solidFill>
            <a:prstDash val="solid"/>
            <a:headEnd type="none" w="sm" len="sm"/>
            <a:tailEnd type="none" w="sm" len="sm"/>
          </a:ln>
        </p:spPr>
        <p:txBody>
          <a:bodyPr/>
          <a:lstStyle/>
          <a:p>
            <a:endParaRPr lang="en-IN"/>
          </a:p>
        </p:txBody>
      </p:sp>
    </p:spTree>
    <p:extLst>
      <p:ext uri="{BB962C8B-B14F-4D97-AF65-F5344CB8AC3E}">
        <p14:creationId xmlns:p14="http://schemas.microsoft.com/office/powerpoint/2010/main" val="337537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9718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lnTo>
                    <a:pt x="0" y="0"/>
                  </a:lnTo>
                </a:path>
              </a:pathLst>
            </a:custGeom>
            <a:solidFill>
              <a:srgbClr val="593C8F"/>
            </a:solidFill>
          </p:spPr>
          <p:txBody>
            <a:bodyPr/>
            <a:lstStyle/>
            <a:p>
              <a:endParaRPr lang="en-IN"/>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pic>
        <p:nvPicPr>
          <p:cNvPr id="16" name="Picture 15">
            <a:extLst>
              <a:ext uri="{FF2B5EF4-FFF2-40B4-BE49-F238E27FC236}">
                <a16:creationId xmlns:a16="http://schemas.microsoft.com/office/drawing/2014/main" id="{E2A49506-28D7-839B-7543-D1BC6B900A3B}"/>
              </a:ext>
            </a:extLst>
          </p:cNvPr>
          <p:cNvPicPr>
            <a:picLocks noChangeAspect="1"/>
          </p:cNvPicPr>
          <p:nvPr/>
        </p:nvPicPr>
        <p:blipFill rotWithShape="1">
          <a:blip r:embed="rId2">
            <a:extLst>
              <a:ext uri="{28A0092B-C50C-407E-A947-70E740481C1C}">
                <a14:useLocalDpi xmlns:a14="http://schemas.microsoft.com/office/drawing/2010/main" val="0"/>
              </a:ext>
            </a:extLst>
          </a:blip>
          <a:srcRect l="1702" t="33665" r="13617" b="8085"/>
          <a:stretch/>
        </p:blipFill>
        <p:spPr>
          <a:xfrm>
            <a:off x="3113314" y="3848100"/>
            <a:ext cx="15163800" cy="5867400"/>
          </a:xfrm>
          <a:prstGeom prst="rect">
            <a:avLst/>
          </a:prstGeom>
        </p:spPr>
      </p:pic>
      <p:sp>
        <p:nvSpPr>
          <p:cNvPr id="17" name="TextBox 16">
            <a:extLst>
              <a:ext uri="{FF2B5EF4-FFF2-40B4-BE49-F238E27FC236}">
                <a16:creationId xmlns:a16="http://schemas.microsoft.com/office/drawing/2014/main" id="{A14856F6-F712-2E3D-6127-735524122117}"/>
              </a:ext>
            </a:extLst>
          </p:cNvPr>
          <p:cNvSpPr txBox="1"/>
          <p:nvPr/>
        </p:nvSpPr>
        <p:spPr>
          <a:xfrm>
            <a:off x="3113314" y="1104900"/>
            <a:ext cx="9764486" cy="769441"/>
          </a:xfrm>
          <a:prstGeom prst="rect">
            <a:avLst/>
          </a:prstGeom>
          <a:noFill/>
        </p:spPr>
        <p:txBody>
          <a:bodyPr wrap="square" rtlCol="0">
            <a:spAutoFit/>
          </a:bodyPr>
          <a:lstStyle/>
          <a:p>
            <a:r>
              <a:rPr lang="en-US" sz="4400" b="1" dirty="0">
                <a:solidFill>
                  <a:srgbClr val="7030A0"/>
                </a:solidFill>
              </a:rPr>
              <a:t>DATAFLOW DIAGRAM:</a:t>
            </a:r>
            <a:endParaRPr lang="en-IN" sz="4400" b="1" dirty="0">
              <a:solidFill>
                <a:srgbClr val="7030A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000" y="21892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IN" dirty="0"/>
          </a:p>
        </p:txBody>
      </p:sp>
      <p:sp>
        <p:nvSpPr>
          <p:cNvPr id="3" name="TextBox 3"/>
          <p:cNvSpPr txBox="1"/>
          <p:nvPr/>
        </p:nvSpPr>
        <p:spPr>
          <a:xfrm>
            <a:off x="1028720" y="952500"/>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Lato Bold"/>
              </a:rPr>
              <a:t> </a:t>
            </a:r>
          </a:p>
        </p:txBody>
      </p:sp>
      <p:sp>
        <p:nvSpPr>
          <p:cNvPr id="4" name="TextBox 4"/>
          <p:cNvSpPr txBox="1"/>
          <p:nvPr/>
        </p:nvSpPr>
        <p:spPr>
          <a:xfrm>
            <a:off x="685800" y="625208"/>
            <a:ext cx="6544963" cy="738238"/>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CONCLUSION</a:t>
            </a:r>
          </a:p>
        </p:txBody>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a:p>
        </p:txBody>
      </p:sp>
      <p:sp>
        <p:nvSpPr>
          <p:cNvPr id="6" name="AutoShape 6"/>
          <p:cNvSpPr/>
          <p:nvPr/>
        </p:nvSpPr>
        <p:spPr>
          <a:xfrm>
            <a:off x="843814" y="1353432"/>
            <a:ext cx="3440676" cy="10014"/>
          </a:xfrm>
          <a:prstGeom prst="line">
            <a:avLst/>
          </a:prstGeom>
          <a:ln w="38100" cap="flat">
            <a:solidFill>
              <a:srgbClr val="000000"/>
            </a:solidFill>
            <a:prstDash val="solid"/>
            <a:headEnd type="none" w="sm" len="sm"/>
            <a:tailEnd type="none" w="sm" len="sm"/>
          </a:ln>
        </p:spPr>
        <p:txBody>
          <a:bodyPr/>
          <a:lstStyle/>
          <a:p>
            <a:endParaRPr lang="en-IN"/>
          </a:p>
        </p:txBody>
      </p:sp>
      <p:grpSp>
        <p:nvGrpSpPr>
          <p:cNvPr id="8" name="Group 8"/>
          <p:cNvGrpSpPr/>
          <p:nvPr/>
        </p:nvGrpSpPr>
        <p:grpSpPr>
          <a:xfrm>
            <a:off x="15263716" y="0"/>
            <a:ext cx="3024284" cy="10287000"/>
            <a:chOff x="0" y="0"/>
            <a:chExt cx="2821878" cy="2709333"/>
          </a:xfrm>
        </p:grpSpPr>
        <p:sp>
          <p:nvSpPr>
            <p:cNvPr id="9" name="Freeform 9"/>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lnTo>
                    <a:pt x="0" y="0"/>
                  </a:lnTo>
                </a:path>
              </a:pathLst>
            </a:custGeom>
            <a:solidFill>
              <a:srgbClr val="593C8F"/>
            </a:solidFill>
          </p:spPr>
          <p:txBody>
            <a:bodyPr/>
            <a:lstStyle/>
            <a:p>
              <a:endParaRPr lang="en-IN"/>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2148784" y="2472250"/>
            <a:ext cx="701156" cy="751720"/>
          </a:xfrm>
          <a:prstGeom prst="rect">
            <a:avLst/>
          </a:prstGeom>
        </p:spPr>
        <p:txBody>
          <a:bodyPr lIns="50800" tIns="50800" rIns="50800" bIns="50800" rtlCol="0" anchor="ctr"/>
          <a:lstStyle/>
          <a:p>
            <a:pPr algn="ctr">
              <a:lnSpc>
                <a:spcPts val="2659"/>
              </a:lnSpc>
            </a:pPr>
            <a:endParaRPr/>
          </a:p>
        </p:txBody>
      </p:sp>
      <p:sp>
        <p:nvSpPr>
          <p:cNvPr id="25" name="TextBox 25"/>
          <p:cNvSpPr txBox="1"/>
          <p:nvPr/>
        </p:nvSpPr>
        <p:spPr>
          <a:xfrm>
            <a:off x="12148784" y="7508111"/>
            <a:ext cx="701156" cy="751720"/>
          </a:xfrm>
          <a:prstGeom prst="rect">
            <a:avLst/>
          </a:prstGeom>
        </p:spPr>
        <p:txBody>
          <a:bodyPr lIns="50800" tIns="50800" rIns="50800" bIns="50800" rtlCol="0" anchor="ctr"/>
          <a:lstStyle/>
          <a:p>
            <a:pPr algn="ctr">
              <a:lnSpc>
                <a:spcPts val="2659"/>
              </a:lnSpc>
            </a:pPr>
            <a:endParaRPr/>
          </a:p>
        </p:txBody>
      </p:sp>
      <p:sp>
        <p:nvSpPr>
          <p:cNvPr id="29" name="TextBox 28">
            <a:extLst>
              <a:ext uri="{FF2B5EF4-FFF2-40B4-BE49-F238E27FC236}">
                <a16:creationId xmlns:a16="http://schemas.microsoft.com/office/drawing/2014/main" id="{0920853D-956A-92C4-0E36-AFED4E18D9DA}"/>
              </a:ext>
            </a:extLst>
          </p:cNvPr>
          <p:cNvSpPr txBox="1"/>
          <p:nvPr/>
        </p:nvSpPr>
        <p:spPr>
          <a:xfrm>
            <a:off x="1027649" y="1542149"/>
            <a:ext cx="13855067" cy="914096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Our project was successfully implemented using Inception V3 architecture and achieved better accuracy . The Model developed was successfully able to detect and classify Alzheimer’s disease into stages-Non-Demented , Very Mild Demented and Moderate Demented. </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Alzheimer's disease is a prevalent neurological illness that affects the elderly. As a result, early discovery is critical for adequate treatment and to avoid mishaps. Using deep learning, this effort assists in the automated identification of Alzheimer's disease. The primary purpose of this research is to devise practical method for people to take the required and appropriate safeguards against developing Alzheimer's disease. If a brain MRI scan is available, we may use this initiative to make its diagnostic accessible to everyone.</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Deep Learning is a fast expanding area, and its use in the healthcare industry can be very beneficial to patients. Deep neural networks, particularly CNNs, can give useful information 4 for diagnosing Alzheimer's disease. Picture processing, particularly image categorization, is better served by CNN.</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model uses brain MRI data to forecast Alzheimer's Disease affected-brain vs. a normal ageing brain, and it is able to do so with more accuracy. Our suggested network might be extremely useful in detecting early-stage Alzheimer's disease.</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762000" y="647700"/>
            <a:ext cx="18288000" cy="5143500"/>
            <a:chOff x="0" y="0"/>
            <a:chExt cx="4816593" cy="1354667"/>
          </a:xfrm>
        </p:grpSpPr>
        <p:sp>
          <p:nvSpPr>
            <p:cNvPr id="4" name="Freeform 4"/>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lnTo>
                    <a:pt x="0" y="0"/>
                  </a:lnTo>
                </a:path>
              </a:pathLst>
            </a:custGeom>
            <a:solidFill>
              <a:srgbClr val="FFFFFF">
                <a:alpha val="90980"/>
              </a:srgbClr>
            </a:solidFill>
          </p:spPr>
          <p:txBody>
            <a:bodyPr/>
            <a:lstStyle/>
            <a:p>
              <a:endParaRPr lang="en-IN"/>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842657" y="3387344"/>
            <a:ext cx="10143658" cy="1375155"/>
          </a:xfrm>
          <a:prstGeom prst="rect">
            <a:avLst/>
          </a:prstGeom>
        </p:spPr>
        <p:txBody>
          <a:bodyPr lIns="0" tIns="0" rIns="0" bIns="0" rtlCol="0" anchor="t">
            <a:spAutoFit/>
          </a:bodyPr>
          <a:lstStyle/>
          <a:p>
            <a:pPr algn="ctr">
              <a:lnSpc>
                <a:spcPts val="11272"/>
              </a:lnSpc>
              <a:spcBef>
                <a:spcPct val="0"/>
              </a:spcBef>
            </a:pPr>
            <a:r>
              <a:rPr lang="en-US" sz="8051" dirty="0">
                <a:solidFill>
                  <a:srgbClr val="593C8F"/>
                </a:solidFill>
                <a:latin typeface="League Spartan"/>
              </a:rPr>
              <a:t>THANK YOU</a:t>
            </a:r>
          </a:p>
        </p:txBody>
      </p:sp>
      <p:sp>
        <p:nvSpPr>
          <p:cNvPr id="7" name="AutoShape 7"/>
          <p:cNvSpPr/>
          <p:nvPr/>
        </p:nvSpPr>
        <p:spPr>
          <a:xfrm>
            <a:off x="5668366" y="4762499"/>
            <a:ext cx="6492240" cy="0"/>
          </a:xfrm>
          <a:prstGeom prst="line">
            <a:avLst/>
          </a:prstGeom>
          <a:ln w="38100" cap="flat">
            <a:solidFill>
              <a:srgbClr val="000000"/>
            </a:solidFill>
            <a:prstDash val="solid"/>
            <a:headEnd type="none" w="sm" len="sm"/>
            <a:tailEnd type="none" w="sm" len="sm"/>
          </a:ln>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015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IN"/>
          </a:p>
        </p:txBody>
      </p:sp>
      <p:sp>
        <p:nvSpPr>
          <p:cNvPr id="3" name="TextBox 3"/>
          <p:cNvSpPr txBox="1"/>
          <p:nvPr/>
        </p:nvSpPr>
        <p:spPr>
          <a:xfrm>
            <a:off x="3073616" y="596668"/>
            <a:ext cx="4957463" cy="1510029"/>
          </a:xfrm>
          <a:prstGeom prst="rect">
            <a:avLst/>
          </a:prstGeom>
        </p:spPr>
        <p:txBody>
          <a:bodyPr lIns="0" tIns="0" rIns="0" bIns="0" rtlCol="0" anchor="t">
            <a:spAutoFit/>
          </a:bodyPr>
          <a:lstStyle/>
          <a:p>
            <a:pPr>
              <a:lnSpc>
                <a:spcPts val="6018"/>
              </a:lnSpc>
              <a:spcBef>
                <a:spcPct val="0"/>
              </a:spcBef>
            </a:pPr>
            <a:r>
              <a:rPr lang="en-US" sz="4250">
                <a:solidFill>
                  <a:srgbClr val="593C8F"/>
                </a:solidFill>
                <a:latin typeface="League Spartan"/>
              </a:rPr>
              <a:t>ABSTRACT</a:t>
            </a:r>
          </a:p>
          <a:p>
            <a:pPr>
              <a:lnSpc>
                <a:spcPts val="6018"/>
              </a:lnSpc>
              <a:spcBef>
                <a:spcPct val="0"/>
              </a:spcBef>
            </a:pPr>
            <a:endParaRPr lang="en-US" sz="4250">
              <a:solidFill>
                <a:srgbClr val="593C8F"/>
              </a:solidFill>
              <a:latin typeface="League Spartan"/>
            </a:endParaRPr>
          </a:p>
        </p:txBody>
      </p:sp>
      <p:sp>
        <p:nvSpPr>
          <p:cNvPr id="4" name="AutoShape 4"/>
          <p:cNvSpPr/>
          <p:nvPr/>
        </p:nvSpPr>
        <p:spPr>
          <a:xfrm>
            <a:off x="3360438" y="1353956"/>
            <a:ext cx="2618740" cy="0"/>
          </a:xfrm>
          <a:prstGeom prst="line">
            <a:avLst/>
          </a:prstGeom>
          <a:ln w="38100" cap="flat">
            <a:solidFill>
              <a:srgbClr val="000000"/>
            </a:solidFill>
            <a:prstDash val="solid"/>
            <a:headEnd type="none" w="sm" len="sm"/>
            <a:tailEnd type="none" w="sm" len="sm"/>
          </a:ln>
        </p:spPr>
        <p:txBody>
          <a:bodyPr/>
          <a:lstStyle/>
          <a:p>
            <a:endParaRPr lang="en-IN"/>
          </a:p>
        </p:txBody>
      </p:sp>
      <p:grpSp>
        <p:nvGrpSpPr>
          <p:cNvPr id="5" name="Group 5"/>
          <p:cNvGrpSpPr/>
          <p:nvPr/>
        </p:nvGrpSpPr>
        <p:grpSpPr>
          <a:xfrm>
            <a:off x="0" y="0"/>
            <a:ext cx="28194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lnTo>
                    <a:pt x="0" y="0"/>
                  </a:lnTo>
                </a:path>
              </a:pathLst>
            </a:custGeom>
            <a:solidFill>
              <a:srgbClr val="593C8F"/>
            </a:solidFill>
          </p:spPr>
          <p:txBody>
            <a:bodyPr/>
            <a:lstStyle/>
            <a:p>
              <a:endParaRPr lang="en-IN"/>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4186537" y="1242465"/>
            <a:ext cx="3255770" cy="589649"/>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 </a:t>
            </a:r>
          </a:p>
        </p:txBody>
      </p:sp>
      <p:sp>
        <p:nvSpPr>
          <p:cNvPr id="8" name="TextBox 7">
            <a:extLst>
              <a:ext uri="{FF2B5EF4-FFF2-40B4-BE49-F238E27FC236}">
                <a16:creationId xmlns:a16="http://schemas.microsoft.com/office/drawing/2014/main" id="{66CD2EE9-E379-4695-0894-3CEC32B87893}"/>
              </a:ext>
            </a:extLst>
          </p:cNvPr>
          <p:cNvSpPr txBox="1"/>
          <p:nvPr/>
        </p:nvSpPr>
        <p:spPr>
          <a:xfrm>
            <a:off x="3064292" y="1270836"/>
            <a:ext cx="14874038" cy="91409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cs typeface="Calibri"/>
            </a:endParaRPr>
          </a:p>
          <a:p>
            <a:pPr marL="342900" indent="-342900">
              <a:buFont typeface="Arial"/>
              <a:buChar char="•"/>
            </a:pPr>
            <a:r>
              <a:rPr lang="en-US" sz="3000">
                <a:ea typeface="+mn-lt"/>
                <a:cs typeface="Times New Roman"/>
              </a:rPr>
              <a:t>Alzheimer's disease (AD) is a progressive neurodegenerative disorder characterized by cognitive decline and memory loss. Early and accurate diagnosis of AD is crucial for effective treatment and intervention. </a:t>
            </a:r>
          </a:p>
          <a:p>
            <a:endParaRPr lang="en-US" sz="3000">
              <a:ea typeface="+mn-lt"/>
              <a:cs typeface="Times New Roman"/>
            </a:endParaRPr>
          </a:p>
          <a:p>
            <a:pPr marL="342900" indent="-342900">
              <a:buFont typeface="Arial"/>
              <a:buChar char="•"/>
            </a:pPr>
            <a:r>
              <a:rPr lang="en-US" sz="3000">
                <a:ea typeface="+mn-lt"/>
                <a:cs typeface="Times New Roman"/>
              </a:rPr>
              <a:t>The proposed method involves leveraging neuroimaging data, such as magnetic resonance imaging (MRI) scans, to develop a reliable and automated AD diagnostic system. </a:t>
            </a:r>
          </a:p>
          <a:p>
            <a:endParaRPr lang="en-US" sz="3000">
              <a:ea typeface="+mn-lt"/>
              <a:cs typeface="Times New Roman"/>
            </a:endParaRPr>
          </a:p>
          <a:p>
            <a:pPr marL="342900" indent="-342900">
              <a:buFont typeface="Arial"/>
              <a:buChar char="•"/>
            </a:pPr>
            <a:r>
              <a:rPr lang="en-US" sz="3000">
                <a:ea typeface="+mn-lt"/>
                <a:cs typeface="Times New Roman"/>
              </a:rPr>
              <a:t>Initially, the MRI scans are pre-processed to enhance image quality and remove noise. Subsequently, a CNN architecture is designed and trained using a large dataset of both AD and non-AD images. </a:t>
            </a:r>
            <a:endParaRPr lang="en-US" sz="3000">
              <a:ea typeface="+mn-lt"/>
              <a:cs typeface="Calibri"/>
            </a:endParaRPr>
          </a:p>
          <a:p>
            <a:pPr marL="342900" indent="-342900">
              <a:buFont typeface="Arial"/>
              <a:buChar char="•"/>
            </a:pPr>
            <a:endParaRPr lang="en-US" sz="3000">
              <a:ea typeface="+mn-lt"/>
              <a:cs typeface="Times New Roman"/>
            </a:endParaRPr>
          </a:p>
          <a:p>
            <a:pPr marL="342900" indent="-342900">
              <a:buFont typeface="Arial"/>
              <a:buChar char="•"/>
            </a:pPr>
            <a:r>
              <a:rPr lang="en-US" sz="3000">
                <a:ea typeface="+mn-lt"/>
                <a:cs typeface="Times New Roman"/>
              </a:rPr>
              <a:t>The trained CNN model is then employed for AD diagnosis by inputting new, unseen MRI scans. The model applies its learned knowledge to extract relevant features from the input images and generates a diagnostic output indicating the likelihood of AD presence.</a:t>
            </a:r>
            <a:endParaRPr lang="en-US" sz="3000">
              <a:ea typeface="+mn-lt"/>
              <a:cs typeface="Calibri"/>
            </a:endParaRPr>
          </a:p>
          <a:p>
            <a:endParaRPr lang="en-US" sz="3000">
              <a:ea typeface="+mn-lt"/>
              <a:cs typeface="Times New Roman"/>
            </a:endParaRPr>
          </a:p>
          <a:p>
            <a:pPr marL="342900" indent="-342900">
              <a:buFont typeface="Arial"/>
              <a:buChar char="•"/>
            </a:pPr>
            <a:r>
              <a:rPr lang="en-US" sz="3000">
                <a:ea typeface="+mn-lt"/>
                <a:cs typeface="Times New Roman"/>
              </a:rPr>
              <a:t> The diagnostic output can be further validated and interpreted by medical professionals, assisting them in making informed decisions regarding patient care and treatment strategies.</a:t>
            </a:r>
          </a:p>
          <a:p>
            <a:pPr marL="285750" indent="-285750">
              <a:buFont typeface="Arial"/>
              <a:buChar char="•"/>
            </a:pPr>
            <a:endParaRPr lang="en-US" sz="3000">
              <a:latin typeface="Times New Roman"/>
              <a:cs typeface="Times New Roman"/>
            </a:endParaRPr>
          </a:p>
          <a:p>
            <a:pPr marL="285750" indent="-285750">
              <a:buFont typeface="Arial"/>
              <a:buChar char="•"/>
            </a:pPr>
            <a:endParaRPr lang="en-US" sz="300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         </a:t>
            </a:r>
          </a:p>
          <a:p>
            <a:endParaRPr lang="en-IN" dirty="0"/>
          </a:p>
        </p:txBody>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lnTo>
                    <a:pt x="0" y="0"/>
                  </a:lnTo>
                </a:path>
              </a:pathLst>
            </a:custGeom>
            <a:solidFill>
              <a:srgbClr val="593C8F"/>
            </a:solidFill>
          </p:spPr>
          <p:txBody>
            <a:bodyPr/>
            <a:lstStyle/>
            <a:p>
              <a:endParaRPr lang="en-IN"/>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28720" y="952500"/>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Lato Bold"/>
              </a:rPr>
              <a:t> </a:t>
            </a:r>
          </a:p>
        </p:txBody>
      </p:sp>
      <p:sp>
        <p:nvSpPr>
          <p:cNvPr id="13" name="TextBox 13"/>
          <p:cNvSpPr txBox="1"/>
          <p:nvPr/>
        </p:nvSpPr>
        <p:spPr>
          <a:xfrm>
            <a:off x="1027648" y="477836"/>
            <a:ext cx="4957463" cy="738238"/>
          </a:xfrm>
          <a:prstGeom prst="rect">
            <a:avLst/>
          </a:prstGeom>
        </p:spPr>
        <p:txBody>
          <a:bodyPr lIns="0" tIns="0" rIns="0" bIns="0" rtlCol="0" anchor="t">
            <a:spAutoFit/>
          </a:bodyPr>
          <a:lstStyle/>
          <a:p>
            <a:pPr>
              <a:lnSpc>
                <a:spcPts val="6018"/>
              </a:lnSpc>
              <a:spcBef>
                <a:spcPct val="0"/>
              </a:spcBef>
            </a:pPr>
            <a:r>
              <a:rPr lang="en-US" sz="4250" dirty="0">
                <a:solidFill>
                  <a:srgbClr val="593C8F"/>
                </a:solidFill>
                <a:latin typeface="League Spartan"/>
              </a:rPr>
              <a:t>INTRODUCTION</a:t>
            </a:r>
          </a:p>
        </p:txBody>
      </p:sp>
      <p:sp>
        <p:nvSpPr>
          <p:cNvPr id="14" name="AutoShape 14"/>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a:p>
        </p:txBody>
      </p:sp>
      <p:sp>
        <p:nvSpPr>
          <p:cNvPr id="16" name="AutoShape 16"/>
          <p:cNvSpPr/>
          <p:nvPr/>
        </p:nvSpPr>
        <p:spPr>
          <a:xfrm flipV="1">
            <a:off x="1351882" y="1271413"/>
            <a:ext cx="2932608" cy="1905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17" name="TextBox 17"/>
          <p:cNvSpPr txBox="1"/>
          <p:nvPr/>
        </p:nvSpPr>
        <p:spPr>
          <a:xfrm>
            <a:off x="1027648" y="4911430"/>
            <a:ext cx="10554751" cy="293607"/>
          </a:xfrm>
          <a:prstGeom prst="rect">
            <a:avLst/>
          </a:prstGeom>
        </p:spPr>
        <p:txBody>
          <a:bodyPr wrap="square" lIns="0" tIns="0" rIns="0" bIns="0" rtlCol="0" anchor="t">
            <a:spAutoFit/>
          </a:bodyPr>
          <a:lstStyle/>
          <a:p>
            <a:pPr>
              <a:lnSpc>
                <a:spcPts val="2448"/>
              </a:lnSpc>
              <a:spcBef>
                <a:spcPct val="0"/>
              </a:spcBef>
            </a:pPr>
            <a:r>
              <a:rPr lang="en-US" sz="1748" dirty="0">
                <a:solidFill>
                  <a:srgbClr val="000000"/>
                </a:solidFill>
                <a:latin typeface="Poppins"/>
              </a:rPr>
              <a:t> </a:t>
            </a:r>
          </a:p>
        </p:txBody>
      </p:sp>
      <p:sp>
        <p:nvSpPr>
          <p:cNvPr id="18" name="TextBox 18"/>
          <p:cNvSpPr txBox="1"/>
          <p:nvPr/>
        </p:nvSpPr>
        <p:spPr>
          <a:xfrm>
            <a:off x="1027649" y="6433189"/>
            <a:ext cx="4769516" cy="293607"/>
          </a:xfrm>
          <a:prstGeom prst="rect">
            <a:avLst/>
          </a:prstGeom>
        </p:spPr>
        <p:txBody>
          <a:bodyPr lIns="0" tIns="0" rIns="0" bIns="0" rtlCol="0" anchor="t">
            <a:spAutoFit/>
          </a:bodyPr>
          <a:lstStyle/>
          <a:p>
            <a:pPr>
              <a:lnSpc>
                <a:spcPts val="2448"/>
              </a:lnSpc>
              <a:spcBef>
                <a:spcPct val="0"/>
              </a:spcBef>
            </a:pPr>
            <a:r>
              <a:rPr lang="en-US" sz="1748" dirty="0">
                <a:solidFill>
                  <a:srgbClr val="000000"/>
                </a:solidFill>
                <a:latin typeface="Poppins"/>
              </a:rPr>
              <a:t> </a:t>
            </a:r>
          </a:p>
        </p:txBody>
      </p:sp>
      <p:sp>
        <p:nvSpPr>
          <p:cNvPr id="19" name="TextBox 18">
            <a:extLst>
              <a:ext uri="{FF2B5EF4-FFF2-40B4-BE49-F238E27FC236}">
                <a16:creationId xmlns:a16="http://schemas.microsoft.com/office/drawing/2014/main" id="{43B3EB06-5B8D-A424-2A01-CF3BEEDCA2D7}"/>
              </a:ext>
            </a:extLst>
          </p:cNvPr>
          <p:cNvSpPr txBox="1"/>
          <p:nvPr/>
        </p:nvSpPr>
        <p:spPr>
          <a:xfrm>
            <a:off x="457200" y="1494881"/>
            <a:ext cx="14020800" cy="7971413"/>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000">
                <a:ea typeface="+mn-lt"/>
                <a:cs typeface="Times New Roman"/>
              </a:rPr>
              <a:t>Alzheimer’s disease is a brain disorder that slowly destroys memory and thinking skills and, eventually, the ability to carry out the simplest tasks. In most people with the disease.</a:t>
            </a:r>
          </a:p>
          <a:p>
            <a:endParaRPr lang="en-US" sz="3000">
              <a:ea typeface="+mn-lt"/>
              <a:cs typeface="Times New Roman"/>
            </a:endParaRPr>
          </a:p>
          <a:p>
            <a:pPr marL="457200" indent="-457200">
              <a:buFont typeface="Arial" panose="020B0604020202020204" pitchFamily="34" charset="0"/>
              <a:buChar char="•"/>
            </a:pPr>
            <a:r>
              <a:rPr lang="en-US" sz="3000">
                <a:ea typeface="+mn-lt"/>
                <a:cs typeface="+mn-lt"/>
              </a:rPr>
              <a:t>The damage initially takes place in parts of the brain involved in memory, including the entorhinal cortex and hippocampus. It later affects areas in the cerebral cortex, such as those responsible for language, reasoning, and social behavior. Eventually, many other areas of the brain are damaged.</a:t>
            </a:r>
            <a:endParaRPr lang="en-US" sz="3000">
              <a:ea typeface="+mn-lt"/>
              <a:cs typeface="Times New Roman"/>
            </a:endParaRPr>
          </a:p>
          <a:p>
            <a:endParaRPr lang="en-US" sz="3000">
              <a:ea typeface="+mn-lt"/>
              <a:cs typeface="Calibri"/>
            </a:endParaRPr>
          </a:p>
          <a:p>
            <a:pPr marL="457200" indent="-457200">
              <a:buFont typeface="Arial" panose="020B0604020202020204" pitchFamily="34" charset="0"/>
              <a:buChar char="•"/>
            </a:pPr>
            <a:r>
              <a:rPr lang="en-US" sz="3000">
                <a:ea typeface="+mn-lt"/>
                <a:cs typeface="Times New Roman"/>
              </a:rPr>
              <a:t>Those with the late-onset type symptoms first appear in their mid-60s. Early-onset Alzheimer’s occurs between a person’s 30s and mid-60s and is very rare. Alzheimer’s disease is the most common cause of dementia among older adults.</a:t>
            </a:r>
            <a:endParaRPr lang="en-US" sz="3000">
              <a:ea typeface="+mn-lt"/>
              <a:cs typeface="Calibri"/>
            </a:endParaRPr>
          </a:p>
          <a:p>
            <a:endParaRPr lang="en-US" sz="3000">
              <a:ea typeface="+mn-lt"/>
              <a:cs typeface="Times New Roman"/>
            </a:endParaRPr>
          </a:p>
          <a:p>
            <a:pPr marL="457200" indent="-457200">
              <a:buFont typeface="Arial" panose="020B0604020202020204" pitchFamily="34" charset="0"/>
              <a:buChar char="•"/>
            </a:pPr>
            <a:r>
              <a:rPr lang="en-US" sz="3000">
                <a:ea typeface="+mn-lt"/>
                <a:cs typeface="Times New Roman"/>
              </a:rPr>
              <a:t>Analyzing magnetic resonance imaging(MRI) is a common practice for Alzheimer’s disease diagnosis in clinical research . Detection of Alzheimer’s is exacting due to the similarity in AD MRI data and standard healthy MRI data of order people.</a:t>
            </a:r>
          </a:p>
          <a:p>
            <a:endParaRPr lang="en-US" sz="3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a:extLst>
              <a:ext uri="{FF2B5EF4-FFF2-40B4-BE49-F238E27FC236}">
                <a16:creationId xmlns:a16="http://schemas.microsoft.com/office/drawing/2014/main" id="{769BE725-56AC-E137-CEA1-2D9583EC1C7A}"/>
              </a:ext>
            </a:extLst>
          </p:cNvPr>
          <p:cNvGrpSpPr/>
          <p:nvPr/>
        </p:nvGrpSpPr>
        <p:grpSpPr>
          <a:xfrm>
            <a:off x="-3008" y="-180826"/>
            <a:ext cx="3086100" cy="10467826"/>
            <a:chOff x="0" y="-47625"/>
            <a:chExt cx="812800" cy="2756958"/>
          </a:xfrm>
        </p:grpSpPr>
        <p:sp>
          <p:nvSpPr>
            <p:cNvPr id="3" name="Freeform 4">
              <a:extLst>
                <a:ext uri="{FF2B5EF4-FFF2-40B4-BE49-F238E27FC236}">
                  <a16:creationId xmlns:a16="http://schemas.microsoft.com/office/drawing/2014/main" id="{874E4007-E6F8-1E79-12B9-DD1C513B12C7}"/>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lnTo>
                    <a:pt x="0" y="0"/>
                  </a:lnTo>
                </a:path>
              </a:pathLst>
            </a:custGeom>
            <a:solidFill>
              <a:srgbClr val="593C8F"/>
            </a:solidFill>
          </p:spPr>
          <p:txBody>
            <a:bodyPr/>
            <a:lstStyle/>
            <a:p>
              <a:endParaRPr lang="en-IN"/>
            </a:p>
          </p:txBody>
        </p:sp>
        <p:sp>
          <p:nvSpPr>
            <p:cNvPr id="4" name="TextBox 5">
              <a:extLst>
                <a:ext uri="{FF2B5EF4-FFF2-40B4-BE49-F238E27FC236}">
                  <a16:creationId xmlns:a16="http://schemas.microsoft.com/office/drawing/2014/main" id="{745FF718-4916-DA32-CED2-BDF832F17852}"/>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5">
            <a:extLst>
              <a:ext uri="{FF2B5EF4-FFF2-40B4-BE49-F238E27FC236}">
                <a16:creationId xmlns:a16="http://schemas.microsoft.com/office/drawing/2014/main" id="{1ABF30CD-7C7C-1364-462C-41C4F15292F6}"/>
              </a:ext>
            </a:extLst>
          </p:cNvPr>
          <p:cNvSpPr txBox="1"/>
          <p:nvPr/>
        </p:nvSpPr>
        <p:spPr>
          <a:xfrm>
            <a:off x="3301164" y="466224"/>
            <a:ext cx="5846595" cy="7463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250">
                <a:solidFill>
                  <a:srgbClr val="593C8F"/>
                </a:solidFill>
                <a:latin typeface="League Spartan"/>
                <a:cs typeface="Calibri"/>
              </a:rPr>
              <a:t>REQUIREMENTS</a:t>
            </a:r>
          </a:p>
        </p:txBody>
      </p:sp>
      <p:sp>
        <p:nvSpPr>
          <p:cNvPr id="8" name="AutoShape 16">
            <a:extLst>
              <a:ext uri="{FF2B5EF4-FFF2-40B4-BE49-F238E27FC236}">
                <a16:creationId xmlns:a16="http://schemas.microsoft.com/office/drawing/2014/main" id="{1D9FC5D3-0E96-7DF0-EA80-C5F02C1F15E6}"/>
              </a:ext>
            </a:extLst>
          </p:cNvPr>
          <p:cNvSpPr/>
          <p:nvPr/>
        </p:nvSpPr>
        <p:spPr>
          <a:xfrm flipV="1">
            <a:off x="3773238" y="1196216"/>
            <a:ext cx="3489068" cy="34089"/>
          </a:xfrm>
          <a:prstGeom prst="line">
            <a:avLst/>
          </a:prstGeom>
          <a:ln w="38100" cap="flat">
            <a:solidFill>
              <a:srgbClr val="000000"/>
            </a:solidFill>
            <a:prstDash val="solid"/>
            <a:headEnd type="none" w="sm" len="sm"/>
            <a:tailEnd type="none" w="sm" len="sm"/>
          </a:ln>
        </p:spPr>
        <p:txBody>
          <a:bodyPr/>
          <a:lstStyle/>
          <a:p>
            <a:endParaRPr lang="en-IN"/>
          </a:p>
        </p:txBody>
      </p:sp>
      <p:sp>
        <p:nvSpPr>
          <p:cNvPr id="9" name="TextBox 8">
            <a:extLst>
              <a:ext uri="{FF2B5EF4-FFF2-40B4-BE49-F238E27FC236}">
                <a16:creationId xmlns:a16="http://schemas.microsoft.com/office/drawing/2014/main" id="{8732E5F2-0230-9A6C-AD5C-D064286F41C9}"/>
              </a:ext>
            </a:extLst>
          </p:cNvPr>
          <p:cNvSpPr txBox="1"/>
          <p:nvPr/>
        </p:nvSpPr>
        <p:spPr>
          <a:xfrm>
            <a:off x="3609473" y="2086726"/>
            <a:ext cx="12933947" cy="82330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Implementation of prediction of Alzheimer's disease using MRI scans.</a:t>
            </a:r>
          </a:p>
          <a:p>
            <a:r>
              <a:rPr lang="en-US" sz="2800" b="1">
                <a:cs typeface="Calibri"/>
              </a:rPr>
              <a:t>DATASET</a:t>
            </a:r>
          </a:p>
          <a:p>
            <a:pPr lvl="2" algn="just"/>
            <a:r>
              <a:rPr lang="en-US" sz="2800">
                <a:latin typeface="Calibri"/>
                <a:cs typeface="Times New Roman"/>
              </a:rPr>
              <a:t>The input to the model consists of neuroimaging data, such as structural MRI scans or PET scans, that capture brain images of individuals. These images serve as the primary source of information for the diagnosis.</a:t>
            </a:r>
            <a:endParaRPr lang="en-US" sz="2800">
              <a:latin typeface="Calibri"/>
              <a:cs typeface="Calibri"/>
            </a:endParaRPr>
          </a:p>
          <a:p>
            <a:r>
              <a:rPr lang="en-US" sz="2800" b="1">
                <a:cs typeface="Calibri"/>
              </a:rPr>
              <a:t>HARDWARE</a:t>
            </a:r>
          </a:p>
          <a:p>
            <a:r>
              <a:rPr lang="en-US" sz="2800">
                <a:cs typeface="Calibri"/>
              </a:rPr>
              <a:t> A machine equipped with adequate computational power, including a GPU is vital for training deep learning models efficiently.</a:t>
            </a:r>
          </a:p>
          <a:p>
            <a:r>
              <a:rPr lang="en-US" sz="2800" b="1">
                <a:cs typeface="Calibri"/>
              </a:rPr>
              <a:t>SOFTWARE</a:t>
            </a:r>
          </a:p>
          <a:p>
            <a:r>
              <a:rPr lang="en-US" sz="2800">
                <a:cs typeface="Calibri"/>
              </a:rPr>
              <a:t>Data</a:t>
            </a:r>
            <a:r>
              <a:rPr lang="en-US" sz="2800">
                <a:ea typeface="+mn-lt"/>
                <a:cs typeface="+mn-lt"/>
              </a:rPr>
              <a:t> Acquiring and Preprocessing :ImageDataGenerator (TensorFlow), SMOTE (Imbalanced-Learn)</a:t>
            </a:r>
            <a:endParaRPr lang="en-US" sz="2800">
              <a:cs typeface="Calibri"/>
            </a:endParaRPr>
          </a:p>
          <a:p>
            <a:r>
              <a:rPr lang="en-US" sz="2800">
                <a:ea typeface="+mn-lt"/>
                <a:cs typeface="+mn-lt"/>
              </a:rPr>
              <a:t>Model Training and Evaluation :TensorFlow, OpenCV, Scikit-Learn, NumPy, </a:t>
            </a:r>
            <a:r>
              <a:rPr lang="en-US" sz="2800" err="1">
                <a:ea typeface="+mn-lt"/>
                <a:cs typeface="+mn-lt"/>
              </a:rPr>
              <a:t>Joblib</a:t>
            </a:r>
            <a:r>
              <a:rPr lang="en-US" sz="2800">
                <a:ea typeface="+mn-lt"/>
                <a:cs typeface="+mn-lt"/>
              </a:rPr>
              <a:t>, </a:t>
            </a:r>
            <a:r>
              <a:rPr lang="en-US" sz="2800" err="1">
                <a:ea typeface="+mn-lt"/>
                <a:cs typeface="+mn-lt"/>
              </a:rPr>
              <a:t>Keras</a:t>
            </a:r>
            <a:r>
              <a:rPr lang="en-US" sz="2800">
                <a:ea typeface="+mn-lt"/>
                <a:cs typeface="+mn-lt"/>
              </a:rPr>
              <a:t>, Pandas, Matplotlib </a:t>
            </a:r>
            <a:endParaRPr lang="en-US" sz="2800">
              <a:cs typeface="Calibri"/>
            </a:endParaRPr>
          </a:p>
          <a:p>
            <a:r>
              <a:rPr lang="en-US" sz="2800">
                <a:cs typeface="Calibri"/>
              </a:rPr>
              <a:t>Executing platform: Google </a:t>
            </a:r>
            <a:r>
              <a:rPr lang="en-US" sz="2800" err="1">
                <a:cs typeface="Calibri"/>
              </a:rPr>
              <a:t>colab</a:t>
            </a:r>
            <a:r>
              <a:rPr lang="en-US" sz="2800">
                <a:cs typeface="Calibri"/>
              </a:rPr>
              <a:t> or jupyter notebook </a:t>
            </a:r>
          </a:p>
          <a:p>
            <a:endParaRPr lang="en-US" sz="2800">
              <a:cs typeface="Calibri"/>
            </a:endParaRPr>
          </a:p>
          <a:p>
            <a:endParaRPr lang="en-US" sz="2800">
              <a:cs typeface="Calibri"/>
            </a:endParaRPr>
          </a:p>
          <a:p>
            <a:pPr marL="514350" indent="-514350">
              <a:buAutoNum type="arabicPeriod"/>
            </a:pPr>
            <a:endParaRPr lang="en-US" sz="2800">
              <a:cs typeface="Calibri"/>
            </a:endParaRPr>
          </a:p>
          <a:p>
            <a:endParaRPr lang="en-US" sz="2800">
              <a:cs typeface="Calibri"/>
            </a:endParaRPr>
          </a:p>
          <a:p>
            <a:pPr marL="457200" indent="-457200">
              <a:buFont typeface="Arial"/>
              <a:buChar char="•"/>
            </a:pPr>
            <a:endParaRPr lang="en-US" sz="2800">
              <a:cs typeface="Calibri"/>
            </a:endParaRPr>
          </a:p>
        </p:txBody>
      </p:sp>
    </p:spTree>
    <p:extLst>
      <p:ext uri="{BB962C8B-B14F-4D97-AF65-F5344CB8AC3E}">
        <p14:creationId xmlns:p14="http://schemas.microsoft.com/office/powerpoint/2010/main" val="301959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IN" dirty="0"/>
          </a:p>
        </p:txBody>
      </p:sp>
      <p:sp>
        <p:nvSpPr>
          <p:cNvPr id="3" name="TextBox 3"/>
          <p:cNvSpPr txBox="1"/>
          <p:nvPr/>
        </p:nvSpPr>
        <p:spPr>
          <a:xfrm>
            <a:off x="1028720" y="952500"/>
            <a:ext cx="3255770" cy="589649"/>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Lato Bold"/>
              </a:rPr>
              <a:t> </a:t>
            </a:r>
          </a:p>
        </p:txBody>
      </p:sp>
      <p:sp>
        <p:nvSpPr>
          <p:cNvPr id="4" name="TextBox 4"/>
          <p:cNvSpPr txBox="1"/>
          <p:nvPr/>
        </p:nvSpPr>
        <p:spPr>
          <a:xfrm>
            <a:off x="1028720" y="1494821"/>
            <a:ext cx="6544963"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MRI SAMPLES</a:t>
            </a:r>
          </a:p>
        </p:txBody>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a:p>
        </p:txBody>
      </p:sp>
      <p:sp>
        <p:nvSpPr>
          <p:cNvPr id="6" name="AutoShape 6"/>
          <p:cNvSpPr/>
          <p:nvPr/>
        </p:nvSpPr>
        <p:spPr>
          <a:xfrm>
            <a:off x="1029792" y="2252109"/>
            <a:ext cx="2618740" cy="0"/>
          </a:xfrm>
          <a:prstGeom prst="line">
            <a:avLst/>
          </a:prstGeom>
          <a:ln w="38100" cap="flat">
            <a:solidFill>
              <a:srgbClr val="000000"/>
            </a:solidFill>
            <a:prstDash val="solid"/>
            <a:headEnd type="none" w="sm" len="sm"/>
            <a:tailEnd type="none" w="sm" len="sm"/>
          </a:ln>
        </p:spPr>
        <p:txBody>
          <a:bodyPr/>
          <a:lstStyle/>
          <a:p>
            <a:endParaRPr lang="en-IN"/>
          </a:p>
        </p:txBody>
      </p:sp>
      <p:grpSp>
        <p:nvGrpSpPr>
          <p:cNvPr id="11" name="Group 11"/>
          <p:cNvGrpSpPr/>
          <p:nvPr/>
        </p:nvGrpSpPr>
        <p:grpSpPr>
          <a:xfrm>
            <a:off x="7855617" y="-180826"/>
            <a:ext cx="2213811" cy="10467826"/>
            <a:chOff x="0" y="-47625"/>
            <a:chExt cx="812800" cy="2756958"/>
          </a:xfrm>
        </p:grpSpPr>
        <p:sp>
          <p:nvSpPr>
            <p:cNvPr id="12" name="Freeform 12"/>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lnTo>
                    <a:pt x="0" y="0"/>
                  </a:lnTo>
                </a:path>
              </a:pathLst>
            </a:custGeom>
            <a:solidFill>
              <a:srgbClr val="593C8F"/>
            </a:solidFill>
          </p:spPr>
          <p:txBody>
            <a:bodyPr/>
            <a:lstStyle/>
            <a:p>
              <a:endParaRPr lang="en-IN"/>
            </a:p>
          </p:txBody>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pic>
        <p:nvPicPr>
          <p:cNvPr id="18" name="Picture Placeholder 8">
            <a:extLst>
              <a:ext uri="{FF2B5EF4-FFF2-40B4-BE49-F238E27FC236}">
                <a16:creationId xmlns:a16="http://schemas.microsoft.com/office/drawing/2014/main" id="{5CAC4484-F42C-587C-0F5D-D39104A8A8CB}"/>
              </a:ext>
            </a:extLst>
          </p:cNvPr>
          <p:cNvPicPr>
            <a:picLocks noChangeAspect="1"/>
          </p:cNvPicPr>
          <p:nvPr/>
        </p:nvPicPr>
        <p:blipFill rotWithShape="1">
          <a:blip r:embed="rId3">
            <a:extLst>
              <a:ext uri="{28A0092B-C50C-407E-A947-70E740481C1C}">
                <a14:useLocalDpi xmlns:a14="http://schemas.microsoft.com/office/drawing/2010/main" val="0"/>
              </a:ext>
            </a:extLst>
          </a:blip>
          <a:srcRect t="-688" b="-757"/>
          <a:stretch/>
        </p:blipFill>
        <p:spPr bwMode="auto">
          <a:xfrm>
            <a:off x="419100" y="2626080"/>
            <a:ext cx="6544963" cy="6708419"/>
          </a:xfrm>
          <a:prstGeom prst="rect">
            <a:avLst/>
          </a:prstGeom>
          <a:noFill/>
        </p:spPr>
      </p:pic>
      <p:pic>
        <p:nvPicPr>
          <p:cNvPr id="19" name="Picture 2">
            <a:extLst>
              <a:ext uri="{FF2B5EF4-FFF2-40B4-BE49-F238E27FC236}">
                <a16:creationId xmlns:a16="http://schemas.microsoft.com/office/drawing/2014/main" id="{DC1D664E-52E5-8269-990C-1662265E0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3417" y="2626080"/>
            <a:ext cx="6468783" cy="6708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43" y="-544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IN" dirty="0"/>
          </a:p>
        </p:txBody>
      </p:sp>
      <p:sp>
        <p:nvSpPr>
          <p:cNvPr id="3" name="TextBox 3"/>
          <p:cNvSpPr txBox="1"/>
          <p:nvPr/>
        </p:nvSpPr>
        <p:spPr>
          <a:xfrm>
            <a:off x="685800" y="495300"/>
            <a:ext cx="9105900" cy="742447"/>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TOOLS AND TECHNOLOGY</a:t>
            </a:r>
          </a:p>
        </p:txBody>
      </p:sp>
      <p:sp>
        <p:nvSpPr>
          <p:cNvPr id="4" name="AutoShape 4"/>
          <p:cNvSpPr/>
          <p:nvPr/>
        </p:nvSpPr>
        <p:spPr>
          <a:xfrm flipV="1">
            <a:off x="838200" y="1243934"/>
            <a:ext cx="7504629" cy="14841"/>
          </a:xfrm>
          <a:prstGeom prst="line">
            <a:avLst/>
          </a:prstGeom>
          <a:ln w="38100" cap="flat">
            <a:solidFill>
              <a:srgbClr val="000000"/>
            </a:solidFill>
            <a:prstDash val="solid"/>
            <a:headEnd type="none" w="sm" len="sm"/>
            <a:tailEnd type="none" w="sm" len="sm"/>
          </a:ln>
        </p:spPr>
        <p:txBody>
          <a:bodyPr/>
          <a:lstStyle/>
          <a:p>
            <a:endParaRPr lang="en-IN"/>
          </a:p>
        </p:txBody>
      </p:sp>
      <p:grpSp>
        <p:nvGrpSpPr>
          <p:cNvPr id="8" name="Group 8"/>
          <p:cNvGrpSpPr/>
          <p:nvPr/>
        </p:nvGrpSpPr>
        <p:grpSpPr>
          <a:xfrm>
            <a:off x="15201900" y="0"/>
            <a:ext cx="3086100" cy="10287000"/>
            <a:chOff x="0" y="0"/>
            <a:chExt cx="812800" cy="2709333"/>
          </a:xfrm>
        </p:grpSpPr>
        <p:sp>
          <p:nvSpPr>
            <p:cNvPr id="9" name="Freeform 9"/>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lnTo>
                    <a:pt x="0" y="0"/>
                  </a:lnTo>
                </a:path>
              </a:pathLst>
            </a:custGeom>
            <a:solidFill>
              <a:srgbClr val="593C8F"/>
            </a:solidFill>
          </p:spPr>
          <p:txBody>
            <a:bodyPr/>
            <a:lstStyle/>
            <a:p>
              <a:endParaRPr lang="en-IN"/>
            </a:p>
          </p:txBody>
        </p:sp>
        <p:sp>
          <p:nvSpPr>
            <p:cNvPr id="10" name="TextBox 10"/>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8" name="TextBox 17">
            <a:extLst>
              <a:ext uri="{FF2B5EF4-FFF2-40B4-BE49-F238E27FC236}">
                <a16:creationId xmlns:a16="http://schemas.microsoft.com/office/drawing/2014/main" id="{62FDAAA1-E934-41EB-0A80-0DC7CB09D05A}"/>
              </a:ext>
            </a:extLst>
          </p:cNvPr>
          <p:cNvSpPr txBox="1"/>
          <p:nvPr/>
        </p:nvSpPr>
        <p:spPr>
          <a:xfrm>
            <a:off x="685800" y="1697668"/>
            <a:ext cx="12801600" cy="616322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Deep learning Libraries: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for Model Development </a:t>
            </a:r>
          </a:p>
          <a:p>
            <a:pPr rtl="0" fontAlgn="base">
              <a:spcBef>
                <a:spcPts val="150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Keras</a:t>
            </a:r>
            <a:r>
              <a:rPr lang="en-US" sz="2800" b="0" i="0" u="none" strike="noStrike" dirty="0">
                <a:solidFill>
                  <a:srgbClr val="000000"/>
                </a:solidFill>
                <a:effectLst/>
                <a:latin typeface="Times New Roman" panose="02020603050405020304" pitchFamily="18" charset="0"/>
              </a:rPr>
              <a:t>: A user-friendly, open-source deep learning library, enabling rapid experimentation and prototyping of neural network architectures.</a:t>
            </a:r>
          </a:p>
          <a:p>
            <a:pPr rtl="0" fontAlgn="base">
              <a:spcBef>
                <a:spcPts val="0"/>
              </a:spcBef>
              <a:spcAft>
                <a:spcPts val="150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 </a:t>
            </a:r>
            <a:r>
              <a:rPr lang="en-US" sz="2800" b="1" i="0" u="none" strike="noStrike" dirty="0">
                <a:solidFill>
                  <a:srgbClr val="000000"/>
                </a:solidFill>
                <a:effectLst/>
                <a:latin typeface="Times New Roman" panose="02020603050405020304" pitchFamily="18" charset="0"/>
              </a:rPr>
              <a:t>TensorFlow Backend: </a:t>
            </a:r>
            <a:r>
              <a:rPr lang="en-US" sz="2800" b="0" i="0" u="none" strike="noStrike" dirty="0" err="1">
                <a:solidFill>
                  <a:srgbClr val="000000"/>
                </a:solidFill>
                <a:effectLst/>
                <a:latin typeface="Times New Roman" panose="02020603050405020304" pitchFamily="18" charset="0"/>
              </a:rPr>
              <a:t>Keras</a:t>
            </a:r>
            <a:r>
              <a:rPr lang="en-US" sz="2800" b="0" i="0" u="none" strike="noStrike" dirty="0">
                <a:solidFill>
                  <a:srgbClr val="000000"/>
                </a:solidFill>
                <a:effectLst/>
                <a:latin typeface="Times New Roman" panose="02020603050405020304" pitchFamily="18" charset="0"/>
              </a:rPr>
              <a:t> employs TensorFlow as its backend, ensuring seamless integration with a powerful and flexible deep learning framework.</a:t>
            </a:r>
            <a:endParaRPr lang="en-US" sz="2800" i="0" u="none" strike="noStrike" dirty="0">
              <a:solidFill>
                <a:srgbClr val="000000"/>
              </a:solidFill>
              <a:latin typeface="Times New Roman" panose="02020603050405020304" pitchFamily="18" charset="0"/>
            </a:endParaRPr>
          </a:p>
          <a:p>
            <a:pPr fontAlgn="base">
              <a:spcAft>
                <a:spcPts val="150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rPr>
              <a:t>Feature Extraction: </a:t>
            </a:r>
            <a:r>
              <a:rPr lang="en-US" sz="2800" b="0" i="0" u="none" strike="noStrike" dirty="0">
                <a:solidFill>
                  <a:srgbClr val="000000"/>
                </a:solidFill>
                <a:effectLst/>
                <a:latin typeface="Times New Roman" panose="02020603050405020304" pitchFamily="18" charset="0"/>
              </a:rPr>
              <a:t>InceptionV3 is an image recognition model with 42 layers, that    has been shown to attain greater </a:t>
            </a:r>
            <a:r>
              <a:rPr lang="en-US" sz="2800" b="0" i="0" u="none" strike="noStrike" dirty="0" err="1">
                <a:solidFill>
                  <a:srgbClr val="000000"/>
                </a:solidFill>
                <a:effectLst/>
                <a:latin typeface="Times New Roman" panose="02020603050405020304" pitchFamily="18" charset="0"/>
              </a:rPr>
              <a:t>accuracy.the</a:t>
            </a:r>
            <a:r>
              <a:rPr lang="en-US" sz="2800" b="0" i="0" u="none" strike="noStrike" dirty="0">
                <a:solidFill>
                  <a:srgbClr val="000000"/>
                </a:solidFill>
                <a:effectLst/>
                <a:latin typeface="Times New Roman" panose="02020603050405020304" pitchFamily="18" charset="0"/>
              </a:rPr>
              <a:t> model itself is made up of  convolutions, average pooling, max pooling, </a:t>
            </a:r>
            <a:r>
              <a:rPr lang="en-US" sz="2800" b="0" i="0" u="none" strike="noStrike" dirty="0" err="1">
                <a:solidFill>
                  <a:srgbClr val="000000"/>
                </a:solidFill>
                <a:effectLst/>
                <a:latin typeface="Times New Roman" panose="02020603050405020304" pitchFamily="18" charset="0"/>
              </a:rPr>
              <a:t>concatenations,dropouts</a:t>
            </a:r>
            <a:r>
              <a:rPr lang="en-US" sz="2800" b="0" i="0" u="none" strike="noStrike" dirty="0">
                <a:solidFill>
                  <a:srgbClr val="000000"/>
                </a:solidFill>
                <a:effectLst/>
                <a:latin typeface="Times New Roman" panose="02020603050405020304" pitchFamily="18" charset="0"/>
              </a:rPr>
              <a:t> and fully connected layers .</a:t>
            </a:r>
          </a:p>
          <a:p>
            <a:pPr fontAlgn="base">
              <a:spcAft>
                <a:spcPts val="1500"/>
              </a:spcAft>
              <a:buFont typeface="Arial" panose="020B0604020202020204" pitchFamily="34" charset="0"/>
              <a:buChar char="•"/>
            </a:pPr>
            <a:r>
              <a:rPr lang="en-IN" sz="2800" b="1" i="0" u="none" strike="noStrike" dirty="0">
                <a:solidFill>
                  <a:srgbClr val="000000"/>
                </a:solidFill>
                <a:effectLst/>
                <a:latin typeface="Times New Roman" panose="02020603050405020304" pitchFamily="18" charset="0"/>
              </a:rPr>
              <a:t>Collaborative Development: </a:t>
            </a:r>
            <a:r>
              <a:rPr lang="en-IN" sz="2800" b="0" i="0" u="none" strike="noStrike" dirty="0">
                <a:solidFill>
                  <a:srgbClr val="000000"/>
                </a:solidFill>
                <a:effectLst/>
                <a:latin typeface="Times New Roman" panose="02020603050405020304" pitchFamily="18" charset="0"/>
              </a:rPr>
              <a:t>Google </a:t>
            </a:r>
            <a:r>
              <a:rPr lang="en-IN" sz="2800" b="0" i="0" u="none" strike="noStrike" dirty="0" err="1">
                <a:solidFill>
                  <a:srgbClr val="000000"/>
                </a:solidFill>
                <a:effectLst/>
                <a:latin typeface="Times New Roman" panose="02020603050405020304" pitchFamily="18" charset="0"/>
              </a:rPr>
              <a:t>Colab</a:t>
            </a:r>
            <a:endParaRPr lang="en-IN" sz="2800" b="0" i="0" u="none" strike="noStrike" dirty="0">
              <a:solidFill>
                <a:srgbClr val="000000"/>
              </a:solidFill>
              <a:effectLst/>
              <a:latin typeface="Times New Roman" panose="02020603050405020304" pitchFamily="18" charset="0"/>
            </a:endParaRPr>
          </a:p>
          <a:p>
            <a:pPr fontAlgn="base">
              <a:spcAft>
                <a:spcPts val="1500"/>
              </a:spcAf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Cloud Computing Platforms:</a:t>
            </a:r>
            <a:r>
              <a:rPr lang="en-US" sz="2800" b="0" i="0" dirty="0">
                <a:solidFill>
                  <a:srgbClr val="374151"/>
                </a:solidFill>
                <a:effectLst/>
                <a:latin typeface="Times New Roman" panose="02020603050405020304" pitchFamily="18" charset="0"/>
                <a:cs typeface="Times New Roman" panose="02020603050405020304" pitchFamily="18" charset="0"/>
              </a:rPr>
              <a:t> Services like AWS, Google Cloud, and Azure offer GPU-accelerated instances for training deep learning models.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1500"/>
              </a:spcAft>
              <a:buFont typeface="Arial" panose="020B0604020202020204" pitchFamily="34" charset="0"/>
              <a:buChar char="•"/>
            </a:pPr>
            <a:endParaRPr lang="en-US" sz="2400" b="0" i="0" u="none" strike="noStrike" dirty="0">
              <a:solidFill>
                <a:srgbClr val="000000"/>
              </a:solidFill>
              <a:effectLst/>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5D442AB7-28DA-D07E-CB58-BBC742D310A9}"/>
              </a:ext>
            </a:extLst>
          </p:cNvPr>
          <p:cNvGrpSpPr/>
          <p:nvPr/>
        </p:nvGrpSpPr>
        <p:grpSpPr>
          <a:xfrm>
            <a:off x="133350" y="-180826"/>
            <a:ext cx="3086100" cy="10467826"/>
            <a:chOff x="0" y="-47625"/>
            <a:chExt cx="812800" cy="2756958"/>
          </a:xfrm>
        </p:grpSpPr>
        <p:sp>
          <p:nvSpPr>
            <p:cNvPr id="3" name="Freeform 9">
              <a:extLst>
                <a:ext uri="{FF2B5EF4-FFF2-40B4-BE49-F238E27FC236}">
                  <a16:creationId xmlns:a16="http://schemas.microsoft.com/office/drawing/2014/main" id="{81DDC92C-A1E9-0063-D167-D0946F4EE043}"/>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lnTo>
                    <a:pt x="0" y="0"/>
                  </a:lnTo>
                </a:path>
              </a:pathLst>
            </a:custGeom>
            <a:solidFill>
              <a:srgbClr val="593C8F"/>
            </a:solidFill>
          </p:spPr>
          <p:txBody>
            <a:bodyPr/>
            <a:lstStyle/>
            <a:p>
              <a:endParaRPr lang="en-IN"/>
            </a:p>
          </p:txBody>
        </p:sp>
        <p:sp>
          <p:nvSpPr>
            <p:cNvPr id="4" name="TextBox 10">
              <a:extLst>
                <a:ext uri="{FF2B5EF4-FFF2-40B4-BE49-F238E27FC236}">
                  <a16:creationId xmlns:a16="http://schemas.microsoft.com/office/drawing/2014/main" id="{3256B109-E0FC-6AD7-A462-445F707FACE2}"/>
                </a:ext>
              </a:extLst>
            </p:cNvPr>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7" name="AutoShape 4">
            <a:extLst>
              <a:ext uri="{FF2B5EF4-FFF2-40B4-BE49-F238E27FC236}">
                <a16:creationId xmlns:a16="http://schemas.microsoft.com/office/drawing/2014/main" id="{D35B026E-741D-D402-A44F-FA93E7AF1521}"/>
              </a:ext>
            </a:extLst>
          </p:cNvPr>
          <p:cNvSpPr/>
          <p:nvPr/>
        </p:nvSpPr>
        <p:spPr>
          <a:xfrm>
            <a:off x="3429000" y="1452635"/>
            <a:ext cx="10134600" cy="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9" name="TextBox 3">
            <a:extLst>
              <a:ext uri="{FF2B5EF4-FFF2-40B4-BE49-F238E27FC236}">
                <a16:creationId xmlns:a16="http://schemas.microsoft.com/office/drawing/2014/main" id="{13FB1AAC-5F8A-CC19-B7BB-BE4093758301}"/>
              </a:ext>
            </a:extLst>
          </p:cNvPr>
          <p:cNvSpPr txBox="1"/>
          <p:nvPr/>
        </p:nvSpPr>
        <p:spPr>
          <a:xfrm>
            <a:off x="3429000" y="507304"/>
            <a:ext cx="10867524" cy="740587"/>
          </a:xfrm>
          <a:prstGeom prst="rect">
            <a:avLst/>
          </a:prstGeom>
        </p:spPr>
        <p:txBody>
          <a:bodyPr wrap="square" lIns="0" tIns="0" rIns="0" bIns="0" rtlCol="0" anchor="t">
            <a:spAutoFit/>
          </a:bodyPr>
          <a:lstStyle/>
          <a:p>
            <a:pPr>
              <a:lnSpc>
                <a:spcPts val="6018"/>
              </a:lnSpc>
              <a:spcBef>
                <a:spcPct val="0"/>
              </a:spcBef>
            </a:pPr>
            <a:r>
              <a:rPr lang="en-US" sz="4250" dirty="0">
                <a:solidFill>
                  <a:srgbClr val="593C8F"/>
                </a:solidFill>
                <a:latin typeface="League Spartan"/>
              </a:rPr>
              <a:t>Architecture of InceptionV3 Model</a:t>
            </a:r>
          </a:p>
        </p:txBody>
      </p:sp>
      <p:sp>
        <p:nvSpPr>
          <p:cNvPr id="10" name="TextBox 9">
            <a:extLst>
              <a:ext uri="{FF2B5EF4-FFF2-40B4-BE49-F238E27FC236}">
                <a16:creationId xmlns:a16="http://schemas.microsoft.com/office/drawing/2014/main" id="{75FC03C7-F970-EDBE-2034-3E22EB8EC87E}"/>
              </a:ext>
            </a:extLst>
          </p:cNvPr>
          <p:cNvSpPr txBox="1"/>
          <p:nvPr/>
        </p:nvSpPr>
        <p:spPr>
          <a:xfrm>
            <a:off x="3581400" y="322267"/>
            <a:ext cx="13786757" cy="11500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8" name="TextBox 7">
            <a:extLst>
              <a:ext uri="{FF2B5EF4-FFF2-40B4-BE49-F238E27FC236}">
                <a16:creationId xmlns:a16="http://schemas.microsoft.com/office/drawing/2014/main" id="{0B6D3D2C-4CE6-ADC9-EF33-9C9D65B66ACA}"/>
              </a:ext>
            </a:extLst>
          </p:cNvPr>
          <p:cNvSpPr txBox="1"/>
          <p:nvPr/>
        </p:nvSpPr>
        <p:spPr>
          <a:xfrm>
            <a:off x="3219450" y="1432928"/>
            <a:ext cx="14611350" cy="914096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Inception V3 is an image recognition model with 42  layers that has been shown to attain greater accuracy.</a:t>
            </a:r>
          </a:p>
          <a:p>
            <a:pPr marL="457200" indent="-457200">
              <a:buFont typeface="Wingdings" panose="05000000000000000000" pitchFamily="2" charset="2"/>
              <a:buChar char="Ø"/>
            </a:pPr>
            <a:r>
              <a:rPr lang="en-US" sz="2800" dirty="0"/>
              <a:t>The model itself is made up of convolutions , average pooling ,max pooling, concatenations , dropouts , and fully connected layers.</a:t>
            </a:r>
          </a:p>
          <a:p>
            <a:pPr marL="457200" indent="-457200">
              <a:buFont typeface="Wingdings" panose="05000000000000000000" pitchFamily="2" charset="2"/>
              <a:buChar char="Ø"/>
            </a:pPr>
            <a:r>
              <a:rPr lang="en-US" sz="2800" b="1" dirty="0"/>
              <a:t>Major Features of InceptionV3 architecture:</a:t>
            </a:r>
          </a:p>
          <a:p>
            <a:pPr marL="514350" indent="-514350">
              <a:buFont typeface="+mj-lt"/>
              <a:buAutoNum type="arabicPeriod"/>
            </a:pPr>
            <a:r>
              <a:rPr lang="en-US" sz="2800" b="1" dirty="0"/>
              <a:t>Factorizing Convolutions </a:t>
            </a:r>
          </a:p>
          <a:p>
            <a:pPr marL="514350" indent="-514350">
              <a:buFont typeface="Arial" panose="020B0604020202020204" pitchFamily="34" charset="0"/>
              <a:buChar char="•"/>
            </a:pPr>
            <a:r>
              <a:rPr lang="en-US" sz="2800" dirty="0"/>
              <a:t>Factorizing Into Smaller Convolutions</a:t>
            </a:r>
          </a:p>
          <a:p>
            <a:pPr marL="514350" indent="-514350">
              <a:buFont typeface="Arial" panose="020B0604020202020204" pitchFamily="34" charset="0"/>
              <a:buChar char="•"/>
            </a:pPr>
            <a:r>
              <a:rPr lang="en-US" sz="2800" dirty="0"/>
              <a:t>Factorizing Into Asymmetric Convolutions</a:t>
            </a:r>
          </a:p>
          <a:p>
            <a:r>
              <a:rPr lang="en-US" sz="2800" dirty="0"/>
              <a:t>The aim of factorizing Convolution is to reduce the number of connections/parameters without decreasing the network efficiency.</a:t>
            </a:r>
          </a:p>
          <a:p>
            <a:pPr marL="514350" indent="-514350">
              <a:buAutoNum type="arabicPeriod" startAt="2"/>
            </a:pPr>
            <a:r>
              <a:rPr lang="en-US" sz="2800" b="1" dirty="0"/>
              <a:t>Auxiliary Classifier</a:t>
            </a:r>
          </a:p>
          <a:p>
            <a:pPr marL="457200" indent="-457200">
              <a:buFont typeface="Arial" panose="020B0604020202020204" pitchFamily="34" charset="0"/>
              <a:buChar char="•"/>
            </a:pPr>
            <a:r>
              <a:rPr lang="en-US" sz="2800" dirty="0"/>
              <a:t>The objective of using an Auxiliary classifier is to improve the convergence of very deep neural networks . Auxiliary classifiers act as a </a:t>
            </a:r>
            <a:r>
              <a:rPr lang="en-US" sz="2800" dirty="0" err="1"/>
              <a:t>regularizer</a:t>
            </a:r>
            <a:r>
              <a:rPr lang="en-US" sz="2800" dirty="0"/>
              <a:t> in Inception V3 model architecture.</a:t>
            </a:r>
          </a:p>
          <a:p>
            <a:r>
              <a:rPr lang="en-US" sz="2800" dirty="0"/>
              <a:t>Regularization refers to technique used to calibrate machine learning models in order to minimize the adjusted loss function and prevent overfitting or underfitting.</a:t>
            </a:r>
          </a:p>
          <a:p>
            <a:r>
              <a:rPr lang="en-US" sz="2800" dirty="0"/>
              <a:t>3. </a:t>
            </a:r>
            <a:r>
              <a:rPr lang="en-US" sz="2800" b="1" dirty="0"/>
              <a:t>Efficient Grid Size Reduction</a:t>
            </a:r>
          </a:p>
          <a:p>
            <a:r>
              <a:rPr lang="en-US" sz="2800" dirty="0"/>
              <a:t>The Inception V3 model used several techniques for optimizing the network for better model adaptation.</a:t>
            </a:r>
          </a:p>
          <a:p>
            <a:pPr marL="457200" indent="-457200">
              <a:buFont typeface="Arial" panose="020B0604020202020204" pitchFamily="34" charset="0"/>
              <a:buChar char="•"/>
            </a:pPr>
            <a:r>
              <a:rPr lang="en-US" sz="2800" dirty="0"/>
              <a:t>It has higher efficiency and less expensive </a:t>
            </a:r>
          </a:p>
          <a:p>
            <a:pPr marL="457200" indent="-457200">
              <a:buFont typeface="Arial" panose="020B0604020202020204" pitchFamily="34" charset="0"/>
              <a:buChar char="•"/>
            </a:pPr>
            <a:r>
              <a:rPr lang="en-US" sz="2800" dirty="0"/>
              <a:t>it has deep network compared to V1 &amp;V2 models , but its speed isn’t compromised.</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3426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txBody>
          <a:bodyPr/>
          <a:lstStyle/>
          <a:p>
            <a:endParaRPr lang="en-IN"/>
          </a:p>
        </p:txBody>
      </p:sp>
      <p:grpSp>
        <p:nvGrpSpPr>
          <p:cNvPr id="3" name="Group 3"/>
          <p:cNvGrpSpPr/>
          <p:nvPr/>
        </p:nvGrpSpPr>
        <p:grpSpPr>
          <a:xfrm rot="5400000">
            <a:off x="8959850" y="-4000500"/>
            <a:ext cx="36830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lnTo>
                    <a:pt x="0" y="0"/>
                  </a:lnTo>
                </a:path>
              </a:pathLst>
            </a:custGeom>
            <a:solidFill>
              <a:srgbClr val="593C8F"/>
            </a:solidFill>
          </p:spPr>
          <p:txBody>
            <a:bodyPr/>
            <a:lstStyle/>
            <a:p>
              <a:endParaRPr lang="en-IN"/>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20" y="952500"/>
            <a:ext cx="3255770" cy="1243674"/>
          </a:xfrm>
          <a:prstGeom prst="rect">
            <a:avLst/>
          </a:prstGeom>
        </p:spPr>
        <p:txBody>
          <a:bodyPr lIns="0" tIns="0" rIns="0" bIns="0" rtlCol="0" anchor="t">
            <a:spAutoFit/>
          </a:bodyPr>
          <a:lstStyle/>
          <a:p>
            <a:pPr>
              <a:lnSpc>
                <a:spcPts val="5080"/>
              </a:lnSpc>
              <a:spcBef>
                <a:spcPct val="0"/>
              </a:spcBef>
            </a:pPr>
            <a:endParaRPr lang="en-US" sz="3629" dirty="0">
              <a:solidFill>
                <a:srgbClr val="000000"/>
              </a:solidFill>
              <a:latin typeface="Lato Bold"/>
            </a:endParaRPr>
          </a:p>
          <a:p>
            <a:pPr>
              <a:lnSpc>
                <a:spcPts val="5080"/>
              </a:lnSpc>
              <a:spcBef>
                <a:spcPct val="0"/>
              </a:spcBef>
            </a:pPr>
            <a:r>
              <a:rPr lang="en-US" sz="3629" dirty="0">
                <a:solidFill>
                  <a:srgbClr val="000000"/>
                </a:solidFill>
                <a:latin typeface="Lato Bold"/>
              </a:rPr>
              <a:t> </a:t>
            </a:r>
          </a:p>
        </p:txBody>
      </p:sp>
      <p:sp>
        <p:nvSpPr>
          <p:cNvPr id="7" name="TextBox 7"/>
          <p:cNvSpPr txBox="1"/>
          <p:nvPr/>
        </p:nvSpPr>
        <p:spPr>
          <a:xfrm>
            <a:off x="177873" y="74474"/>
            <a:ext cx="4957463" cy="738238"/>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League Spartan"/>
              </a:rPr>
              <a:t>CNN</a:t>
            </a:r>
          </a:p>
        </p:txBody>
      </p:sp>
      <p:sp>
        <p:nvSpPr>
          <p:cNvPr id="8" name="AutoShape 8"/>
          <p:cNvSpPr/>
          <p:nvPr/>
        </p:nvSpPr>
        <p:spPr>
          <a:xfrm>
            <a:off x="0" y="812712"/>
            <a:ext cx="2618740" cy="0"/>
          </a:xfrm>
          <a:prstGeom prst="line">
            <a:avLst/>
          </a:prstGeom>
          <a:ln w="38100" cap="flat">
            <a:solidFill>
              <a:srgbClr val="000000"/>
            </a:solidFill>
            <a:prstDash val="solid"/>
            <a:headEnd type="none" w="sm" len="sm"/>
            <a:tailEnd type="none" w="sm" len="sm"/>
          </a:ln>
        </p:spPr>
        <p:txBody>
          <a:bodyPr/>
          <a:lstStyle/>
          <a:p>
            <a:endParaRPr lang="en-IN"/>
          </a:p>
        </p:txBody>
      </p:sp>
      <p:sp>
        <p:nvSpPr>
          <p:cNvPr id="13" name="TextBox 13"/>
          <p:cNvSpPr txBox="1"/>
          <p:nvPr/>
        </p:nvSpPr>
        <p:spPr>
          <a:xfrm>
            <a:off x="177873" y="5168246"/>
            <a:ext cx="11868130" cy="654025"/>
          </a:xfrm>
          <a:prstGeom prst="rect">
            <a:avLst/>
          </a:prstGeom>
        </p:spPr>
        <p:txBody>
          <a:bodyPr wrap="square" lIns="0" tIns="0" rIns="0" bIns="0" rtlCol="0" anchor="t">
            <a:spAutoFit/>
          </a:bodyPr>
          <a:lstStyle/>
          <a:p>
            <a:pPr>
              <a:lnSpc>
                <a:spcPts val="6018"/>
              </a:lnSpc>
              <a:spcBef>
                <a:spcPct val="0"/>
              </a:spcBef>
            </a:pPr>
            <a:r>
              <a:rPr lang="en-US" sz="2000" dirty="0">
                <a:solidFill>
                  <a:srgbClr val="593C8F"/>
                </a:solidFill>
                <a:latin typeface="League Spartan"/>
              </a:rPr>
              <a:t>ARCHITECTURE OF PROPOSED SYSTEM </a:t>
            </a:r>
          </a:p>
        </p:txBody>
      </p:sp>
      <p:sp>
        <p:nvSpPr>
          <p:cNvPr id="14" name="AutoShape 14"/>
          <p:cNvSpPr/>
          <p:nvPr/>
        </p:nvSpPr>
        <p:spPr>
          <a:xfrm flipV="1">
            <a:off x="381000" y="5822271"/>
            <a:ext cx="4648200" cy="36872"/>
          </a:xfrm>
          <a:prstGeom prst="line">
            <a:avLst/>
          </a:prstGeom>
          <a:ln w="38100" cap="flat">
            <a:solidFill>
              <a:srgbClr val="000000"/>
            </a:solidFill>
            <a:prstDash val="solid"/>
            <a:headEnd type="none" w="sm" len="sm"/>
            <a:tailEnd type="none" w="sm" len="sm"/>
          </a:ln>
        </p:spPr>
        <p:txBody>
          <a:bodyPr/>
          <a:lstStyle/>
          <a:p>
            <a:endParaRPr lang="en-IN" dirty="0"/>
          </a:p>
        </p:txBody>
      </p:sp>
      <p:pic>
        <p:nvPicPr>
          <p:cNvPr id="21" name="Picture 20">
            <a:extLst>
              <a:ext uri="{FF2B5EF4-FFF2-40B4-BE49-F238E27FC236}">
                <a16:creationId xmlns:a16="http://schemas.microsoft.com/office/drawing/2014/main" id="{E3AB1985-890E-B71A-B1D0-BF8F05E89C0D}"/>
              </a:ext>
            </a:extLst>
          </p:cNvPr>
          <p:cNvPicPr>
            <a:picLocks noChangeAspect="1"/>
          </p:cNvPicPr>
          <p:nvPr/>
        </p:nvPicPr>
        <p:blipFill rotWithShape="1">
          <a:blip r:embed="rId3">
            <a:extLst>
              <a:ext uri="{28A0092B-C50C-407E-A947-70E740481C1C}">
                <a14:useLocalDpi xmlns:a14="http://schemas.microsoft.com/office/drawing/2010/main" val="0"/>
              </a:ext>
            </a:extLst>
          </a:blip>
          <a:srcRect l="2383" t="34783" r="18934" b="11359"/>
          <a:stretch/>
        </p:blipFill>
        <p:spPr>
          <a:xfrm>
            <a:off x="2019300" y="266700"/>
            <a:ext cx="14249400" cy="4488898"/>
          </a:xfrm>
          <a:prstGeom prst="rect">
            <a:avLst/>
          </a:prstGeom>
        </p:spPr>
      </p:pic>
      <p:pic>
        <p:nvPicPr>
          <p:cNvPr id="23" name="Picture 22">
            <a:extLst>
              <a:ext uri="{FF2B5EF4-FFF2-40B4-BE49-F238E27FC236}">
                <a16:creationId xmlns:a16="http://schemas.microsoft.com/office/drawing/2014/main" id="{8EC1FBC1-5439-9A7A-D886-5D123CFFB502}"/>
              </a:ext>
            </a:extLst>
          </p:cNvPr>
          <p:cNvPicPr>
            <a:picLocks noChangeAspect="1"/>
          </p:cNvPicPr>
          <p:nvPr/>
        </p:nvPicPr>
        <p:blipFill rotWithShape="1">
          <a:blip r:embed="rId4">
            <a:extLst>
              <a:ext uri="{28A0092B-C50C-407E-A947-70E740481C1C}">
                <a14:useLocalDpi xmlns:a14="http://schemas.microsoft.com/office/drawing/2010/main" val="0"/>
              </a:ext>
            </a:extLst>
          </a:blip>
          <a:srcRect t="38889" r="20416" b="13704"/>
          <a:stretch/>
        </p:blipFill>
        <p:spPr>
          <a:xfrm>
            <a:off x="3124200" y="5925547"/>
            <a:ext cx="12653133" cy="42397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7200" y="571505"/>
            <a:ext cx="7368340" cy="1511889"/>
          </a:xfrm>
          <a:prstGeom prst="rect">
            <a:avLst/>
          </a:prstGeom>
        </p:spPr>
        <p:txBody>
          <a:bodyPr wrap="square" lIns="0" tIns="0" rIns="0" bIns="0" rtlCol="0" anchor="t">
            <a:spAutoFit/>
          </a:bodyPr>
          <a:lstStyle/>
          <a:p>
            <a:pPr>
              <a:lnSpc>
                <a:spcPts val="6018"/>
              </a:lnSpc>
              <a:spcBef>
                <a:spcPct val="0"/>
              </a:spcBef>
            </a:pPr>
            <a:r>
              <a:rPr lang="en-US" sz="4298" dirty="0">
                <a:solidFill>
                  <a:srgbClr val="593C8F"/>
                </a:solidFill>
                <a:latin typeface="League Spartan"/>
              </a:rPr>
              <a:t>WORKFLOW/WORK PRINCIPLES</a:t>
            </a:r>
          </a:p>
        </p:txBody>
      </p:sp>
      <p:sp>
        <p:nvSpPr>
          <p:cNvPr id="3" name="AutoShape 3"/>
          <p:cNvSpPr/>
          <p:nvPr/>
        </p:nvSpPr>
        <p:spPr>
          <a:xfrm>
            <a:off x="685800" y="1313952"/>
            <a:ext cx="8610600" cy="0"/>
          </a:xfrm>
          <a:prstGeom prst="line">
            <a:avLst/>
          </a:prstGeom>
          <a:ln w="38100" cap="flat">
            <a:solidFill>
              <a:srgbClr val="000000"/>
            </a:solidFill>
            <a:prstDash val="solid"/>
            <a:headEnd type="none" w="sm" len="sm"/>
            <a:tailEnd type="none" w="sm" len="sm"/>
          </a:ln>
        </p:spPr>
        <p:txBody>
          <a:bodyPr/>
          <a:lstStyle/>
          <a:p>
            <a:endParaRPr lang="en-IN"/>
          </a:p>
        </p:txBody>
      </p:sp>
      <p:grpSp>
        <p:nvGrpSpPr>
          <p:cNvPr id="4" name="Group 4"/>
          <p:cNvGrpSpPr/>
          <p:nvPr/>
        </p:nvGrpSpPr>
        <p:grpSpPr>
          <a:xfrm rot="5400000">
            <a:off x="8488080" y="306254"/>
            <a:ext cx="1714498" cy="18246993"/>
            <a:chOff x="0" y="-47625"/>
            <a:chExt cx="1403167" cy="4864217"/>
          </a:xfrm>
        </p:grpSpPr>
        <p:sp>
          <p:nvSpPr>
            <p:cNvPr id="5" name="Freeform 5"/>
            <p:cNvSpPr/>
            <p:nvPr/>
          </p:nvSpPr>
          <p:spPr>
            <a:xfrm>
              <a:off x="0" y="0"/>
              <a:ext cx="1403167" cy="4816592"/>
            </a:xfrm>
            <a:custGeom>
              <a:avLst/>
              <a:gdLst/>
              <a:ahLst/>
              <a:cxnLst/>
              <a:rect l="l" t="t" r="r" b="b"/>
              <a:pathLst>
                <a:path w="1403167" h="4816592">
                  <a:moveTo>
                    <a:pt x="0" y="0"/>
                  </a:moveTo>
                  <a:lnTo>
                    <a:pt x="1403167" y="0"/>
                  </a:lnTo>
                  <a:lnTo>
                    <a:pt x="1403167" y="4816592"/>
                  </a:lnTo>
                  <a:lnTo>
                    <a:pt x="0" y="4816592"/>
                  </a:lnTo>
                  <a:lnTo>
                    <a:pt x="0" y="0"/>
                  </a:lnTo>
                </a:path>
              </a:pathLst>
            </a:custGeom>
            <a:solidFill>
              <a:srgbClr val="593C8F"/>
            </a:solidFill>
          </p:spPr>
          <p:txBody>
            <a:bodyPr/>
            <a:lstStyle/>
            <a:p>
              <a:endParaRPr lang="en-IN"/>
            </a:p>
          </p:txBody>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6" name="TextBox 15">
            <a:extLst>
              <a:ext uri="{FF2B5EF4-FFF2-40B4-BE49-F238E27FC236}">
                <a16:creationId xmlns:a16="http://schemas.microsoft.com/office/drawing/2014/main" id="{5BBF5CA9-2F91-715D-FC1F-5BD220858170}"/>
              </a:ext>
            </a:extLst>
          </p:cNvPr>
          <p:cNvSpPr txBox="1"/>
          <p:nvPr/>
        </p:nvSpPr>
        <p:spPr>
          <a:xfrm>
            <a:off x="770773" y="2011529"/>
            <a:ext cx="17295394" cy="93564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latin typeface="Calibri"/>
                <a:cs typeface="Times New Roman"/>
              </a:rPr>
              <a:t>Data Acquisition: Gather neuroimaging data from various sources, such as MRI (Magnetic Resonance Imaging) scans, PET (Positron Emission Tomography) scans, or fMRI (functional MRI) scans. Ensure the data includes both Alzheimer's disease patients and healthy individuals for comparison.</a:t>
            </a:r>
          </a:p>
          <a:p>
            <a:pPr algn="just"/>
            <a:endParaRPr lang="en-US" sz="2800">
              <a:latin typeface="Calibri"/>
              <a:cs typeface="Times New Roman"/>
            </a:endParaRPr>
          </a:p>
          <a:p>
            <a:pPr algn="just"/>
            <a:r>
              <a:rPr lang="en-US" sz="2800">
                <a:latin typeface="Calibri"/>
                <a:cs typeface="Times New Roman"/>
              </a:rPr>
              <a:t>Preprocessing: This preprocessing step involves tasks such as skull stripping, spatial normalization, intensity normalization, and noise reduction. These steps aim to remove irrelevant or noisy information and make the data consistent for further analysis.</a:t>
            </a:r>
          </a:p>
          <a:p>
            <a:pPr algn="just"/>
            <a:endParaRPr lang="en-US" sz="2800">
              <a:latin typeface="Calibri"/>
              <a:cs typeface="Times New Roman"/>
            </a:endParaRPr>
          </a:p>
          <a:p>
            <a:pPr algn="just"/>
            <a:r>
              <a:rPr lang="en-US" sz="2800">
                <a:latin typeface="Calibri"/>
                <a:cs typeface="Times New Roman"/>
              </a:rPr>
              <a:t>Train-Test Split: Split the labelled data into training and testing sets. Typically, a certain percentage of the data is reserved for testing (e.g., 20-30%), while the remaining data is used for training the CNN model.</a:t>
            </a:r>
          </a:p>
          <a:p>
            <a:pPr algn="just"/>
            <a:endParaRPr lang="en-US" sz="2800">
              <a:latin typeface="Calibri"/>
              <a:cs typeface="Times New Roman"/>
            </a:endParaRPr>
          </a:p>
          <a:p>
            <a:pPr algn="just"/>
            <a:r>
              <a:rPr lang="en-US" sz="2800">
                <a:latin typeface="Calibri"/>
                <a:cs typeface="Times New Roman"/>
              </a:rPr>
              <a:t>CNN Model Architecture Selection: Choose an appropriate CNN architecture for Alzheimer's diagnosis, such as </a:t>
            </a:r>
            <a:r>
              <a:rPr lang="en-US" sz="2800" err="1">
                <a:latin typeface="Calibri"/>
                <a:cs typeface="Times New Roman"/>
              </a:rPr>
              <a:t>VGGNet</a:t>
            </a:r>
            <a:r>
              <a:rPr lang="en-US" sz="2800">
                <a:latin typeface="Calibri"/>
                <a:cs typeface="Times New Roman"/>
              </a:rPr>
              <a:t>, ResNet, or </a:t>
            </a:r>
            <a:r>
              <a:rPr lang="en-US" sz="2800" err="1">
                <a:latin typeface="Calibri"/>
                <a:cs typeface="Times New Roman"/>
              </a:rPr>
              <a:t>InceptionNet</a:t>
            </a:r>
            <a:r>
              <a:rPr lang="en-US" sz="2800">
                <a:latin typeface="Calibri"/>
                <a:cs typeface="Times New Roman"/>
              </a:rPr>
              <a:t>. Consider the complexity of the architecture, model interpretability, and computational requirements while making the selection.</a:t>
            </a:r>
            <a:endParaRPr lang="en-US" sz="2800">
              <a:latin typeface="Calibri"/>
              <a:cs typeface="Calibri"/>
            </a:endParaRPr>
          </a:p>
          <a:p>
            <a:pPr algn="just"/>
            <a:endParaRPr lang="en-US" sz="2800">
              <a:latin typeface="Calibri"/>
              <a:cs typeface="Times New Roman"/>
            </a:endParaRPr>
          </a:p>
          <a:p>
            <a:pPr algn="just"/>
            <a:endParaRPr lang="en-US" sz="1200" dirty="0">
              <a:latin typeface="Times New Roman"/>
              <a:cs typeface="Times New Roman"/>
            </a:endParaRPr>
          </a:p>
          <a:p>
            <a:pPr algn="just"/>
            <a:endParaRPr lang="en-US" sz="1200">
              <a:latin typeface="Times New Roman"/>
              <a:cs typeface="Times New Roman"/>
            </a:endParaRPr>
          </a:p>
          <a:p>
            <a:pPr algn="just"/>
            <a:endParaRPr lang="en-US" sz="2800" dirty="0">
              <a:latin typeface="Times New Roman"/>
              <a:cs typeface="Times New Roman"/>
            </a:endParaRPr>
          </a:p>
          <a:p>
            <a:pPr algn="just"/>
            <a:endParaRPr lang="en-US" sz="2800" dirty="0">
              <a:latin typeface="Times New Roman"/>
              <a:cs typeface="Times New Roman"/>
            </a:endParaRPr>
          </a:p>
          <a:p>
            <a:pPr algn="just"/>
            <a:endParaRPr lang="en-US" sz="2800" dirty="0">
              <a:latin typeface="Times New Roman"/>
              <a:cs typeface="Times New Roman"/>
            </a:endParaRPr>
          </a:p>
          <a:p>
            <a:pPr algn="just"/>
            <a:endParaRPr lang="en-US" sz="2800" dirty="0">
              <a:latin typeface="Times New Roman"/>
              <a:cs typeface="Times New Roman"/>
            </a:endParaRPr>
          </a:p>
          <a:p>
            <a:pPr algn="just"/>
            <a:endParaRPr lang="en-US" sz="2800">
              <a:latin typeface="Times New Roman"/>
              <a:cs typeface="Times New Roman"/>
            </a:endParaRPr>
          </a:p>
          <a:p>
            <a:endParaRPr lang="en-US">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1347</Words>
  <Application>Microsoft Office PowerPoint</Application>
  <PresentationFormat>Custom</PresentationFormat>
  <Paragraphs>114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Wingdings</vt:lpstr>
      <vt:lpstr>Poppins</vt:lpstr>
      <vt:lpstr>Arial</vt:lpstr>
      <vt:lpstr>Times New Roman</vt:lpstr>
      <vt:lpstr>Lato Bold</vt:lpstr>
      <vt:lpstr>Calibri</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5th Generation Technology</dc:title>
  <dc:creator>Renu Sree</dc:creator>
  <cp:lastModifiedBy>Renu Sree</cp:lastModifiedBy>
  <cp:revision>3</cp:revision>
  <dcterms:created xsi:type="dcterms:W3CDTF">2006-08-16T00:00:00Z</dcterms:created>
  <dcterms:modified xsi:type="dcterms:W3CDTF">2025-03-05T08:22:23Z</dcterms:modified>
  <dc:identifier>DAFs8AT_Gls</dc:identifier>
</cp:coreProperties>
</file>