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73" r:id="rId2"/>
    <p:sldId id="274" r:id="rId3"/>
    <p:sldId id="278" r:id="rId4"/>
    <p:sldId id="279" r:id="rId5"/>
    <p:sldId id="280" r:id="rId6"/>
    <p:sldId id="258" r:id="rId7"/>
    <p:sldId id="272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57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1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25B-D3BE-4B6D-92DC-AF2F9B640FF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73F96-93CC-49E7-9AE7-BEAD34DCF2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6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F57DE41-0BF6-4F92-B55D-98ED16413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2FB7DA-02F3-4036-BF33-B45F9BDBC005}" type="slidenum">
              <a:rPr lang="ar-SA" altLang="ru-RU" sz="1200"/>
              <a:pPr/>
              <a:t>1</a:t>
            </a:fld>
            <a:endParaRPr lang="ru-RU" altLang="ru-RU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BD5C70C-2B9B-48ED-9B2B-EF1328AC8D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64E7438-86F8-405D-A40D-E68AA822B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ED3DEDE-EE67-4E21-AB23-846AE5297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055F05-A015-4DFB-8C14-4A1A48AE1FE5}" type="slidenum">
              <a:rPr lang="en-US" altLang="ru-RU" sz="1200"/>
              <a:pPr/>
              <a:t>13</a:t>
            </a:fld>
            <a:endParaRPr lang="en-US" altLang="ru-RU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F886E24-A500-40B5-9E37-6FF12658A6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F35B61F-0DCE-4071-98AA-01D86EF7F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6F865E1-B956-45CF-9B2D-FABCD1B12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A7E599-337E-411F-8499-BEA9CD48BFE3}" type="slidenum">
              <a:rPr lang="en-US" altLang="ru-RU" sz="1200"/>
              <a:pPr/>
              <a:t>14</a:t>
            </a:fld>
            <a:endParaRPr lang="en-US" altLang="ru-RU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E62528A-A234-4B2C-9358-C2A67CBF83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12A29F6-5F10-4E23-B0E0-3AED9DBD1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826CC14-6830-4F73-BDB1-F304A3297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1F4AD7-1574-4510-9B2D-DE08EF52C57F}" type="slidenum">
              <a:rPr lang="en-US" altLang="ru-RU" sz="1200"/>
              <a:pPr/>
              <a:t>15</a:t>
            </a:fld>
            <a:endParaRPr lang="en-US" altLang="ru-RU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4C07A56-EFE8-40F8-A3E9-D0369938A0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69CFC3E-A517-4701-B2CF-976BE0E4D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A5385E9-5148-4FC4-992C-6C1C5DB56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25F964-C592-4E94-AAAD-3FABBB1BCEDE}" type="slidenum">
              <a:rPr lang="en-US" altLang="ru-RU" sz="1200"/>
              <a:pPr/>
              <a:t>5</a:t>
            </a:fld>
            <a:endParaRPr lang="en-US" altLang="ru-RU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EFCC413-8972-45B0-933C-FF08588829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1CD8A9B-A4AB-4A6E-AB08-08A4AF088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56FF00E-01C2-4FB2-8E9F-5954B194A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C5AF8D-5A2C-48CD-BBEF-9333B2E102C3}" type="slidenum">
              <a:rPr lang="en-US" altLang="ru-RU" sz="1200"/>
              <a:pPr/>
              <a:t>6</a:t>
            </a:fld>
            <a:endParaRPr lang="en-US" altLang="ru-RU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DB00665-32BB-4606-93D6-9AAC56FCA1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42B8C86-BE13-4BAF-B795-0480FEA77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39AFF16-675B-4C98-AB72-7BF9FD66D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783C61-08D4-4119-93F8-7A75E10FDDBA}" type="slidenum">
              <a:rPr lang="en-US" altLang="ru-RU" sz="1200"/>
              <a:pPr/>
              <a:t>7</a:t>
            </a:fld>
            <a:endParaRPr lang="en-US" altLang="ru-RU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E5AA7DC-C37A-4955-9C9B-DAEE87E290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C2297B5-C7FE-494B-B1E2-E9013543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4A7679C-3185-46D4-8948-866AD31F4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2FD171-7254-4C78-91BB-CB598EB0DC63}" type="slidenum">
              <a:rPr lang="en-US" altLang="ru-RU" sz="1200"/>
              <a:pPr/>
              <a:t>8</a:t>
            </a:fld>
            <a:endParaRPr lang="en-US" altLang="ru-RU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8E4B637-DF8B-4841-BA98-1FB24E5BA7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00340CD-4870-45C6-B77E-D5947BD21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CBC264C-237C-4EE1-9490-86E36D910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E44A17-DC99-48E3-9FA3-78EAD66FB101}" type="slidenum">
              <a:rPr lang="en-US" altLang="ru-RU" sz="1200"/>
              <a:pPr/>
              <a:t>9</a:t>
            </a:fld>
            <a:endParaRPr lang="en-US" altLang="ru-RU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740DFDB-DD4B-46F0-937E-B3BEA098C8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C647B23-CD51-431C-B30E-376791892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A1575A4-BBCF-4276-9030-DB8ABE15E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5932B5-9B64-45B6-9DF0-10889E2E5191}" type="slidenum">
              <a:rPr lang="en-US" altLang="ru-RU" sz="1200"/>
              <a:pPr/>
              <a:t>10</a:t>
            </a:fld>
            <a:endParaRPr lang="en-US" altLang="ru-RU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6761B7E-8C86-47C2-8F98-56139DB69C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DAB32BC-ADFD-440A-84B7-92E8655B7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2695E19-922F-4117-A4FE-A8D29DDF2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27AD4C-90CD-4C43-AFFB-8D7BFA9A3B88}" type="slidenum">
              <a:rPr lang="en-US" altLang="ru-RU" sz="1200"/>
              <a:pPr/>
              <a:t>11</a:t>
            </a:fld>
            <a:endParaRPr lang="en-US" altLang="ru-RU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9B1A7FF-B407-4E81-AF9F-6F7210233C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AE28473-4564-4D01-A424-5D4FA8C5D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ECDC3D9-B25D-493B-9E03-1E1FBE15F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9A3B7A-1C1F-40C8-9537-DC200EE30444}" type="slidenum">
              <a:rPr lang="en-US" altLang="ru-RU" sz="1200"/>
              <a:pPr/>
              <a:t>12</a:t>
            </a:fld>
            <a:endParaRPr lang="en-US" altLang="ru-RU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F9585E9-AD86-4D56-838B-E1F6F9F816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0F2B685-1B10-492C-B03E-4F47AFEE1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6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1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8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9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9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9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3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9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1298-7A8C-434C-8563-234F60BA48B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B5339A-3D72-4C71-9F10-82B870E6096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fave.co/3AH8ZwP" TargetMode="External"/><Relationship Id="rId3" Type="http://schemas.openxmlformats.org/officeDocument/2006/relationships/hyperlink" Target="https://fave.co/3jN7gjl" TargetMode="External"/><Relationship Id="rId7" Type="http://schemas.openxmlformats.org/officeDocument/2006/relationships/hyperlink" Target="https://fave.co/3hhs5lm" TargetMode="External"/><Relationship Id="rId2" Type="http://schemas.openxmlformats.org/officeDocument/2006/relationships/hyperlink" Target="https://www.forbes.com/advisor/business/software/best-antivirus-software/#avira_s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advisor/business/software/best-antivirus-software/#emsisoft_section" TargetMode="External"/><Relationship Id="rId5" Type="http://schemas.openxmlformats.org/officeDocument/2006/relationships/hyperlink" Target="https://fave.co/3hHdbDJ" TargetMode="External"/><Relationship Id="rId4" Type="http://schemas.openxmlformats.org/officeDocument/2006/relationships/hyperlink" Target="https://fave.co/3AAGRuX" TargetMode="External"/><Relationship Id="rId9" Type="http://schemas.openxmlformats.org/officeDocument/2006/relationships/hyperlink" Target="https://fave.co/3hl8xf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>
            <a:extLst>
              <a:ext uri="{FF2B5EF4-FFF2-40B4-BE49-F238E27FC236}">
                <a16:creationId xmlns:a16="http://schemas.microsoft.com/office/drawing/2014/main" id="{7AB85C30-014A-4385-B814-67686640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4813"/>
            <a:ext cx="9144000" cy="584200"/>
          </a:xfrm>
          <a:prstGeom prst="rect">
            <a:avLst/>
          </a:prstGeom>
          <a:solidFill>
            <a:srgbClr val="CECC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anose="020B0604020202020204" pitchFamily="34" charset="0"/>
                <a:cs typeface="Times New Roman" panose="02020603050405020304" pitchFamily="18" charset="0"/>
              </a:rPr>
              <a:t>TATU SAMARQAND FILIALI 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BBE3663A-55FE-437F-89DE-034FB3D6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989139"/>
            <a:ext cx="878522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ru-RU" sz="6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Tarmoq</a:t>
            </a:r>
            <a:r>
              <a:rPr lang="en-US" altLang="ru-RU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n-US" altLang="ru-RU" sz="6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xavfsizligi</a:t>
            </a:r>
            <a:r>
              <a:rPr lang="en-US" altLang="ru-RU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  </a:t>
            </a:r>
            <a:r>
              <a:rPr lang="en-US" altLang="ru-RU" sz="6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dasturiy</a:t>
            </a:r>
            <a:r>
              <a:rPr lang="en-US" altLang="ru-RU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  </a:t>
            </a:r>
            <a:r>
              <a:rPr lang="en-US" altLang="ru-RU" sz="6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va</a:t>
            </a:r>
            <a:r>
              <a:rPr lang="en-US" altLang="ru-RU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 apparat </a:t>
            </a:r>
            <a:r>
              <a:rPr lang="en-US" altLang="ru-RU" sz="6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ta’minoti</a:t>
            </a:r>
            <a:r>
              <a:rPr lang="en-US" altLang="ru-RU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n-US" altLang="ru-RU" sz="6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hnschrift Condensed" panose="020B0502040204020203" pitchFamily="34" charset="0"/>
              </a:rPr>
              <a:t>xavfsizligi</a:t>
            </a:r>
            <a:endParaRPr lang="en-US" altLang="ru-RU" sz="6000" b="1" dirty="0">
              <a:effectLst>
                <a:outerShdw blurRad="38100" dist="38100" dir="2700000" algn="tl">
                  <a:srgbClr val="C0C0C0"/>
                </a:outerShdw>
              </a:effectLst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96C645C9-B415-4E18-B272-D75FAC1F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Hozirgi fishing usullari</a:t>
            </a:r>
            <a:endParaRPr lang="en-US" altLang="ru-RU" sz="4400">
              <a:solidFill>
                <a:schemeClr val="tx2"/>
              </a:solidFill>
            </a:endParaRPr>
          </a:p>
        </p:txBody>
      </p:sp>
      <p:pic>
        <p:nvPicPr>
          <p:cNvPr id="19459" name="Picture 4" descr="32921508">
            <a:extLst>
              <a:ext uri="{FF2B5EF4-FFF2-40B4-BE49-F238E27FC236}">
                <a16:creationId xmlns:a16="http://schemas.microsoft.com/office/drawing/2014/main" id="{CF8CE07A-258C-4236-97C1-5D77900D9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Рисунок 1">
            <a:extLst>
              <a:ext uri="{FF2B5EF4-FFF2-40B4-BE49-F238E27FC236}">
                <a16:creationId xmlns:a16="http://schemas.microsoft.com/office/drawing/2014/main" id="{6A50F46E-B85F-4601-B7F3-018775AC1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9" y="1924050"/>
            <a:ext cx="5316537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F678828C-1444-46E9-8009-4E259C47F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Hozirgi fishing usullari</a:t>
            </a:r>
            <a:endParaRPr lang="en-US" altLang="ru-RU" sz="4400">
              <a:solidFill>
                <a:schemeClr val="tx2"/>
              </a:solidFill>
            </a:endParaRPr>
          </a:p>
        </p:txBody>
      </p:sp>
      <p:pic>
        <p:nvPicPr>
          <p:cNvPr id="21507" name="Picture 4" descr="32921508">
            <a:extLst>
              <a:ext uri="{FF2B5EF4-FFF2-40B4-BE49-F238E27FC236}">
                <a16:creationId xmlns:a16="http://schemas.microsoft.com/office/drawing/2014/main" id="{ADCA9903-23CF-4BA8-B5CF-9D4B3840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Рисунок 2">
            <a:extLst>
              <a:ext uri="{FF2B5EF4-FFF2-40B4-BE49-F238E27FC236}">
                <a16:creationId xmlns:a16="http://schemas.microsoft.com/office/drawing/2014/main" id="{9B9F78C8-64C1-4BF3-97CC-12FB949A6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81232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AB30B9F6-CE06-4B35-B9D6-75DC4FED6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Hozirgi fishing usullari</a:t>
            </a:r>
            <a:endParaRPr lang="en-US" altLang="ru-RU" sz="4400">
              <a:solidFill>
                <a:schemeClr val="tx2"/>
              </a:solidFill>
            </a:endParaRPr>
          </a:p>
        </p:txBody>
      </p:sp>
      <p:pic>
        <p:nvPicPr>
          <p:cNvPr id="23555" name="Picture 4" descr="32921508">
            <a:extLst>
              <a:ext uri="{FF2B5EF4-FFF2-40B4-BE49-F238E27FC236}">
                <a16:creationId xmlns:a16="http://schemas.microsoft.com/office/drawing/2014/main" id="{36486E64-5A34-4C5E-8E79-BB0FEB01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Рисунок 2">
            <a:extLst>
              <a:ext uri="{FF2B5EF4-FFF2-40B4-BE49-F238E27FC236}">
                <a16:creationId xmlns:a16="http://schemas.microsoft.com/office/drawing/2014/main" id="{33EAB7EF-2DD1-44BE-82C7-BEAB2F7CF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1709739"/>
            <a:ext cx="47529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892BC24C-67DB-4B81-8E9C-4C80C7A29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Hozirgi fishing usullari</a:t>
            </a:r>
            <a:endParaRPr lang="en-US" altLang="ru-RU" sz="4400">
              <a:solidFill>
                <a:schemeClr val="tx2"/>
              </a:solidFill>
            </a:endParaRPr>
          </a:p>
        </p:txBody>
      </p:sp>
      <p:pic>
        <p:nvPicPr>
          <p:cNvPr id="25603" name="Picture 4" descr="32921508">
            <a:extLst>
              <a:ext uri="{FF2B5EF4-FFF2-40B4-BE49-F238E27FC236}">
                <a16:creationId xmlns:a16="http://schemas.microsoft.com/office/drawing/2014/main" id="{62B19A58-FAE9-4D2F-9708-7D7202E8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Рисунок 1">
            <a:extLst>
              <a:ext uri="{FF2B5EF4-FFF2-40B4-BE49-F238E27FC236}">
                <a16:creationId xmlns:a16="http://schemas.microsoft.com/office/drawing/2014/main" id="{6412C133-EC0D-44E7-AD65-1A793728D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1"/>
            <a:ext cx="8382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866E2577-DBE7-4CB8-9134-AF4007BB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Hozirgi fishing usullari</a:t>
            </a:r>
            <a:endParaRPr lang="en-US" altLang="ru-RU" sz="4400">
              <a:solidFill>
                <a:schemeClr val="tx2"/>
              </a:solidFill>
            </a:endParaRPr>
          </a:p>
        </p:txBody>
      </p:sp>
      <p:pic>
        <p:nvPicPr>
          <p:cNvPr id="27651" name="Picture 4" descr="32921508">
            <a:extLst>
              <a:ext uri="{FF2B5EF4-FFF2-40B4-BE49-F238E27FC236}">
                <a16:creationId xmlns:a16="http://schemas.microsoft.com/office/drawing/2014/main" id="{268972D0-9CB8-4F9A-B754-9446E965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Рисунок 1">
            <a:extLst>
              <a:ext uri="{FF2B5EF4-FFF2-40B4-BE49-F238E27FC236}">
                <a16:creationId xmlns:a16="http://schemas.microsoft.com/office/drawing/2014/main" id="{371963AE-9B98-4836-8E25-F7B2B6C72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438400"/>
            <a:ext cx="91106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10B032B8-0965-4C19-BA90-3915EED4F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Hozirgi fishing usullari</a:t>
            </a:r>
            <a:endParaRPr lang="en-US" altLang="ru-RU" sz="4400">
              <a:solidFill>
                <a:schemeClr val="tx2"/>
              </a:solidFill>
            </a:endParaRPr>
          </a:p>
        </p:txBody>
      </p:sp>
      <p:pic>
        <p:nvPicPr>
          <p:cNvPr id="29699" name="Picture 4" descr="32921508">
            <a:extLst>
              <a:ext uri="{FF2B5EF4-FFF2-40B4-BE49-F238E27FC236}">
                <a16:creationId xmlns:a16="http://schemas.microsoft.com/office/drawing/2014/main" id="{AB1A1EC8-4700-4D98-A4B9-3A097D06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Рисунок 1">
            <a:extLst>
              <a:ext uri="{FF2B5EF4-FFF2-40B4-BE49-F238E27FC236}">
                <a16:creationId xmlns:a16="http://schemas.microsoft.com/office/drawing/2014/main" id="{8622A8C1-3132-4293-ABC0-99E96329B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438400"/>
            <a:ext cx="91106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4248-E289-47FA-ADF0-7484D3C1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xafsizligini</a:t>
            </a:r>
            <a:r>
              <a:rPr lang="en-US" dirty="0"/>
              <a:t> </a:t>
            </a:r>
            <a:r>
              <a:rPr lang="en-US" dirty="0" err="1"/>
              <a:t>ta’minlash</a:t>
            </a:r>
            <a:r>
              <a:rPr lang="en-US" dirty="0"/>
              <a:t> </a:t>
            </a:r>
            <a:r>
              <a:rPr lang="en-US" dirty="0" err="1"/>
              <a:t>usullari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ECE3-8706-4B92-ABC9-316F8523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Bugungi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kunda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biznes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egalari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o'z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ma'lumotlarini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himoya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xakerlar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viruslardan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o'tib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bo'lmaydigan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himoyani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yaratish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amalga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oshirishi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mumkin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tarmog'i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xavfsizligi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bo'yicha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ba'zi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yaxshi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amaliyotlar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mavjud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erda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tarmog'ini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himoya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qilishning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bazi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tasdiqlangan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usullari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mavjud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21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1E5D-D1A4-420B-8736-9392CEBE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Firevall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6F7D-51B7-4514-A91D-1656B9E8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Firevall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tarmoqlarga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ruxsatsiz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kirishni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bloklash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mo'ljallangan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Aslini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olganda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Firevall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tarmoq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trafigini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kiruvchi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chiquvchini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boshqaradigan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qoidalar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to'plamidir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Ushbu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qoidalardan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o'tgan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tarmoqlarga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huquqi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beriladi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bo'lmaganlari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esa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devordan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o'chiriladi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Xavfsizlik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devorlari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xakerlar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kabi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borgan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sari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takomillashib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bormoqda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yangilaridan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ba'zilari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turli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yondashuvlar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shifrlash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usullaridan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iborat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integratsiyalashgan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tarmoq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xavfsizligi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platformalari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bo'lib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ularning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barchasi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buzilishlar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zararli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faoliyatning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oldini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olishga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qaratilgan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32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742E-BC5D-4153-A2C3-8225AAC9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B4CE-A26B-426C-AFC0-7C01E96D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What Is a Firewall? (How It Works + Why It's Important)">
            <a:extLst>
              <a:ext uri="{FF2B5EF4-FFF2-40B4-BE49-F238E27FC236}">
                <a16:creationId xmlns:a16="http://schemas.microsoft.com/office/drawing/2014/main" id="{25D5D70F-D10C-41DA-861E-1E56EB7F3C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8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90F0-CD5B-4C34-BA5C-845482BF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Parollarni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kerak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bo'lganda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yoki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har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yili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yangilang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4277-AC52-4EE6-BDF2-2F3668B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248"/>
            <a:ext cx="11353800" cy="5004752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Umid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qilamizki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sizning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xodimlaringiz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standart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parollar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yoki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parol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", "12345"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ularning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tug'ilgan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sanalari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kabi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iboralardan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qochishni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bilishadi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Qo'shimcha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xavfsizlik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harflar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katta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kichik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harflar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belgilar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raqamlardan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iborat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kuchli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parollardan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foydalanishga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qo'shimcha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ravishda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xodimlardan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parollarini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muntazam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ravishda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o'zgartirishni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talab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1C7A75-CBEE-4D43-94D8-8259218D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47" y="4121524"/>
            <a:ext cx="5002306" cy="26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2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>
            <a:extLst>
              <a:ext uri="{FF2B5EF4-FFF2-40B4-BE49-F238E27FC236}">
                <a16:creationId xmlns:a16="http://schemas.microsoft.com/office/drawing/2014/main" id="{168C382B-4E98-4D60-923A-C8F95201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A4E4C2-FC2E-4791-BC19-1B5BB49C7A99}" type="slidenum">
              <a:rPr lang="ar-SA" altLang="ru-RU" sz="1400"/>
              <a:pPr/>
              <a:t>2</a:t>
            </a:fld>
            <a:r>
              <a:rPr lang="en-US" altLang="ru-RU" sz="1400"/>
              <a:t>/</a:t>
            </a:r>
            <a:r>
              <a:rPr lang="ar-JO" altLang="ru-RU" sz="1400"/>
              <a:t>42</a:t>
            </a:r>
            <a:endParaRPr lang="ru-RU" altLang="ru-RU" sz="1400"/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141D2DC8-8502-44BE-99B5-454E34A4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>
                <a:schemeClr val="bg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ru-RU" sz="4000" b="1">
                <a:solidFill>
                  <a:schemeClr val="tx2"/>
                </a:solidFill>
                <a:cs typeface="Arial" panose="020B0604020202020204" pitchFamily="34" charset="0"/>
              </a:rPr>
              <a:t>HUJUMLAR TURLARI.</a:t>
            </a: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761B5F9B-87BC-4976-81C8-096B83E1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ru-RU" sz="2000" b="1" dirty="0">
                <a:cs typeface="Arial" panose="020B0604020202020204" pitchFamily="34" charset="0"/>
              </a:rPr>
              <a:t>DoS </a:t>
            </a:r>
            <a:r>
              <a:rPr lang="en-US" altLang="ru-RU" sz="2000" b="1" dirty="0" err="1">
                <a:cs typeface="Arial" panose="020B0604020202020204" pitchFamily="34" charset="0"/>
              </a:rPr>
              <a:t>va</a:t>
            </a:r>
            <a:r>
              <a:rPr lang="en-US" altLang="ru-RU" sz="2000" b="1" dirty="0">
                <a:cs typeface="Arial" panose="020B0604020202020204" pitchFamily="34" charset="0"/>
              </a:rPr>
              <a:t> DDoS </a:t>
            </a:r>
            <a:r>
              <a:rPr lang="en-US" altLang="ru-RU" sz="2000" b="1" dirty="0" err="1">
                <a:cs typeface="Arial" panose="020B0604020202020204" pitchFamily="34" charset="0"/>
              </a:rPr>
              <a:t>hujumlari</a:t>
            </a:r>
            <a:r>
              <a:rPr lang="en-US" altLang="ru-RU" sz="2000" b="1" dirty="0">
                <a:cs typeface="Arial" panose="020B0604020202020204" pitchFamily="34" charset="0"/>
              </a:rPr>
              <a:t> </a:t>
            </a:r>
            <a:r>
              <a:rPr lang="en-US" altLang="ru-RU" sz="2000" b="1" dirty="0" err="1">
                <a:cs typeface="Arial" panose="020B0604020202020204" pitchFamily="34" charset="0"/>
              </a:rPr>
              <a:t>ta'riflari</a:t>
            </a:r>
            <a:r>
              <a:rPr lang="en-US" altLang="ru-RU" sz="2000" b="1" dirty="0"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ru-RU" sz="2000" b="1" dirty="0">
                <a:cs typeface="Arial" panose="020B0604020202020204" pitchFamily="34" charset="0"/>
              </a:rPr>
              <a:t>Fishing 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ru-RU" sz="2000" b="1" dirty="0">
                <a:cs typeface="Arial" panose="020B0604020202020204" pitchFamily="34" charset="0"/>
              </a:rPr>
              <a:t>Classification of DoS attacks.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ru-RU" sz="2000" b="1" dirty="0">
                <a:cs typeface="Arial" panose="020B0604020202020204" pitchFamily="34" charset="0"/>
              </a:rPr>
              <a:t>Strategic Firewall Placement.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ru-RU" sz="2000" b="1" dirty="0">
                <a:cs typeface="Arial" panose="020B0604020202020204" pitchFamily="34" charset="0"/>
              </a:rPr>
              <a:t>Default Deny.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ru-RU" sz="2000" b="1" dirty="0">
                <a:cs typeface="Arial" panose="020B0604020202020204" pitchFamily="34" charset="0"/>
              </a:rPr>
              <a:t>Detecting DDoS Attacks by Monitoring the Source IP addresses.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ru-RU" sz="2000" b="1" dirty="0">
                <a:cs typeface="Arial" panose="020B0604020202020204" pitchFamily="34" charset="0"/>
              </a:rPr>
              <a:t>Example.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8CA3-15E7-4CDF-9066-8608FE78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0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Ko'pgina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korxonalar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tarmoqqa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ulanish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ikki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faktorli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autentifikatsiyani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talab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qiladi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Foydalanuvchi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nomi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parolni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kiritishdan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tashqari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tizim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yoki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Wi-Fi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tarmog'iga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ulanish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matn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orqali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yoki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boshqa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yo'l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bilan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olgan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kodni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ham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kiritishi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kerak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bo'lishi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mumkin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3074" name="Picture 2" descr="Two-Factor Authentication for Beginners | by Martin Shelton | Medium">
            <a:extLst>
              <a:ext uri="{FF2B5EF4-FFF2-40B4-BE49-F238E27FC236}">
                <a16:creationId xmlns:a16="http://schemas.microsoft.com/office/drawing/2014/main" id="{0FE3FD9C-D78C-4F02-BDD6-B73A4F61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24" y="2097368"/>
            <a:ext cx="8148917" cy="458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7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758C-D79E-405B-A608-5806632E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3086"/>
                </a:solidFill>
                <a:latin typeface="Poppins" panose="00000500000000000000" pitchFamily="2" charset="0"/>
              </a:rPr>
              <a:t>Qurilmaning</a:t>
            </a:r>
            <a:r>
              <a:rPr lang="en-US" dirty="0">
                <a:solidFill>
                  <a:srgbClr val="003086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3086"/>
                </a:solidFill>
                <a:latin typeface="Poppins" panose="00000500000000000000" pitchFamily="2" charset="0"/>
              </a:rPr>
              <a:t>oxirgi</a:t>
            </a:r>
            <a:r>
              <a:rPr lang="en-US" dirty="0">
                <a:solidFill>
                  <a:srgbClr val="003086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3086"/>
                </a:solidFill>
                <a:latin typeface="Poppins" panose="00000500000000000000" pitchFamily="2" charset="0"/>
              </a:rPr>
              <a:t>nuqtasini</a:t>
            </a:r>
            <a:r>
              <a:rPr lang="en-US" dirty="0">
                <a:solidFill>
                  <a:srgbClr val="003086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3086"/>
                </a:solidFill>
                <a:latin typeface="Poppins" panose="00000500000000000000" pitchFamily="2" charset="0"/>
              </a:rPr>
              <a:t>aniqlash</a:t>
            </a:r>
            <a:br>
              <a:rPr lang="en-US" dirty="0">
                <a:solidFill>
                  <a:srgbClr val="003086"/>
                </a:solidFill>
                <a:latin typeface="Poppins" panose="00000500000000000000" pitchFamily="2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2D13-E1CA-4069-B997-4EBD6F07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0"/>
            <a:ext cx="10515600" cy="5674659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Bugungi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kunda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dunyoda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doimiy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ravishda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rivojlanib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borayotgan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onlayn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tahdidlarga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javob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berish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ilg'or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so'nggi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nuqtani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aniqlash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javob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berish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belgilarini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kuzatish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shunga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mos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ravishda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javob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berish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AI dan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foydalanadigan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texnologiyadir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. 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Texnologiya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tarmoq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qurilmalari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so‘nggi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nuqtalar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jurnallari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tahdidlar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haqidagi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razvedka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tasmalaridan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ma’lumotlarni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to‘playdi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tahlil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xavfsizlik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hodisalari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siyosat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buzilishi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firibgarlik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faoliyati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boshqa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tahdidlarni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aniqlaydi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Tezroq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javob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berish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ushbu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echimlar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xavfsizlik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guruhlariga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tezkor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aniqlash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javob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berish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yuqori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darajadagi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avtomatlashtirishdan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foydalanadi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82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BA09-B991-4B42-9223-BB2534DC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92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Virtual Private Network (VPN)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yaratish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9EC5-B1FD-40C9-AF12-752BD6B8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1"/>
            <a:ext cx="10515600" cy="5128092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Pandemiya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tezlashtirgan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millionlab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odamlar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kosmik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smenasida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masofadan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turib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ishlayotganligi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sababli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kiber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jinoyatlar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soni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sezilarli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darajada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oshdi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VPN-lar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uzoq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kompaniya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serverlari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o'rtasida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xavfsizroq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ulanishni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yaratadi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VPN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bilan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faqat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tizimlaringizga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huquqiga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bo'lganlar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amalga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oshirishlari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mumkin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VPN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xakerlarning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simsiz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ulanish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nuqtasini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topishi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tizimingizga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zarar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yetkazishi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ehtimolini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keskin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kamaytirishi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mumkin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628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BB6A-46AB-421C-BC28-F9F1DF1A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Foydalanilmayotgan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kompyuterlarni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o'chirib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qo'ying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102E-4422-4865-978F-C9E59696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Kompyuteringizni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yoniq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keyingi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kuniga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tayyor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holda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qoldirish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istagi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paydo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bo'ladi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Ammo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kompyuteringiz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internetga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yoki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o'z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tarmog'ingizga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ulangan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holda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tun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bo'yi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ishlamay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qolsa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u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ko'proq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ko'rinadi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xakerlar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ochiq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bo'ladi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.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Ularning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kirishini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cheklang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kompyuteringizni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kechasi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o'chirib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qo'yish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orqali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ularni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to'g'ridan-to'g'ri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blokirovka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9851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7EA0-894E-45A1-8B17-C3A7CC1A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Fayllaringizni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shifrlang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ED10-3CA3-4BB1-B73B-B6711EDE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Tarmoqlaringizga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xaker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kirishi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haqidagi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fikr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tashvishlanishning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asosiy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sababidir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Tasavvur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-a,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shunchaki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g'alati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so'zlarni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topsalar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hayratda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qolishadimi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?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Shifrlash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IP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manzilingizni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maskalash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maxsus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mo'ljallangan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dasturiy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ta'minot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yordamida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Windows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yoki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Mac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operatsion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tizimlarida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nozik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ma'lumotlarni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himoya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qilishi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mumkin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Veb-sayt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shifrlash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yordamida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himoyalangan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yoki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yo'qligini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manzillar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panelidagi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"https"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qulflash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belgisi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bilan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birga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qidirish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orqali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aniqlashingiz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mumkin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02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0807-49C4-4FF7-889A-C9F00FB3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Shaxsiy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qurilmalarni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himoya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qiling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104A-3A90-4827-A7D9-0DC71DD8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447"/>
            <a:ext cx="10515600" cy="5997388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Xodimlar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joyidagi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ma'lumotlarga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o'z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smartfonlari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boshqa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mobil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qurilmalaridan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tobora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ko'proq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foydalanmoqda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Jismoniy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shaxslar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xavfsizlik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protokollariga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rioya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qilishlarini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ta'minlash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shaxsiy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qurilmalardan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foydalanish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siyosatini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amalga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oshirishni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ko'rib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chiqing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. 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Shaxsiy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ma'lumotlar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nozik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ma'lumotlarini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himoya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bo'yicha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ba'zi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tezkor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maslahatlar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orasida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Bluetooth-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o'chirib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qo'yish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hech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qachon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xavfsiz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bo'lmagan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umumiy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Wi-Fi-dan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foydalanmaslik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va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shaxsiy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qurilmaning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murakkab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parollari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ish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kompyuteringiz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tizimlari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uchun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bo'lgani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kabi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bir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xil</a:t>
            </a:r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tavsiyalarga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amal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qilish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kiradi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3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4B52-9B13-4B2B-8BB0-A1850E77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Dasturiy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taʼminotingizni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soʻnggi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xavfsizlik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bilan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yangilang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195B-AA97-4600-AE3D-89310F86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Tuzatish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qanchalik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katta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yoki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kichik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bo'lishidan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qat'i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nazar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,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dasturiy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ta'minot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xavfsizligi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yamoqlari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muhim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ahamiyatga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ega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. 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So'nggi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xavfsizlik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tuzatish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bilan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yangilanmagan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mashinada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eng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so'nggi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virus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yoki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zararli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dastur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tomonidan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ishlatilishi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mumkin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bo'lgan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dasturiy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zaifliklarga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ega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bo'lish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ehtimoli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ko'proq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. 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Avtomatik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yangilanishlarni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o'rnating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va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xodimlaringizga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so'ralganda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yangilanishlarni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qabul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qilishga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2800" b="0" i="0" dirty="0" err="1">
                <a:solidFill>
                  <a:srgbClr val="515569"/>
                </a:solidFill>
                <a:effectLst/>
                <a:latin typeface="univia-pro"/>
              </a:rPr>
              <a:t>o'rgating</a:t>
            </a:r>
            <a:r>
              <a:rPr lang="en-US" sz="2800" b="0" i="0" dirty="0">
                <a:solidFill>
                  <a:srgbClr val="515569"/>
                </a:solidFill>
                <a:effectLst/>
                <a:latin typeface="univia-pro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24372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33E0-761C-4C61-9348-FE8DB626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Qurilmalarni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viruslar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,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josuslik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dasturlari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va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boshqa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zararli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kodlardan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himoya</a:t>
            </a:r>
            <a:r>
              <a:rPr lang="en-US" b="1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b="1" i="0" dirty="0" err="1">
                <a:solidFill>
                  <a:srgbClr val="515569"/>
                </a:solidFill>
                <a:effectLst/>
                <a:latin typeface="univia-pro"/>
              </a:rPr>
              <a:t>qiling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75CB-747C-4AC3-BB64-88E5085D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Kompaniyaning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barcha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shaxsiy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kompyuterlari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va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qurilmalarini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antivirus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va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zararli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dasturlardan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himoya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bilan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jihozlang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. 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Virusdan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himoyalanish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ishlayotganiga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va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foydalanuvchi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tomonidan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o'chirib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qo'yilmaganligiga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va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mos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kelmaydigan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tizimlarning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tarmog'ingizga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kirishiga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ruxsat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bermasligiga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ishonch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hosil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qilish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uchun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monitoring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dasturidan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 </a:t>
            </a:r>
            <a:r>
              <a:rPr lang="en-US" sz="3200" b="0" i="0" dirty="0" err="1">
                <a:solidFill>
                  <a:srgbClr val="515569"/>
                </a:solidFill>
                <a:effectLst/>
                <a:latin typeface="univia-pro"/>
              </a:rPr>
              <a:t>foydalaning</a:t>
            </a:r>
            <a:r>
              <a:rPr lang="en-US" sz="3200" b="0" i="0" dirty="0">
                <a:solidFill>
                  <a:srgbClr val="515569"/>
                </a:solidFill>
                <a:effectLst/>
                <a:latin typeface="univia-pro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05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CCAA-F166-4E36-B080-7C68FD17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29CD8"/>
                </a:solidFill>
                <a:effectLst/>
                <a:latin typeface="Arial" panose="020B0604020202020204" pitchFamily="34" charset="0"/>
              </a:rPr>
              <a:t>Tarmoq</a:t>
            </a:r>
            <a:r>
              <a:rPr lang="en-US" b="1" i="0" dirty="0">
                <a:solidFill>
                  <a:srgbClr val="029CD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29CD8"/>
                </a:solidFill>
                <a:effectLst/>
                <a:latin typeface="Arial" panose="020B0604020202020204" pitchFamily="34" charset="0"/>
              </a:rPr>
              <a:t>xavfsizligi</a:t>
            </a:r>
            <a:r>
              <a:rPr lang="en-US" b="1" i="0" dirty="0">
                <a:solidFill>
                  <a:srgbClr val="029CD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29CD8"/>
                </a:solidFill>
                <a:effectLst/>
                <a:latin typeface="Arial" panose="020B0604020202020204" pitchFamily="34" charset="0"/>
              </a:rPr>
              <a:t>vositalari</a:t>
            </a:r>
            <a:r>
              <a:rPr lang="en-US" b="1" i="0" dirty="0">
                <a:solidFill>
                  <a:srgbClr val="029CD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29CD8"/>
                </a:solidFill>
                <a:effectLst/>
                <a:latin typeface="Arial" panose="020B0604020202020204" pitchFamily="34" charset="0"/>
              </a:rPr>
              <a:t>toifalari</a:t>
            </a:r>
            <a:br>
              <a:rPr lang="en-US" b="1" i="0" dirty="0">
                <a:solidFill>
                  <a:srgbClr val="029CD8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AE66-9FC6-4DC1-8D8E-725F50F8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Tarmoqni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himoya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qilish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uchun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qabul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qilinishi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mumkin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bo'lgan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turli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xil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yondashuvlar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mavjud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har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strategiya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o'ziga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xos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vositalar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to'plamini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talab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qiladi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Ushbu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vositalar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strategiyalar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Firevall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tarmoq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chegarasida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ma'lum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bo'lgan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barcha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hujumlarni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blokirovka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qilish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Teskari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Firevall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ma'lumotlar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yo'qotilishining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oldini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olish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uchun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Bosqinning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oldini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olish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tizimlari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/SIEMs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xavfsizlik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devori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o'tkazib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yuborgan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tarmoqdagi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anomal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xatti-harakatlarni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ushlang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VPN/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chekka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xizmatlari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tashqi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proksi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-server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orqali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internet-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trafikni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yo'naltirish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orqali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barcha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sayt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resurslarini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himoya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qiling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Endpoint Detection and 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–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tarmoqdagi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zararli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faoliyatni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aniqlash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uchun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xavfsizlik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monitoringi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stantsiyalari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sifatida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so‘nggi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nuqtalardan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foydalaning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441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EAEA-F2BD-425A-870E-06EA37A1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 top </a:t>
            </a:r>
            <a:r>
              <a:rPr lang="en-US" dirty="0" err="1"/>
              <a:t>antiviruslar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B7E0-4547-4297-8797-172A310F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2"/>
              </a:rPr>
              <a:t>Avira: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yaxshi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qiymat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3"/>
              </a:rPr>
              <a:t>McAfee: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qamrovli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xususiyatlar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uchun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yaxshisi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4"/>
              </a:rPr>
              <a:t>Avast: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Yakka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tartibdagi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tadbirkorlar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masofaviy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ishchilar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uchun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yaxshisi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5"/>
              </a:rPr>
              <a:t>Bitdefender: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Oldini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olish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uchun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yaxshi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6"/>
              </a:rPr>
              <a:t>Emsisoft</a:t>
            </a: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6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Yuqori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texnologiyali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mudofaa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uchun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yaxshi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7"/>
              </a:rPr>
              <a:t>F-Secure: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Moslashtirish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uchun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yaxshi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8"/>
              </a:rPr>
              <a:t>Malwarebytes: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Haqiqiy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vaqtda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himoya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qilish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uchun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yaxshisi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9"/>
              </a:rPr>
              <a:t>Norton </a:t>
            </a:r>
            <a:r>
              <a:rPr lang="en-US" b="1" i="0" u="none" strike="noStrike" dirty="0" err="1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9"/>
              </a:rPr>
              <a:t>antivirusi</a:t>
            </a:r>
            <a:r>
              <a:rPr lang="en-US" b="1" i="0" u="none" strike="noStrike" dirty="0">
                <a:solidFill>
                  <a:srgbClr val="395BB6"/>
                </a:solidFill>
                <a:effectLst/>
                <a:latin typeface="Georgia" panose="02040502050405020303" pitchFamily="18" charset="0"/>
                <a:hlinkClick r:id="rId9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Kichik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biznes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uchun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eng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yaxshisi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58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3">
            <a:extLst>
              <a:ext uri="{FF2B5EF4-FFF2-40B4-BE49-F238E27FC236}">
                <a16:creationId xmlns:a16="http://schemas.microsoft.com/office/drawing/2014/main" id="{64D50CBD-9222-4892-B8BA-08E9DAF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39B87D-47C7-430A-AC24-391FF660A8EF}" type="slidenum">
              <a:rPr lang="ar-SA" altLang="ru-RU" sz="1400"/>
              <a:pPr/>
              <a:t>3</a:t>
            </a:fld>
            <a:r>
              <a:rPr lang="en-US" altLang="ru-RU" sz="1400"/>
              <a:t>/</a:t>
            </a:r>
            <a:r>
              <a:rPr lang="ar-JO" altLang="ru-RU" sz="1400"/>
              <a:t>42</a:t>
            </a:r>
            <a:endParaRPr lang="ru-RU" altLang="ru-RU" sz="1400"/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206945AA-DD08-499D-8012-9CF42170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011238"/>
            <a:ext cx="85344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• DoS (Denial of Service attacks) hujumi oldini olishga qaratilgan qonuniy foydalanuvchilar, tizim resursiga ruxsat berilgan kirish . Buzg'unchi maqsadli kompyuterga uning resurslarini ortiqcha yuklash maqsadida ma'lumotlar paketlarini yuborish uchun maxsus dasturiy ta'minotdan foydalanadi.</a:t>
            </a:r>
          </a:p>
          <a:p>
            <a:pPr algn="just"/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• DDoS ( 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attacks)Xizmatni rad etish hujumi, bunda tajovuzkor Internetdagi iloji boricha ko'proq kompyuterlarga ma'muriy ruxsatga ega bo'ladi va maqsadli kompyuterga ko'plab ma'lumotlar paketlarini yuborish uchun bir nechta kompyuterlardan foydalanadi.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B36D522E-D841-4A12-8115-D4EE98C3A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261938"/>
            <a:ext cx="815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ru-RU" sz="3600" b="1"/>
              <a:t>Definitions of DoS and DDoS attacks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XH12_02">
            <a:extLst>
              <a:ext uri="{FF2B5EF4-FFF2-40B4-BE49-F238E27FC236}">
                <a16:creationId xmlns:a16="http://schemas.microsoft.com/office/drawing/2014/main" id="{CC46E65F-1C8A-4F4A-8612-24AE3864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" t="11188" r="5397" b="7346"/>
          <a:stretch>
            <a:fillRect/>
          </a:stretch>
        </p:blipFill>
        <p:spPr bwMode="auto">
          <a:xfrm>
            <a:off x="1981200" y="1524001"/>
            <a:ext cx="8077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1F7482AF-DADB-4652-B754-0BD0BCB8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623888" indent="-6238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3888" indent="-6238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23888" indent="-6238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623888" indent="-6238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623888" indent="-6238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081088" indent="-623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538288" indent="-623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995488" indent="-623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452688" indent="-623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ru-RU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Denial-of-service (DDoS) attack</a:t>
            </a:r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6">
            <a:extLst>
              <a:ext uri="{FF2B5EF4-FFF2-40B4-BE49-F238E27FC236}">
                <a16:creationId xmlns:a16="http://schemas.microsoft.com/office/drawing/2014/main" id="{59BDBAD9-C4C7-45AE-928B-B767495F0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8288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12B25CC2-68C9-4343-ABDB-1DF0CEAC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1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ts val="2100"/>
              </a:spcAft>
              <a:buNone/>
            </a:pPr>
            <a:r>
              <a:rPr lang="en-US" altLang="ru-RU" sz="2400" b="1"/>
              <a:t>Fishing </a:t>
            </a:r>
            <a:endParaRPr lang="en-US" altLang="ru-RU" sz="2400"/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C535286D-4CD8-4E11-B949-378283652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159" y="2484438"/>
            <a:ext cx="89154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spcAft>
                <a:spcPts val="1600"/>
              </a:spcAft>
              <a:buFont typeface="Times" panose="02020603050405020304" pitchFamily="18" charset="0"/>
              <a:buChar char="•"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Fishing -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parollar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qimmatli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ma'lumotlaringizni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o'g'irlash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mo'ljallangan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endParaRPr lang="en-US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ts val="1600"/>
              </a:spcAft>
              <a:buFont typeface="Times" panose="02020603050405020304" pitchFamily="18" charset="0"/>
              <a:buChar char="•"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Firibgarlar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ishonadigan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veb-saytlardan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bankingiz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kompaniyangizdan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millionlab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soxta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pochta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xabarlarini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yuborishi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sizdan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etishingizni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so'rashi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221" name="Picture 13" descr="32881033">
            <a:extLst>
              <a:ext uri="{FF2B5EF4-FFF2-40B4-BE49-F238E27FC236}">
                <a16:creationId xmlns:a16="http://schemas.microsoft.com/office/drawing/2014/main" id="{42A21A26-D28B-490C-822C-913081FD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46038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3F84D6EB-D99F-4724-BD31-9ECB55255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541" y="97865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ts val="1600"/>
              </a:spcAft>
              <a:buNone/>
            </a:pPr>
            <a:r>
              <a:rPr lang="en-US" altLang="ru-RU" sz="2400" b="1" dirty="0"/>
              <a:t>Fishing </a:t>
            </a:r>
            <a:r>
              <a:rPr lang="en-US" altLang="ru-RU" sz="2400" b="1" dirty="0" err="1"/>
              <a:t>nimaga</a:t>
            </a:r>
            <a:r>
              <a:rPr lang="en-US" altLang="ru-RU" sz="2400" b="1" dirty="0"/>
              <a:t> </a:t>
            </a:r>
            <a:r>
              <a:rPr lang="en-US" altLang="ru-RU" sz="2400" b="1" dirty="0" err="1"/>
              <a:t>o’xshaydi</a:t>
            </a:r>
            <a:endParaRPr lang="en-US" altLang="ru-RU" sz="2400" dirty="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4785DAA-74F5-46CE-A5CD-E91093983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21953"/>
            <a:ext cx="8382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  <a:buFont typeface="Times" panose="02020603050405020304" pitchFamily="18" charset="0"/>
              <a:buChar char="•"/>
            </a:pPr>
            <a:r>
              <a:rPr lang="en-US" altLang="ru-RU" sz="3600" dirty="0" err="1">
                <a:latin typeface="Microsoft Himalaya" panose="01010100010101010101" pitchFamily="2" charset="0"/>
              </a:rPr>
              <a:t>Firibgarlar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yanada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murakkablashgani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sayin</a:t>
            </a:r>
            <a:r>
              <a:rPr lang="en-US" altLang="ru-RU" sz="3600" dirty="0">
                <a:latin typeface="Microsoft Himalaya" panose="01010100010101010101" pitchFamily="2" charset="0"/>
              </a:rPr>
              <a:t>,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ularning</a:t>
            </a:r>
            <a:r>
              <a:rPr lang="en-US" altLang="ru-RU" sz="3600" dirty="0">
                <a:latin typeface="Microsoft Himalaya" panose="01010100010101010101" pitchFamily="2" charset="0"/>
              </a:rPr>
              <a:t> fishing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elektron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pochta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xabarlari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va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qalqib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chiquvchi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oynalari</a:t>
            </a:r>
            <a:r>
              <a:rPr lang="en-US" altLang="ru-RU" sz="3600" dirty="0">
                <a:latin typeface="Microsoft Himalaya" panose="01010100010101010101" pitchFamily="2" charset="0"/>
              </a:rPr>
              <a:t> ham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oshib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boradi</a:t>
            </a:r>
            <a:r>
              <a:rPr lang="en-US" altLang="ru-RU" sz="3600" dirty="0">
                <a:latin typeface="Microsoft Himalaya" panose="01010100010101010101" pitchFamily="2" charset="0"/>
              </a:rPr>
              <a:t>.</a:t>
            </a:r>
          </a:p>
          <a:p>
            <a:pPr algn="just">
              <a:spcBef>
                <a:spcPct val="50000"/>
              </a:spcBef>
              <a:buFont typeface="Times" panose="02020603050405020304" pitchFamily="18" charset="0"/>
              <a:buChar char="•"/>
            </a:pPr>
            <a:r>
              <a:rPr lang="en-US" altLang="ru-RU" sz="3600" dirty="0">
                <a:latin typeface="Microsoft Himalaya" panose="01010100010101010101" pitchFamily="2" charset="0"/>
              </a:rPr>
              <a:t> 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Ular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ko'pincha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haqiqiy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tashkilotlarning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rasmiy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ko'rinishdagi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logotiplarini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va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to'g'ridan-to'g'ri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qonuniy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veb-saytlardan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olingan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boshqa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aniqlovchi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ma'lumotlarni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o'z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ichiga</a:t>
            </a:r>
            <a:r>
              <a:rPr lang="en-US" altLang="ru-RU" sz="3600" dirty="0">
                <a:latin typeface="Microsoft Himalaya" panose="01010100010101010101" pitchFamily="2" charset="0"/>
              </a:rPr>
              <a:t> </a:t>
            </a:r>
            <a:r>
              <a:rPr lang="en-US" altLang="ru-RU" sz="3600" dirty="0" err="1">
                <a:latin typeface="Microsoft Himalaya" panose="01010100010101010101" pitchFamily="2" charset="0"/>
              </a:rPr>
              <a:t>oladi</a:t>
            </a:r>
            <a:r>
              <a:rPr lang="en-US" altLang="ru-RU" sz="3600" dirty="0">
                <a:latin typeface="Microsoft Himalaya" panose="01010100010101010101" pitchFamily="2" charset="0"/>
              </a:rPr>
              <a:t>.</a:t>
            </a:r>
          </a:p>
        </p:txBody>
      </p:sp>
      <p:pic>
        <p:nvPicPr>
          <p:cNvPr id="11268" name="Picture 7" descr="32695019">
            <a:extLst>
              <a:ext uri="{FF2B5EF4-FFF2-40B4-BE49-F238E27FC236}">
                <a16:creationId xmlns:a16="http://schemas.microsoft.com/office/drawing/2014/main" id="{96B25F5A-1CDA-43A1-95C2-66C48252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18" y="559828"/>
            <a:ext cx="18288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B0BBC6-DF7E-4428-96C8-CA589225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130" y="1981200"/>
            <a:ext cx="66367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ru-RU" sz="2400" dirty="0">
                <a:latin typeface="Times New Roman" panose="02020603050405020304" pitchFamily="18" charset="0"/>
              </a:rPr>
              <a:t> 2,000,000 emails are sent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ru-RU" sz="2400" dirty="0">
                <a:latin typeface="Times New Roman" panose="02020603050405020304" pitchFamily="18" charset="0"/>
              </a:rPr>
              <a:t> 5% get to the end user </a:t>
            </a:r>
            <a:r>
              <a:rPr lang="en-US" altLang="ru-RU" sz="2400" dirty="0"/>
              <a:t>–</a:t>
            </a:r>
            <a:r>
              <a:rPr lang="en-US" altLang="ru-RU" sz="2400" dirty="0">
                <a:latin typeface="Times New Roman" panose="02020603050405020304" pitchFamily="18" charset="0"/>
              </a:rPr>
              <a:t> 100,000 (APWG)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ru-RU" sz="2400" dirty="0">
                <a:latin typeface="Times New Roman" panose="02020603050405020304" pitchFamily="18" charset="0"/>
              </a:rPr>
              <a:t> 5% click on the phishing link </a:t>
            </a:r>
            <a:r>
              <a:rPr lang="en-US" altLang="ru-RU" sz="2400" dirty="0"/>
              <a:t>–</a:t>
            </a:r>
            <a:r>
              <a:rPr lang="en-US" altLang="ru-RU" sz="2400" dirty="0">
                <a:latin typeface="Times New Roman" panose="02020603050405020304" pitchFamily="18" charset="0"/>
              </a:rPr>
              <a:t> 5,000 (APWG)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ru-RU" sz="2400" dirty="0">
                <a:latin typeface="Times New Roman" panose="02020603050405020304" pitchFamily="18" charset="0"/>
              </a:rPr>
              <a:t> 2% enter data into the phishing site </a:t>
            </a:r>
            <a:r>
              <a:rPr lang="en-US" altLang="ru-RU" sz="2400" dirty="0"/>
              <a:t>–</a:t>
            </a:r>
            <a:r>
              <a:rPr lang="en-US" altLang="ru-RU" sz="2400" dirty="0">
                <a:latin typeface="Times New Roman" panose="02020603050405020304" pitchFamily="18" charset="0"/>
              </a:rPr>
              <a:t>100 (Gartner)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ru-RU" sz="2400" dirty="0">
                <a:latin typeface="Times New Roman" panose="02020603050405020304" pitchFamily="18" charset="0"/>
              </a:rPr>
              <a:t> $1,200 from each person who enters data (FTC)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ru-RU" sz="2400" dirty="0">
                <a:latin typeface="Times New Roman" panose="02020603050405020304" pitchFamily="18" charset="0"/>
              </a:rPr>
              <a:t> Potential reward: </a:t>
            </a:r>
            <a:r>
              <a:rPr lang="en-US" altLang="ru-RU" sz="2400" b="1" dirty="0">
                <a:latin typeface="Times New Roman" panose="02020603050405020304" pitchFamily="18" charset="0"/>
              </a:rPr>
              <a:t>$120,000</a:t>
            </a:r>
            <a:endParaRPr lang="en-US" altLang="ru-RU" sz="2400" b="1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E22634C8-5B62-4109-8316-46346DC4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5105400"/>
            <a:ext cx="8304213" cy="1111250"/>
          </a:xfrm>
          <a:prstGeom prst="rect">
            <a:avLst/>
          </a:prstGeom>
          <a:solidFill>
            <a:schemeClr val="bg2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altLang="ru-RU" sz="2800">
                <a:latin typeface="Times" panose="02020603050405020304" pitchFamily="18" charset="0"/>
              </a:rPr>
              <a:t>In 2005 David Levi made over $360,000 from 160 people using an eBay Phishing scam</a:t>
            </a:r>
          </a:p>
        </p:txBody>
      </p:sp>
      <p:pic>
        <p:nvPicPr>
          <p:cNvPr id="13316" name="Picture 5" descr="32922648">
            <a:extLst>
              <a:ext uri="{FF2B5EF4-FFF2-40B4-BE49-F238E27FC236}">
                <a16:creationId xmlns:a16="http://schemas.microsoft.com/office/drawing/2014/main" id="{54B6A730-73F3-407B-8850-28B2DBD9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53" y="161366"/>
            <a:ext cx="3048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P spid="2048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0E70ECC-923F-49F8-ABFB-B01111B3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9738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2021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yil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dekabr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oyida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280 000 dan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ortiq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noyob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fishing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hujumlari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qayd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etilgan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,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bu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2020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yildagidan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ikki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baravar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ko'p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.</a:t>
            </a:r>
          </a:p>
          <a:p>
            <a:pPr algn="just" eaLnBrk="1" hangingPunct="1"/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Hisob-kitoblarga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ko'ra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, fishing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ta'sir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qilgan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va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2021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yilda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korxonalar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milliardlab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dollarga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Javanese Text" panose="02000000000000000000" pitchFamily="2" charset="0"/>
                <a:cs typeface="Tahoma" panose="020B0604030504040204" pitchFamily="34" charset="0"/>
              </a:rPr>
              <a:t>tushgan</a:t>
            </a:r>
            <a:r>
              <a:rPr lang="en-US" altLang="ru-RU" sz="2400" dirty="0">
                <a:latin typeface="Javanese Text" panose="02000000000000000000" pitchFamily="2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A9BB621-9E80-4177-9D76-DD0F42CB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4" y="509588"/>
            <a:ext cx="6391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Phishing: A Growing Problem</a:t>
            </a:r>
            <a:endParaRPr lang="en-US" altLang="ru-RU" sz="4400">
              <a:solidFill>
                <a:schemeClr val="tx2"/>
              </a:solidFill>
            </a:endParaRPr>
          </a:p>
        </p:txBody>
      </p:sp>
      <p:pic>
        <p:nvPicPr>
          <p:cNvPr id="15364" name="Picture 4" descr="32891073">
            <a:extLst>
              <a:ext uri="{FF2B5EF4-FFF2-40B4-BE49-F238E27FC236}">
                <a16:creationId xmlns:a16="http://schemas.microsoft.com/office/drawing/2014/main" id="{21A8FEE4-E80C-4965-9C2D-8603809CC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75"/>
            <a:ext cx="23622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Рисунок 1">
            <a:extLst>
              <a:ext uri="{FF2B5EF4-FFF2-40B4-BE49-F238E27FC236}">
                <a16:creationId xmlns:a16="http://schemas.microsoft.com/office/drawing/2014/main" id="{D44844A2-F73D-4445-A94E-2863339A0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75" y="2676525"/>
            <a:ext cx="256222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B5AFBD41-8C75-46EE-B9BD-881EF9B44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00200"/>
            <a:ext cx="69342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Maqsadli sayt vizual elementlardan foydalanish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  DNS hiylalari: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www.ebay.com.kr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www.ebay.com@192.168.0.5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www.gooogle.com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Unicode hujumlari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  JavaScript hujumlari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Soxta SSL qulfi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  Sertifikatlar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Fisherlar o'zlariga tegishli domenlar uchun sertifikatlar olishlari mumkin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400">
                <a:cs typeface="Arial" panose="020B0604020202020204" pitchFamily="34" charset="0"/>
              </a:rPr>
              <a:t>Sertifikat organlari xato qiladi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39843AE-B5F3-4C69-84C2-B0BDA562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Hozirgi fishing usullari</a:t>
            </a:r>
            <a:endParaRPr lang="en-US" altLang="ru-RU" sz="4400">
              <a:solidFill>
                <a:schemeClr val="tx2"/>
              </a:solidFill>
            </a:endParaRPr>
          </a:p>
        </p:txBody>
      </p:sp>
      <p:pic>
        <p:nvPicPr>
          <p:cNvPr id="17412" name="Picture 4" descr="32921508">
            <a:extLst>
              <a:ext uri="{FF2B5EF4-FFF2-40B4-BE49-F238E27FC236}">
                <a16:creationId xmlns:a16="http://schemas.microsoft.com/office/drawing/2014/main" id="{D2A5E254-6B0A-4C77-AF74-F8179A38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1294</Words>
  <Application>Microsoft Office PowerPoint</Application>
  <PresentationFormat>Widescreen</PresentationFormat>
  <Paragraphs>104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Bahnschrift Condensed</vt:lpstr>
      <vt:lpstr>Calibri</vt:lpstr>
      <vt:lpstr>Georgia</vt:lpstr>
      <vt:lpstr>Gill Sans MT</vt:lpstr>
      <vt:lpstr>Javanese Text</vt:lpstr>
      <vt:lpstr>Microsoft Himalaya</vt:lpstr>
      <vt:lpstr>Microsoft Sans Serif</vt:lpstr>
      <vt:lpstr>Poppins</vt:lpstr>
      <vt:lpstr>Times</vt:lpstr>
      <vt:lpstr>Times New Roman</vt:lpstr>
      <vt:lpstr>univia-pro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Tarmoq xafsizligini ta’minlash usullari</vt:lpstr>
      <vt:lpstr>Firevall </vt:lpstr>
      <vt:lpstr>PowerPoint Presentation</vt:lpstr>
      <vt:lpstr>Parollarni kerak bo'lganda va/yoki har yili yangilang </vt:lpstr>
      <vt:lpstr>Ko'pgina korxonalar endi tarmoqqa ulanish uchun ikki faktorli autentifikatsiyani talab qiladi. Foydalanuvchi nomi va parolni kiritishdan tashqari, tizim yoki Wi-Fi tarmog'iga ulanish uchun matn orqali yoki boshqa yo'l bilan olgan kodni ham kiritishi kerak bo'lishi mumkin. </vt:lpstr>
      <vt:lpstr>Qurilmaning oxirgi nuqtasini aniqlash </vt:lpstr>
      <vt:lpstr>Virtual Private Network (VPN) yaratish </vt:lpstr>
      <vt:lpstr>Foydalanilmayotgan kompyuterlarni o'chirib qo'ying </vt:lpstr>
      <vt:lpstr>Fayllaringizni shifrlang </vt:lpstr>
      <vt:lpstr>Shaxsiy qurilmalarni himoya qiling </vt:lpstr>
      <vt:lpstr>Dasturiy taʼminotingizni soʻnggi xavfsizlik  bilan yangilang</vt:lpstr>
      <vt:lpstr>Qurilmalarni viruslar, josuslik dasturlari va boshqa zararli kodlardan himoya qiling</vt:lpstr>
      <vt:lpstr>Tarmoq xavfsizligi vositalari toifalari </vt:lpstr>
      <vt:lpstr>2022 top antiviruslar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xolbek x</dc:creator>
  <cp:lastModifiedBy>xolbek x</cp:lastModifiedBy>
  <cp:revision>2</cp:revision>
  <dcterms:created xsi:type="dcterms:W3CDTF">2022-12-09T07:28:24Z</dcterms:created>
  <dcterms:modified xsi:type="dcterms:W3CDTF">2022-12-09T09:13:39Z</dcterms:modified>
</cp:coreProperties>
</file>