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72" r:id="rId5"/>
    <p:sldId id="262" r:id="rId6"/>
    <p:sldId id="273" r:id="rId7"/>
    <p:sldId id="274" r:id="rId8"/>
    <p:sldId id="275" r:id="rId9"/>
    <p:sldId id="276" r:id="rId10"/>
    <p:sldId id="278" r:id="rId11"/>
    <p:sldId id="279" r:id="rId12"/>
    <p:sldId id="281" r:id="rId13"/>
    <p:sldId id="280" r:id="rId14"/>
    <p:sldId id="282" r:id="rId15"/>
    <p:sldId id="283" r:id="rId16"/>
    <p:sldId id="284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/>
    <p:restoredTop sz="94646"/>
  </p:normalViewPr>
  <p:slideViewPr>
    <p:cSldViewPr>
      <p:cViewPr>
        <p:scale>
          <a:sx n="110" d="100"/>
          <a:sy n="110" d="100"/>
        </p:scale>
        <p:origin x="308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024" y="1104769"/>
            <a:ext cx="1002995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30" y="1712725"/>
            <a:ext cx="1038413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9844" y="2667000"/>
            <a:ext cx="4512310" cy="2545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latin typeface="Arial"/>
                <a:cs typeface="Arial"/>
              </a:rPr>
              <a:t>Cornelia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Ilin,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PhD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School of Information</a:t>
            </a: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UC Berkeley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en-US" sz="2200" spc="-45" dirty="0">
                <a:latin typeface="Arial"/>
                <a:cs typeface="Arial"/>
              </a:rPr>
              <a:t>Linear Regression – part I</a:t>
            </a:r>
            <a:endParaRPr lang="en-US" sz="2200" spc="-8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1024" y="1104769"/>
            <a:ext cx="10029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5720" marR="5080" indent="-1303655" algn="ctr">
              <a:lnSpc>
                <a:spcPct val="100000"/>
              </a:lnSpc>
              <a:spcBef>
                <a:spcPts val="105"/>
              </a:spcBef>
            </a:pPr>
            <a:r>
              <a:rPr lang="en-US" spc="-545" dirty="0"/>
              <a:t>W 207</a:t>
            </a:r>
            <a:r>
              <a:rPr spc="-270" dirty="0"/>
              <a:t>–</a:t>
            </a:r>
            <a:r>
              <a:rPr spc="-210" dirty="0"/>
              <a:t> </a:t>
            </a:r>
            <a:r>
              <a:rPr lang="en-US" spc="-225" dirty="0"/>
              <a:t>Applied Machine Learning</a:t>
            </a:r>
            <a:endParaRPr spc="-4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Linear regression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How do we choose the optimal </a:t>
            </a:r>
            <a:r>
              <a:rPr lang="en-US" sz="2200" b="1" spc="-60" dirty="0">
                <a:latin typeface="Arial"/>
                <a:cs typeface="Arial"/>
              </a:rPr>
              <a:t>value</a:t>
            </a:r>
            <a:r>
              <a:rPr lang="en-US" sz="2200" spc="-60" dirty="0">
                <a:latin typeface="Arial"/>
                <a:cs typeface="Arial"/>
              </a:rPr>
              <a:t> of these </a:t>
            </a:r>
            <a:r>
              <a:rPr lang="en-US" sz="2200" b="1" spc="-60" dirty="0">
                <a:latin typeface="Arial"/>
                <a:cs typeface="Arial"/>
              </a:rPr>
              <a:t>parameters</a:t>
            </a:r>
            <a:r>
              <a:rPr lang="en-US" sz="2200" spc="-60" dirty="0">
                <a:latin typeface="Arial"/>
                <a:cs typeface="Arial"/>
              </a:rPr>
              <a:t>?</a:t>
            </a:r>
          </a:p>
        </p:txBody>
      </p:sp>
      <p:pic>
        <p:nvPicPr>
          <p:cNvPr id="7" name="Picture 6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341D3CD-F466-E94A-8EA7-A42D1DE2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59117"/>
            <a:ext cx="4089400" cy="584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8790B-2B84-274A-B8EF-373C356712CC}"/>
              </a:ext>
            </a:extLst>
          </p:cNvPr>
          <p:cNvSpPr/>
          <p:nvPr/>
        </p:nvSpPr>
        <p:spPr>
          <a:xfrm>
            <a:off x="2826266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CEAF3-4167-454E-B2A6-215B1A5A8DED}"/>
              </a:ext>
            </a:extLst>
          </p:cNvPr>
          <p:cNvSpPr/>
          <p:nvPr/>
        </p:nvSpPr>
        <p:spPr>
          <a:xfrm>
            <a:off x="4730578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EED08-703D-7E46-AD9F-B24C84A69DD8}"/>
              </a:ext>
            </a:extLst>
          </p:cNvPr>
          <p:cNvSpPr/>
          <p:nvPr/>
        </p:nvSpPr>
        <p:spPr>
          <a:xfrm>
            <a:off x="3549822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E5CC80-AB4D-1A4F-8912-37DB892B0F24}"/>
              </a:ext>
            </a:extLst>
          </p:cNvPr>
          <p:cNvSpPr txBox="1"/>
          <p:nvPr/>
        </p:nvSpPr>
        <p:spPr>
          <a:xfrm>
            <a:off x="903930" y="3174766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Define a cost (loss) function: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7084A90-F940-B743-BE80-EA9178B84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72" y="3757593"/>
            <a:ext cx="2895428" cy="659062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30102D91-4547-6749-A089-C4E2700BA3D8}"/>
              </a:ext>
            </a:extLst>
          </p:cNvPr>
          <p:cNvSpPr txBox="1"/>
          <p:nvPr/>
        </p:nvSpPr>
        <p:spPr>
          <a:xfrm>
            <a:off x="929330" y="4599642"/>
            <a:ext cx="1051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000" spc="-60" dirty="0">
                <a:latin typeface="Arial"/>
                <a:cs typeface="Arial"/>
              </a:rPr>
              <a:t>and </a:t>
            </a:r>
            <a:r>
              <a:rPr lang="en-US" sz="2000" u="sng" spc="-60" dirty="0">
                <a:latin typeface="Arial"/>
                <a:cs typeface="Arial"/>
              </a:rPr>
              <a:t>pick parameters to minimize J(</a:t>
            </a:r>
            <a:r>
              <a:rPr lang="el-GR" sz="2000" u="sng" spc="-60" dirty="0">
                <a:latin typeface="Arial"/>
                <a:cs typeface="Arial"/>
              </a:rPr>
              <a:t>θ)</a:t>
            </a:r>
            <a:r>
              <a:rPr lang="en-US" sz="2000" u="sng" spc="-6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so that         is very close to y (at least in the training data)</a:t>
            </a:r>
          </a:p>
        </p:txBody>
      </p:sp>
      <p:pic>
        <p:nvPicPr>
          <p:cNvPr id="13" name="Picture 12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CABD644B-F169-AB4C-AFFC-BC68694C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30" y="4673779"/>
            <a:ext cx="431800" cy="2222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B5981E68-54B5-1948-863D-0FCC36D2F887}"/>
              </a:ext>
            </a:extLst>
          </p:cNvPr>
          <p:cNvSpPr txBox="1"/>
          <p:nvPr/>
        </p:nvSpPr>
        <p:spPr>
          <a:xfrm>
            <a:off x="1975964" y="5389704"/>
            <a:ext cx="9764070" cy="1343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60" dirty="0">
                <a:latin typeface="Arial"/>
                <a:cs typeface="Arial"/>
              </a:rPr>
              <a:t>using a search algorithm (e.g., gradient descent), or by </a:t>
            </a: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000" spc="-60" dirty="0">
              <a:latin typeface="Arial"/>
              <a:cs typeface="Arial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dirty="0"/>
              <a:t>explicitly taking </a:t>
            </a:r>
            <a:r>
              <a:rPr lang="en-US" sz="2000" spc="-60" dirty="0">
                <a:latin typeface="Arial"/>
                <a:cs typeface="Arial"/>
              </a:rPr>
              <a:t>J(</a:t>
            </a:r>
            <a:r>
              <a:rPr lang="el-GR" sz="2000" spc="-60" dirty="0">
                <a:latin typeface="Arial"/>
                <a:cs typeface="Arial"/>
              </a:rPr>
              <a:t>θ)</a:t>
            </a:r>
            <a:r>
              <a:rPr lang="en-US" sz="2000" dirty="0"/>
              <a:t> derivatives with respect to the </a:t>
            </a:r>
            <a:r>
              <a:rPr lang="el-GR" sz="2000" dirty="0"/>
              <a:t>θ</a:t>
            </a:r>
            <a:r>
              <a:rPr lang="en-US" sz="2000" dirty="0"/>
              <a:t>j’s, and setting them to zero. </a:t>
            </a: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701FDFB-2B0E-EC4E-B280-3C0ABD43AD3A}"/>
              </a:ext>
            </a:extLst>
          </p:cNvPr>
          <p:cNvCxnSpPr/>
          <p:nvPr/>
        </p:nvCxnSpPr>
        <p:spPr>
          <a:xfrm rot="16200000" flipH="1">
            <a:off x="1261760" y="5326456"/>
            <a:ext cx="838200" cy="3048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7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Gradient descent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How does gradient descent work?</a:t>
            </a:r>
          </a:p>
        </p:txBody>
      </p:sp>
    </p:spTree>
    <p:extLst>
      <p:ext uri="{BB962C8B-B14F-4D97-AF65-F5344CB8AC3E}">
        <p14:creationId xmlns:p14="http://schemas.microsoft.com/office/powerpoint/2010/main" val="314982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Gradient descent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How does gradient descent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C40C-DDA7-5F44-9A0A-A9C07990BE56}"/>
              </a:ext>
            </a:extLst>
          </p:cNvPr>
          <p:cNvSpPr/>
          <p:nvPr/>
        </p:nvSpPr>
        <p:spPr>
          <a:xfrm>
            <a:off x="770152" y="2438737"/>
            <a:ext cx="10355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60" dirty="0">
                <a:latin typeface="Arial"/>
                <a:cs typeface="Arial"/>
              </a:rPr>
              <a:t>Start with some “initial guess” for </a:t>
            </a:r>
            <a:r>
              <a:rPr lang="el-GR" sz="2000" spc="-60" dirty="0">
                <a:latin typeface="Arial"/>
                <a:cs typeface="Arial"/>
              </a:rPr>
              <a:t>θ</a:t>
            </a:r>
            <a:r>
              <a:rPr lang="en-US" sz="2000" spc="-60" dirty="0">
                <a:latin typeface="Arial"/>
                <a:cs typeface="Arial"/>
              </a:rPr>
              <a:t> or use transfer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-6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60" dirty="0">
                <a:latin typeface="Arial"/>
                <a:cs typeface="Arial"/>
              </a:rPr>
              <a:t>Continue until hopefully we converge to a value of </a:t>
            </a:r>
            <a:r>
              <a:rPr lang="el-GR" sz="2000" spc="-60" dirty="0">
                <a:latin typeface="Arial"/>
                <a:cs typeface="Arial"/>
              </a:rPr>
              <a:t>θ </a:t>
            </a:r>
            <a:r>
              <a:rPr lang="en-US" sz="2000" spc="-60" dirty="0">
                <a:latin typeface="Arial"/>
                <a:cs typeface="Arial"/>
              </a:rPr>
              <a:t>that minimizes J(</a:t>
            </a:r>
            <a:r>
              <a:rPr lang="el-GR" sz="2000" spc="-60" dirty="0">
                <a:latin typeface="Arial"/>
                <a:cs typeface="Arial"/>
              </a:rPr>
              <a:t>θ). </a:t>
            </a:r>
          </a:p>
        </p:txBody>
      </p:sp>
    </p:spTree>
    <p:extLst>
      <p:ext uri="{BB962C8B-B14F-4D97-AF65-F5344CB8AC3E}">
        <p14:creationId xmlns:p14="http://schemas.microsoft.com/office/powerpoint/2010/main" val="305268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Gradient descent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10449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Q4: Can you reach a </a:t>
            </a:r>
            <a:r>
              <a:rPr lang="en-US" sz="2200" b="1" spc="-60" dirty="0">
                <a:latin typeface="Arial"/>
                <a:cs typeface="Arial"/>
              </a:rPr>
              <a:t>local minima </a:t>
            </a:r>
            <a:r>
              <a:rPr lang="en-US" sz="2200" spc="-60" dirty="0">
                <a:latin typeface="Arial"/>
                <a:cs typeface="Arial"/>
              </a:rPr>
              <a:t>using gradient descent for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35990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Gradient descent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104498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Q4: Can you reach a </a:t>
            </a:r>
            <a:r>
              <a:rPr lang="en-US" sz="2200" b="1" spc="-60" dirty="0">
                <a:latin typeface="Arial"/>
                <a:cs typeface="Arial"/>
              </a:rPr>
              <a:t>local minima </a:t>
            </a:r>
            <a:r>
              <a:rPr lang="en-US" sz="2200" spc="-60" dirty="0">
                <a:latin typeface="Arial"/>
                <a:cs typeface="Arial"/>
              </a:rPr>
              <a:t>using gradient descent for linear regression?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2A9AB-74B1-5A4B-B816-89F969C5A525}"/>
              </a:ext>
            </a:extLst>
          </p:cNvPr>
          <p:cNvSpPr/>
          <p:nvPr/>
        </p:nvSpPr>
        <p:spPr>
          <a:xfrm>
            <a:off x="891230" y="2514600"/>
            <a:ext cx="10355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60" dirty="0">
                <a:latin typeface="Arial"/>
                <a:cs typeface="Arial"/>
              </a:rPr>
              <a:t>No, gradient descent always converges to the global minima in the linear regression model (assuming the learning rate is not too large).</a:t>
            </a:r>
            <a:endParaRPr lang="el-GR" sz="2000" spc="-60" dirty="0">
              <a:latin typeface="Arial"/>
              <a:cs typeface="Arial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A283C4-6162-3548-8E7B-D72E91C1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75" y="3717659"/>
            <a:ext cx="1308100" cy="1371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AEB0FE-BDCE-F147-8EC1-4DAA9C925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73928"/>
            <a:ext cx="2895428" cy="6590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7D6865-A60A-8E4D-BAD9-A221EBE7EF1D}"/>
              </a:ext>
            </a:extLst>
          </p:cNvPr>
          <p:cNvCxnSpPr/>
          <p:nvPr/>
        </p:nvCxnSpPr>
        <p:spPr>
          <a:xfrm>
            <a:off x="4572000" y="4403459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Gradient descent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10449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Q5: What is the difference between </a:t>
            </a:r>
            <a:r>
              <a:rPr lang="en-US" sz="2200" b="1" spc="-60" dirty="0">
                <a:latin typeface="Arial"/>
                <a:cs typeface="Arial"/>
              </a:rPr>
              <a:t>stochastic</a:t>
            </a:r>
            <a:r>
              <a:rPr lang="en-US" sz="2200" spc="-60" dirty="0">
                <a:latin typeface="Arial"/>
                <a:cs typeface="Arial"/>
              </a:rPr>
              <a:t> gradient descent (SGD) and </a:t>
            </a:r>
            <a:r>
              <a:rPr lang="en-US" sz="2200" b="1" spc="-60" dirty="0">
                <a:latin typeface="Arial"/>
                <a:cs typeface="Arial"/>
              </a:rPr>
              <a:t>batch </a:t>
            </a:r>
            <a:r>
              <a:rPr lang="en-US" sz="2200" spc="-60" dirty="0">
                <a:latin typeface="Arial"/>
                <a:cs typeface="Arial"/>
              </a:rPr>
              <a:t>gradient descent (BGD)? </a:t>
            </a:r>
          </a:p>
        </p:txBody>
      </p:sp>
    </p:spTree>
    <p:extLst>
      <p:ext uri="{BB962C8B-B14F-4D97-AF65-F5344CB8AC3E}">
        <p14:creationId xmlns:p14="http://schemas.microsoft.com/office/powerpoint/2010/main" val="74427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Gradient descent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10449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Q5: What is the difference between </a:t>
            </a:r>
            <a:r>
              <a:rPr lang="en-US" sz="2200" b="1" spc="-60" dirty="0">
                <a:latin typeface="Arial"/>
                <a:cs typeface="Arial"/>
              </a:rPr>
              <a:t>stochastic</a:t>
            </a:r>
            <a:r>
              <a:rPr lang="en-US" sz="2200" spc="-60" dirty="0">
                <a:latin typeface="Arial"/>
                <a:cs typeface="Arial"/>
              </a:rPr>
              <a:t> gradient descent (SGD) and </a:t>
            </a:r>
            <a:r>
              <a:rPr lang="en-US" sz="2200" b="1" spc="-60" dirty="0">
                <a:latin typeface="Arial"/>
                <a:cs typeface="Arial"/>
              </a:rPr>
              <a:t>batch </a:t>
            </a:r>
            <a:r>
              <a:rPr lang="en-US" sz="2200" spc="-60" dirty="0">
                <a:latin typeface="Arial"/>
                <a:cs typeface="Arial"/>
              </a:rPr>
              <a:t>gradient descent (BGD)?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10CEB-6BC6-BA48-8D80-C8FD0C8F8A06}"/>
              </a:ext>
            </a:extLst>
          </p:cNvPr>
          <p:cNvSpPr/>
          <p:nvPr/>
        </p:nvSpPr>
        <p:spPr>
          <a:xfrm>
            <a:off x="903930" y="2716406"/>
            <a:ext cx="103550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60" dirty="0">
                <a:latin typeface="Arial"/>
                <a:cs typeface="Arial"/>
              </a:rPr>
              <a:t>BGD scans through all training examples before making a single step (costly operation if N is large)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-6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60" dirty="0">
                <a:latin typeface="Arial"/>
                <a:cs typeface="Arial"/>
              </a:rPr>
              <a:t>SGD starts making progress right away and continues to make progress with each example it looks at. Also:</a:t>
            </a:r>
          </a:p>
          <a:p>
            <a:r>
              <a:rPr lang="en-US" sz="2000" spc="-60" dirty="0">
                <a:latin typeface="Arial"/>
                <a:cs typeface="Arial"/>
              </a:rPr>
              <a:t>             </a:t>
            </a:r>
          </a:p>
          <a:p>
            <a:r>
              <a:rPr lang="en-US" sz="2000" spc="-60" dirty="0">
                <a:latin typeface="Arial"/>
                <a:cs typeface="Arial"/>
              </a:rPr>
              <a:t>               - gets </a:t>
            </a:r>
            <a:r>
              <a:rPr lang="el-GR" sz="2000" spc="-60" dirty="0">
                <a:latin typeface="Arial"/>
                <a:cs typeface="Arial"/>
              </a:rPr>
              <a:t>θ “</a:t>
            </a:r>
            <a:r>
              <a:rPr lang="en-US" sz="2000" spc="-60" dirty="0">
                <a:latin typeface="Arial"/>
                <a:cs typeface="Arial"/>
              </a:rPr>
              <a:t>close” to the minimum much faster</a:t>
            </a:r>
          </a:p>
          <a:p>
            <a:endParaRPr lang="en-US" sz="2000" spc="-60" dirty="0">
              <a:latin typeface="Arial"/>
              <a:cs typeface="Arial"/>
            </a:endParaRPr>
          </a:p>
          <a:p>
            <a:r>
              <a:rPr lang="en-US" sz="2000" spc="-60" dirty="0">
                <a:latin typeface="Arial"/>
                <a:cs typeface="Arial"/>
              </a:rPr>
              <a:t>               - can escape local minima in non-linear models (</a:t>
            </a:r>
            <a:r>
              <a:rPr lang="en-US" sz="2000" dirty="0"/>
              <a:t>the gradient on the whole dataset   </a:t>
            </a:r>
          </a:p>
          <a:p>
            <a:r>
              <a:rPr lang="en-US" sz="2000" dirty="0"/>
              <a:t>               could be 0 at some point, but at that same point, the gradient of the batch could   </a:t>
            </a:r>
          </a:p>
          <a:p>
            <a:r>
              <a:rPr lang="en-US" sz="2000" dirty="0"/>
              <a:t>               be different)</a:t>
            </a:r>
            <a:endParaRPr lang="el-GR" sz="2000" spc="-6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2382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About</a:t>
            </a:r>
            <a:r>
              <a:rPr spc="-200" dirty="0"/>
              <a:t> </a:t>
            </a:r>
            <a:r>
              <a:rPr spc="-13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930" y="1715773"/>
            <a:ext cx="8912225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Undergraduate major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Current job (if any)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Why Data Science at UC Berkeley?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Why are you interested in ML?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What is your favorite National Park?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3" y="435037"/>
            <a:ext cx="27350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25" dirty="0"/>
              <a:t>Last week</a:t>
            </a:r>
            <a:endParaRPr spc="-35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4F74C7-4851-834D-A3A7-32F33B83FF6D}"/>
              </a:ext>
            </a:extLst>
          </p:cNvPr>
          <p:cNvSpPr txBox="1"/>
          <p:nvPr/>
        </p:nvSpPr>
        <p:spPr>
          <a:xfrm>
            <a:off x="903930" y="1712725"/>
            <a:ext cx="7478070" cy="2139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General concepts of Machine Learning (ML)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Roadmap for building ML systems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Review of </a:t>
            </a:r>
            <a:r>
              <a:rPr lang="en-US" sz="2200" spc="-60" dirty="0" err="1">
                <a:latin typeface="Arial"/>
                <a:cs typeface="Arial"/>
              </a:rPr>
              <a:t>Numpy</a:t>
            </a:r>
            <a:r>
              <a:rPr lang="en-US" sz="2200" spc="-60" dirty="0">
                <a:latin typeface="Arial"/>
                <a:cs typeface="Arial"/>
              </a:rPr>
              <a:t> arrays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FD111-2752-4F4B-A230-5A327BFD5274}"/>
              </a:ext>
            </a:extLst>
          </p:cNvPr>
          <p:cNvSpPr/>
          <p:nvPr/>
        </p:nvSpPr>
        <p:spPr>
          <a:xfrm>
            <a:off x="1180070" y="4377232"/>
            <a:ext cx="565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1800" u="sng" spc="-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1800" u="sng" spc="-40" dirty="0" err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corneliailin.github.io</a:t>
            </a:r>
            <a:r>
              <a:rPr lang="en-US" sz="1800" u="sng" spc="-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/datasci_w207_summer2022/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B9082-7A36-784D-B5EE-3199F945FC35}"/>
              </a:ext>
            </a:extLst>
          </p:cNvPr>
          <p:cNvSpPr/>
          <p:nvPr/>
        </p:nvSpPr>
        <p:spPr>
          <a:xfrm>
            <a:off x="1143000" y="3929836"/>
            <a:ext cx="1977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spc="-60" dirty="0">
                <a:latin typeface="Arial"/>
                <a:cs typeface="Arial"/>
              </a:rPr>
              <a:t>Course website: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92093-3994-AC44-9008-9CFD6449402B}"/>
              </a:ext>
            </a:extLst>
          </p:cNvPr>
          <p:cNvSpPr txBox="1"/>
          <p:nvPr/>
        </p:nvSpPr>
        <p:spPr>
          <a:xfrm>
            <a:off x="7529384" y="4438886"/>
            <a:ext cx="400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Image source: S. </a:t>
            </a:r>
            <a:r>
              <a:rPr lang="en-US" sz="1000" dirty="0" err="1">
                <a:latin typeface="+mn-lt"/>
              </a:rPr>
              <a:t>Raschka</a:t>
            </a:r>
            <a:r>
              <a:rPr lang="en-US" sz="1000" dirty="0">
                <a:latin typeface="+mn-lt"/>
              </a:rPr>
              <a:t> and V. </a:t>
            </a:r>
            <a:r>
              <a:rPr lang="en-US" sz="1000" dirty="0" err="1">
                <a:latin typeface="+mn-lt"/>
              </a:rPr>
              <a:t>Mirjalili</a:t>
            </a:r>
            <a:r>
              <a:rPr lang="en-US" sz="1000" dirty="0">
                <a:latin typeface="+mn-lt"/>
              </a:rPr>
              <a:t>, Python Machine Learning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09885E6-DD1D-1B40-99E3-7898E789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82070"/>
            <a:ext cx="4009377" cy="2656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B4F74C7-4851-834D-A3A7-32F33B83FF6D}"/>
              </a:ext>
            </a:extLst>
          </p:cNvPr>
          <p:cNvSpPr txBox="1"/>
          <p:nvPr/>
        </p:nvSpPr>
        <p:spPr>
          <a:xfrm>
            <a:off x="903930" y="1712725"/>
            <a:ext cx="9687870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General concepts of Linear regression and Gradient Descent</a:t>
            </a: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Making predictions using the diabetes dataset (</a:t>
            </a:r>
            <a:r>
              <a:rPr lang="en-US" sz="2200" spc="-60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lang="en-US" sz="2200" spc="-60" dirty="0" err="1">
                <a:solidFill>
                  <a:srgbClr val="FF0000"/>
                </a:solidFill>
                <a:latin typeface="Arial"/>
                <a:cs typeface="Arial"/>
              </a:rPr>
              <a:t>Linear_regression</a:t>
            </a:r>
            <a:r>
              <a:rPr lang="en-US" sz="2200" spc="-60" dirty="0">
                <a:solidFill>
                  <a:srgbClr val="FF0000"/>
                </a:solidFill>
                <a:latin typeface="Arial"/>
                <a:cs typeface="Arial"/>
              </a:rPr>
              <a:t> (gradient descent).</a:t>
            </a:r>
            <a:r>
              <a:rPr lang="en-US" sz="2200" spc="-60" dirty="0" err="1">
                <a:solidFill>
                  <a:srgbClr val="FF0000"/>
                </a:solidFill>
                <a:latin typeface="Arial"/>
                <a:cs typeface="Arial"/>
              </a:rPr>
              <a:t>ipynb</a:t>
            </a:r>
            <a:r>
              <a:rPr lang="en-US" sz="2200" spc="-60" dirty="0">
                <a:latin typeface="Arial"/>
                <a:cs typeface="Arial"/>
              </a:rPr>
              <a:t>)</a:t>
            </a: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Introduction to TensorFlow2 (</a:t>
            </a:r>
            <a:r>
              <a:rPr lang="en-US" sz="2200" spc="-60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en-US" sz="2200" spc="-60" dirty="0" err="1">
                <a:solidFill>
                  <a:srgbClr val="FF0000"/>
                </a:solidFill>
                <a:latin typeface="Arial"/>
                <a:cs typeface="Arial"/>
              </a:rPr>
              <a:t>Tensorflow_introduction.ipynb</a:t>
            </a:r>
            <a:r>
              <a:rPr lang="en-US" sz="2200" spc="-60" dirty="0">
                <a:latin typeface="Arial"/>
                <a:cs typeface="Arial"/>
              </a:rPr>
              <a:t>)</a:t>
            </a:r>
            <a:endParaRPr lang="en-US" sz="24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spc="-60" dirty="0">
              <a:latin typeface="Arial"/>
              <a:cs typeface="Arial"/>
            </a:endParaRPr>
          </a:p>
          <a:p>
            <a:pPr marL="299085" indent="-287020"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2" y="435037"/>
            <a:ext cx="72308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/>
              <a:t>Today’s learning objectives</a:t>
            </a:r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7244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Linear regression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Q1: What is the </a:t>
            </a:r>
            <a:r>
              <a:rPr lang="en-US" sz="2200" b="1" spc="-60" dirty="0">
                <a:latin typeface="Arial"/>
                <a:cs typeface="Arial"/>
              </a:rPr>
              <a:t>assumed relationship </a:t>
            </a:r>
            <a:r>
              <a:rPr lang="en-US" sz="2200" spc="-60" dirty="0">
                <a:latin typeface="Arial"/>
                <a:cs typeface="Arial"/>
              </a:rPr>
              <a:t>between outcome (y) and features (X)?</a:t>
            </a:r>
          </a:p>
        </p:txBody>
      </p:sp>
    </p:spTree>
    <p:extLst>
      <p:ext uri="{BB962C8B-B14F-4D97-AF65-F5344CB8AC3E}">
        <p14:creationId xmlns:p14="http://schemas.microsoft.com/office/powerpoint/2010/main" val="102701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Linear regression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Q1: What is the </a:t>
            </a:r>
            <a:r>
              <a:rPr lang="en-US" sz="2200" b="1" spc="-60" dirty="0">
                <a:latin typeface="Arial"/>
                <a:cs typeface="Arial"/>
              </a:rPr>
              <a:t>assumed relationship </a:t>
            </a:r>
            <a:r>
              <a:rPr lang="en-US" sz="2200" spc="-60" dirty="0">
                <a:latin typeface="Arial"/>
                <a:cs typeface="Arial"/>
              </a:rPr>
              <a:t>between outcome (y) and features (X)?</a:t>
            </a:r>
          </a:p>
        </p:txBody>
      </p:sp>
      <p:pic>
        <p:nvPicPr>
          <p:cNvPr id="7" name="Picture 6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341D3CD-F466-E94A-8EA7-A42D1DE2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59117"/>
            <a:ext cx="4089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Linear regression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Q2: What are the </a:t>
            </a:r>
            <a:r>
              <a:rPr lang="en-US" sz="2200" b="1" spc="-60" dirty="0">
                <a:latin typeface="Arial"/>
                <a:cs typeface="Arial"/>
              </a:rPr>
              <a:t>parameters </a:t>
            </a:r>
            <a:r>
              <a:rPr lang="en-US" sz="2200" spc="-60" dirty="0">
                <a:latin typeface="Arial"/>
                <a:cs typeface="Arial"/>
              </a:rPr>
              <a:t>of the model?</a:t>
            </a:r>
          </a:p>
        </p:txBody>
      </p:sp>
      <p:pic>
        <p:nvPicPr>
          <p:cNvPr id="7" name="Picture 6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341D3CD-F466-E94A-8EA7-A42D1DE2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59117"/>
            <a:ext cx="4089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3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Linear regression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Q2: What are the </a:t>
            </a:r>
            <a:r>
              <a:rPr lang="en-US" sz="2200" b="1" spc="-60" dirty="0">
                <a:latin typeface="Arial"/>
                <a:cs typeface="Arial"/>
              </a:rPr>
              <a:t>parameters </a:t>
            </a:r>
            <a:r>
              <a:rPr lang="en-US" sz="2200" spc="-60" dirty="0">
                <a:latin typeface="Arial"/>
                <a:cs typeface="Arial"/>
              </a:rPr>
              <a:t>of the model?</a:t>
            </a:r>
          </a:p>
        </p:txBody>
      </p:sp>
      <p:pic>
        <p:nvPicPr>
          <p:cNvPr id="7" name="Picture 6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341D3CD-F466-E94A-8EA7-A42D1DE2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59117"/>
            <a:ext cx="4089400" cy="584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8790B-2B84-274A-B8EF-373C356712CC}"/>
              </a:ext>
            </a:extLst>
          </p:cNvPr>
          <p:cNvSpPr/>
          <p:nvPr/>
        </p:nvSpPr>
        <p:spPr>
          <a:xfrm>
            <a:off x="2826266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CEAF3-4167-454E-B2A6-215B1A5A8DED}"/>
              </a:ext>
            </a:extLst>
          </p:cNvPr>
          <p:cNvSpPr/>
          <p:nvPr/>
        </p:nvSpPr>
        <p:spPr>
          <a:xfrm>
            <a:off x="4730578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EED08-703D-7E46-AD9F-B24C84A69DD8}"/>
              </a:ext>
            </a:extLst>
          </p:cNvPr>
          <p:cNvSpPr/>
          <p:nvPr/>
        </p:nvSpPr>
        <p:spPr>
          <a:xfrm>
            <a:off x="3549822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152" y="435037"/>
            <a:ext cx="60878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10" dirty="0"/>
              <a:t>Linear regression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903930" y="1712725"/>
            <a:ext cx="97640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spc="-60" dirty="0">
                <a:latin typeface="Arial"/>
                <a:cs typeface="Arial"/>
              </a:rPr>
              <a:t>Q3: How do we choose the optimal </a:t>
            </a:r>
            <a:r>
              <a:rPr lang="en-US" sz="2200" b="1" spc="-60" dirty="0">
                <a:latin typeface="Arial"/>
                <a:cs typeface="Arial"/>
              </a:rPr>
              <a:t>value</a:t>
            </a:r>
            <a:r>
              <a:rPr lang="en-US" sz="2200" spc="-60" dirty="0">
                <a:latin typeface="Arial"/>
                <a:cs typeface="Arial"/>
              </a:rPr>
              <a:t> of these </a:t>
            </a:r>
            <a:r>
              <a:rPr lang="en-US" sz="2200" b="1" spc="-60" dirty="0">
                <a:latin typeface="Arial"/>
                <a:cs typeface="Arial"/>
              </a:rPr>
              <a:t>parameters</a:t>
            </a:r>
            <a:r>
              <a:rPr lang="en-US" sz="2200" spc="-60" dirty="0">
                <a:latin typeface="Arial"/>
                <a:cs typeface="Arial"/>
              </a:rPr>
              <a:t>?</a:t>
            </a:r>
          </a:p>
        </p:txBody>
      </p:sp>
      <p:pic>
        <p:nvPicPr>
          <p:cNvPr id="7" name="Picture 6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341D3CD-F466-E94A-8EA7-A42D1DE2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59117"/>
            <a:ext cx="4089400" cy="584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8790B-2B84-274A-B8EF-373C356712CC}"/>
              </a:ext>
            </a:extLst>
          </p:cNvPr>
          <p:cNvSpPr/>
          <p:nvPr/>
        </p:nvSpPr>
        <p:spPr>
          <a:xfrm>
            <a:off x="2826266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CEAF3-4167-454E-B2A6-215B1A5A8DED}"/>
              </a:ext>
            </a:extLst>
          </p:cNvPr>
          <p:cNvSpPr/>
          <p:nvPr/>
        </p:nvSpPr>
        <p:spPr>
          <a:xfrm>
            <a:off x="4730578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EED08-703D-7E46-AD9F-B24C84A69DD8}"/>
              </a:ext>
            </a:extLst>
          </p:cNvPr>
          <p:cNvSpPr/>
          <p:nvPr/>
        </p:nvSpPr>
        <p:spPr>
          <a:xfrm>
            <a:off x="3549822" y="2460717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8845</TotalTime>
  <Words>545</Words>
  <Application>Microsoft Macintosh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 207– Applied Machine Learning</vt:lpstr>
      <vt:lpstr>About you</vt:lpstr>
      <vt:lpstr>Last week</vt:lpstr>
      <vt:lpstr>PowerPoint Presentation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Cornelia Ilin</dc:creator>
  <cp:lastModifiedBy>Cornelia Ilin</cp:lastModifiedBy>
  <cp:revision>27</cp:revision>
  <dcterms:created xsi:type="dcterms:W3CDTF">2022-04-10T00:27:58Z</dcterms:created>
  <dcterms:modified xsi:type="dcterms:W3CDTF">2022-05-13T21:41:35Z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2019-07-03T00:00:00Z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2022-04-10T00:00:00Z</vt:filetime>
  </property>
</Properties>
</file>