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62" r:id="rId10"/>
    <p:sldId id="272" r:id="rId11"/>
    <p:sldId id="273" r:id="rId12"/>
    <p:sldId id="274" r:id="rId13"/>
    <p:sldId id="264" r:id="rId14"/>
    <p:sldId id="276" r:id="rId15"/>
    <p:sldId id="265" r:id="rId16"/>
    <p:sldId id="277" r:id="rId17"/>
    <p:sldId id="278" r:id="rId18"/>
    <p:sldId id="266" r:id="rId19"/>
    <p:sldId id="267" r:id="rId20"/>
    <p:sldId id="279" r:id="rId21"/>
    <p:sldId id="268" r:id="rId22"/>
    <p:sldId id="280" r:id="rId23"/>
    <p:sldId id="271" r:id="rId24"/>
    <p:sldId id="269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9"/>
  </p:normalViewPr>
  <p:slideViewPr>
    <p:cSldViewPr>
      <p:cViewPr varScale="1">
        <p:scale>
          <a:sx n="98" d="100"/>
          <a:sy n="98" d="100"/>
        </p:scale>
        <p:origin x="16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024" y="1104769"/>
            <a:ext cx="1002995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30" y="1712725"/>
            <a:ext cx="1038413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9844" y="2667000"/>
            <a:ext cx="4512310" cy="2545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latin typeface="Arial"/>
                <a:cs typeface="Arial"/>
              </a:rPr>
              <a:t>Cornelia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Ilin,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PhD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School of Information</a:t>
            </a: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UC Berkeley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200" spc="-45" dirty="0">
                <a:latin typeface="Arial"/>
                <a:cs typeface="Arial"/>
              </a:rPr>
              <a:t>Introduction</a:t>
            </a:r>
            <a:endParaRPr lang="en-US" sz="2200" spc="-8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1024" y="1104769"/>
            <a:ext cx="10029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5720" marR="5080" indent="-1303655" algn="ctr">
              <a:lnSpc>
                <a:spcPct val="100000"/>
              </a:lnSpc>
              <a:spcBef>
                <a:spcPts val="105"/>
              </a:spcBef>
            </a:pPr>
            <a:r>
              <a:rPr lang="en-US" spc="-545" dirty="0"/>
              <a:t>W 207</a:t>
            </a:r>
            <a:r>
              <a:rPr spc="-270" dirty="0"/>
              <a:t>–</a:t>
            </a:r>
            <a:r>
              <a:rPr spc="-210" dirty="0"/>
              <a:t> </a:t>
            </a:r>
            <a:r>
              <a:rPr lang="en-US" spc="-225" dirty="0"/>
              <a:t>Applied Machine Learning</a:t>
            </a:r>
            <a:endParaRPr spc="-4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1851B2E-4D66-DA4B-A124-744A62BC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1" y="2438400"/>
            <a:ext cx="5295900" cy="344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AA961-6756-7241-8DF3-3FE00B8C61FD}"/>
              </a:ext>
            </a:extLst>
          </p:cNvPr>
          <p:cNvSpPr txBox="1"/>
          <p:nvPr/>
        </p:nvSpPr>
        <p:spPr>
          <a:xfrm>
            <a:off x="866860" y="588010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2558258-7EAB-5949-B566-04164A069E47}"/>
              </a:ext>
            </a:extLst>
          </p:cNvPr>
          <p:cNvSpPr txBox="1"/>
          <p:nvPr/>
        </p:nvSpPr>
        <p:spPr>
          <a:xfrm>
            <a:off x="903930" y="1712725"/>
            <a:ext cx="7478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Name and explain the </a:t>
            </a:r>
            <a:r>
              <a:rPr lang="en-US" sz="2200" b="1" spc="-60" dirty="0">
                <a:latin typeface="Arial"/>
                <a:cs typeface="Arial"/>
              </a:rPr>
              <a:t>3 types of ML supervision</a:t>
            </a:r>
          </a:p>
        </p:txBody>
      </p:sp>
    </p:spTree>
    <p:extLst>
      <p:ext uri="{BB962C8B-B14F-4D97-AF65-F5344CB8AC3E}">
        <p14:creationId xmlns:p14="http://schemas.microsoft.com/office/powerpoint/2010/main" val="33223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9352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Q4: Name the </a:t>
            </a:r>
            <a:r>
              <a:rPr lang="en-US" sz="2200" b="1" spc="-60" dirty="0">
                <a:latin typeface="Arial"/>
                <a:cs typeface="Arial"/>
              </a:rPr>
              <a:t>2 types of supervised ML models</a:t>
            </a:r>
          </a:p>
        </p:txBody>
      </p:sp>
    </p:spTree>
    <p:extLst>
      <p:ext uri="{BB962C8B-B14F-4D97-AF65-F5344CB8AC3E}">
        <p14:creationId xmlns:p14="http://schemas.microsoft.com/office/powerpoint/2010/main" val="10787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9352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Q4: Name the </a:t>
            </a:r>
            <a:r>
              <a:rPr lang="en-US" sz="2200" b="1" spc="-60" dirty="0">
                <a:latin typeface="Arial"/>
                <a:cs typeface="Arial"/>
              </a:rPr>
              <a:t>2 types of supervised ML models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F64BB0-E1EB-7B41-97E1-EA52782E6870}"/>
              </a:ext>
            </a:extLst>
          </p:cNvPr>
          <p:cNvGrpSpPr/>
          <p:nvPr/>
        </p:nvGrpSpPr>
        <p:grpSpPr>
          <a:xfrm>
            <a:off x="903930" y="2546962"/>
            <a:ext cx="6741491" cy="2987919"/>
            <a:chOff x="903930" y="2955681"/>
            <a:chExt cx="6741491" cy="2987919"/>
          </a:xfrm>
        </p:grpSpPr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C4376F54-667C-9D4D-B812-06A1C3956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30" y="2955681"/>
              <a:ext cx="6741491" cy="298791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F1565-876B-3A48-B440-2B2140868E4E}"/>
                </a:ext>
              </a:extLst>
            </p:cNvPr>
            <p:cNvSpPr/>
            <p:nvPr/>
          </p:nvSpPr>
          <p:spPr>
            <a:xfrm>
              <a:off x="6400800" y="2971800"/>
              <a:ext cx="1143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85AD0F-92FE-194B-969B-74C20305A2BB}"/>
              </a:ext>
            </a:extLst>
          </p:cNvPr>
          <p:cNvSpPr txBox="1"/>
          <p:nvPr/>
        </p:nvSpPr>
        <p:spPr>
          <a:xfrm>
            <a:off x="838200" y="5621179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https://</a:t>
            </a:r>
            <a:r>
              <a:rPr lang="en-US" sz="1000" dirty="0" err="1">
                <a:latin typeface="+mn-lt"/>
              </a:rPr>
              <a:t>www.enjoyalgorithms.com</a:t>
            </a:r>
            <a:r>
              <a:rPr lang="en-US" sz="1000" dirty="0">
                <a:latin typeface="+mn-l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2275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Q5: What is the goal of </a:t>
            </a:r>
            <a:r>
              <a:rPr lang="en-US" sz="2200" b="1" spc="-60" dirty="0">
                <a:latin typeface="Arial"/>
                <a:cs typeface="Arial"/>
              </a:rPr>
              <a:t>classification in 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</p:spTree>
    <p:extLst>
      <p:ext uri="{BB962C8B-B14F-4D97-AF65-F5344CB8AC3E}">
        <p14:creationId xmlns:p14="http://schemas.microsoft.com/office/powerpoint/2010/main" val="372768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Q5: What is the goal of </a:t>
            </a:r>
            <a:r>
              <a:rPr lang="en-US" sz="2200" b="1" spc="-60" dirty="0">
                <a:latin typeface="Arial"/>
                <a:cs typeface="Arial"/>
              </a:rPr>
              <a:t>classification in 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88EE53-4C13-534E-BF4B-636B13B3EB57}"/>
              </a:ext>
            </a:extLst>
          </p:cNvPr>
          <p:cNvSpPr txBox="1"/>
          <p:nvPr/>
        </p:nvSpPr>
        <p:spPr>
          <a:xfrm>
            <a:off x="903930" y="2614147"/>
            <a:ext cx="9230670" cy="34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Classification is a subcategory of </a:t>
            </a:r>
            <a:r>
              <a:rPr lang="en-US" sz="2200" u="sng" spc="-60" dirty="0">
                <a:latin typeface="Arial"/>
                <a:cs typeface="Arial"/>
              </a:rPr>
              <a:t>supervised learning </a:t>
            </a:r>
            <a:r>
              <a:rPr lang="en-US" sz="2200" spc="-60" dirty="0">
                <a:latin typeface="Arial"/>
                <a:cs typeface="Arial"/>
              </a:rPr>
              <a:t>where the goal is to predict the categorical class labels of new instances, based on past observations.</a:t>
            </a: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endParaRPr lang="en-US" sz="2200" spc="-6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2200" spc="-6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2200" spc="-6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2200" spc="-6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2200" spc="-6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2200" spc="-6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9CAFA8C-9A6B-6842-A9D7-0D9F0FA6B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2" y="4105621"/>
            <a:ext cx="5207222" cy="2056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F65FA1-CE0F-724B-A4CA-462515D81FF4}"/>
              </a:ext>
            </a:extLst>
          </p:cNvPr>
          <p:cNvSpPr/>
          <p:nvPr/>
        </p:nvSpPr>
        <p:spPr>
          <a:xfrm>
            <a:off x="6629400" y="4536014"/>
            <a:ext cx="4709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pc="-60" dirty="0">
                <a:solidFill>
                  <a:schemeClr val="tx1"/>
                </a:solidFill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Diabetic retinopathy fundus image classification: refer a patient to a doctor or not.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A1FB0-DB3A-DF4B-AFAE-1ACBA0FCFF85}"/>
              </a:ext>
            </a:extLst>
          </p:cNvPr>
          <p:cNvSpPr txBox="1"/>
          <p:nvPr/>
        </p:nvSpPr>
        <p:spPr>
          <a:xfrm>
            <a:off x="903930" y="6162595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https://</a:t>
            </a:r>
            <a:r>
              <a:rPr lang="en-US" sz="1000" dirty="0" err="1">
                <a:latin typeface="+mn-lt"/>
              </a:rPr>
              <a:t>www.nature.com</a:t>
            </a:r>
            <a:r>
              <a:rPr lang="en-US" sz="1000" dirty="0">
                <a:latin typeface="+mn-lt"/>
              </a:rPr>
              <a:t>/articles/s41746-019-0172-3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A566F2-CA61-844C-B456-734C82F11F88}"/>
              </a:ext>
            </a:extLst>
          </p:cNvPr>
          <p:cNvCxnSpPr/>
          <p:nvPr/>
        </p:nvCxnSpPr>
        <p:spPr>
          <a:xfrm>
            <a:off x="6248400" y="4724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5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Q6: What is the goal of </a:t>
            </a:r>
            <a:r>
              <a:rPr lang="en-US" sz="2200" b="1" spc="-60" dirty="0">
                <a:latin typeface="Arial"/>
                <a:cs typeface="Arial"/>
              </a:rPr>
              <a:t>regression analysis in 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</p:spTree>
    <p:extLst>
      <p:ext uri="{BB962C8B-B14F-4D97-AF65-F5344CB8AC3E}">
        <p14:creationId xmlns:p14="http://schemas.microsoft.com/office/powerpoint/2010/main" val="14023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Q6: What is the goal of </a:t>
            </a:r>
            <a:r>
              <a:rPr lang="en-US" sz="2200" b="1" spc="-60" dirty="0">
                <a:latin typeface="Arial"/>
                <a:cs typeface="Arial"/>
              </a:rPr>
              <a:t>regression analysis in 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88EE53-4C13-534E-BF4B-636B13B3EB57}"/>
              </a:ext>
            </a:extLst>
          </p:cNvPr>
          <p:cNvSpPr txBox="1"/>
          <p:nvPr/>
        </p:nvSpPr>
        <p:spPr>
          <a:xfrm>
            <a:off x="903930" y="2614147"/>
            <a:ext cx="9230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The task of classification is to assign categorical labels. Regression analysis is a subcategory of </a:t>
            </a:r>
            <a:r>
              <a:rPr lang="en-US" sz="2200" u="sng" spc="-60" dirty="0">
                <a:latin typeface="Arial"/>
                <a:cs typeface="Arial"/>
              </a:rPr>
              <a:t>supervised learning </a:t>
            </a:r>
            <a:r>
              <a:rPr lang="en-US" sz="2200" spc="-60" dirty="0">
                <a:latin typeface="Arial"/>
                <a:cs typeface="Arial"/>
              </a:rPr>
              <a:t>and can be used to predict continuous outcomes.</a:t>
            </a:r>
          </a:p>
        </p:txBody>
      </p:sp>
      <p:pic>
        <p:nvPicPr>
          <p:cNvPr id="5" name="Picture 4" descr="A picture containing indoor, plant, flower, red&#10;&#10;Description automatically generated">
            <a:extLst>
              <a:ext uri="{FF2B5EF4-FFF2-40B4-BE49-F238E27FC236}">
                <a16:creationId xmlns:a16="http://schemas.microsoft.com/office/drawing/2014/main" id="{08266228-C62E-1044-B0BC-249DCB4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9" y="3958515"/>
            <a:ext cx="3443930" cy="23735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E72DB0-90BD-3C43-B335-CBC893341EC3}"/>
              </a:ext>
            </a:extLst>
          </p:cNvPr>
          <p:cNvSpPr/>
          <p:nvPr/>
        </p:nvSpPr>
        <p:spPr>
          <a:xfrm>
            <a:off x="4914902" y="4539734"/>
            <a:ext cx="6286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predict number of COVID-19 cases and deaths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961D15-2BB1-7147-B960-0418B6489413}"/>
              </a:ext>
            </a:extLst>
          </p:cNvPr>
          <p:cNvCxnSpPr/>
          <p:nvPr/>
        </p:nvCxnSpPr>
        <p:spPr>
          <a:xfrm>
            <a:off x="4495800" y="4724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Q7: True or False? Clustering is a technique used for structuring information and deriving meaningful relationships from data.</a:t>
            </a:r>
          </a:p>
        </p:txBody>
      </p:sp>
    </p:spTree>
    <p:extLst>
      <p:ext uri="{BB962C8B-B14F-4D97-AF65-F5344CB8AC3E}">
        <p14:creationId xmlns:p14="http://schemas.microsoft.com/office/powerpoint/2010/main" val="25108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Q7: True or False? Clustering is a technique used for structuring information and deriving meaningful relationships from data.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88EE53-4C13-534E-BF4B-636B13B3EB57}"/>
              </a:ext>
            </a:extLst>
          </p:cNvPr>
          <p:cNvSpPr txBox="1"/>
          <p:nvPr/>
        </p:nvSpPr>
        <p:spPr>
          <a:xfrm>
            <a:off x="903930" y="2645911"/>
            <a:ext cx="9230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True, it’s an </a:t>
            </a:r>
            <a:r>
              <a:rPr lang="en-US" sz="2200" u="sng" spc="-60" dirty="0">
                <a:latin typeface="Arial"/>
                <a:cs typeface="Arial"/>
              </a:rPr>
              <a:t>unsupervised learning </a:t>
            </a:r>
            <a:r>
              <a:rPr lang="en-US" sz="2200" spc="-60" dirty="0">
                <a:latin typeface="Arial"/>
                <a:cs typeface="Arial"/>
              </a:rPr>
              <a:t>technique used to find subgroups in data.</a:t>
            </a:r>
          </a:p>
        </p:txBody>
      </p:sp>
      <p:pic>
        <p:nvPicPr>
          <p:cNvPr id="9" name="Picture 8" descr="Chart, diagram, scatter chart&#10;&#10;Description automatically generated">
            <a:extLst>
              <a:ext uri="{FF2B5EF4-FFF2-40B4-BE49-F238E27FC236}">
                <a16:creationId xmlns:a16="http://schemas.microsoft.com/office/drawing/2014/main" id="{0058A87D-3F20-1547-93A1-8ADF68CE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07" y="3240543"/>
            <a:ext cx="4195996" cy="30300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916135-7E5E-F946-AC60-21D0DA5B5963}"/>
              </a:ext>
            </a:extLst>
          </p:cNvPr>
          <p:cNvSpPr/>
          <p:nvPr/>
        </p:nvSpPr>
        <p:spPr>
          <a:xfrm>
            <a:off x="5892197" y="3860712"/>
            <a:ext cx="4601793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1800" spc="-60" dirty="0">
              <a:latin typeface="Arial"/>
              <a:cs typeface="Arial"/>
            </a:endParaRP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discover patient groups based on their diagnosis history in order to develop distinct treatment plans.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3BF453-095F-3045-B9DD-3EAAD1DD17D4}"/>
              </a:ext>
            </a:extLst>
          </p:cNvPr>
          <p:cNvCxnSpPr/>
          <p:nvPr/>
        </p:nvCxnSpPr>
        <p:spPr>
          <a:xfrm>
            <a:off x="5410200" y="4343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B857DC-26D6-884C-A378-47812727133A}"/>
              </a:ext>
            </a:extLst>
          </p:cNvPr>
          <p:cNvSpPr txBox="1"/>
          <p:nvPr/>
        </p:nvSpPr>
        <p:spPr>
          <a:xfrm>
            <a:off x="1066800" y="6306979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https://</a:t>
            </a:r>
            <a:r>
              <a:rPr lang="en-US" sz="1000" dirty="0" err="1">
                <a:latin typeface="+mn-lt"/>
              </a:rPr>
              <a:t>www.researchgate.net</a:t>
            </a:r>
            <a:r>
              <a:rPr lang="en-US" sz="1000" dirty="0">
                <a:latin typeface="+mn-lt"/>
              </a:rPr>
              <a:t>/publication/307969853_Chronic_Obstructive_Pulmonary_Disease_Subtypes_Transitions_over_Time/figures</a:t>
            </a:r>
          </a:p>
        </p:txBody>
      </p:sp>
    </p:spTree>
    <p:extLst>
      <p:ext uri="{BB962C8B-B14F-4D97-AF65-F5344CB8AC3E}">
        <p14:creationId xmlns:p14="http://schemas.microsoft.com/office/powerpoint/2010/main" val="362423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Q8: What is Principal Component Analysis (PCA)? </a:t>
            </a:r>
          </a:p>
        </p:txBody>
      </p:sp>
    </p:spTree>
    <p:extLst>
      <p:ext uri="{BB962C8B-B14F-4D97-AF65-F5344CB8AC3E}">
        <p14:creationId xmlns:p14="http://schemas.microsoft.com/office/powerpoint/2010/main" val="6083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27350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About</a:t>
            </a:r>
            <a:r>
              <a:rPr spc="-200" dirty="0"/>
              <a:t> </a:t>
            </a:r>
            <a:r>
              <a:rPr lang="en-US" spc="-355" dirty="0"/>
              <a:t>me</a:t>
            </a:r>
            <a:endParaRPr spc="-355" dirty="0"/>
          </a:p>
        </p:txBody>
      </p:sp>
      <p:sp>
        <p:nvSpPr>
          <p:cNvPr id="3" name="object 3"/>
          <p:cNvSpPr txBox="1"/>
          <p:nvPr/>
        </p:nvSpPr>
        <p:spPr>
          <a:xfrm>
            <a:off x="865830" y="1715773"/>
            <a:ext cx="7973370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Faculty </a:t>
            </a:r>
            <a:r>
              <a:rPr sz="2200" spc="-40" dirty="0">
                <a:latin typeface="Arial"/>
                <a:cs typeface="Arial"/>
              </a:rPr>
              <a:t>in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lang="en-US" sz="2200" spc="-60" dirty="0">
                <a:latin typeface="Arial"/>
                <a:cs typeface="Arial"/>
              </a:rPr>
              <a:t>the School of Information at UC Berkley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Research Scientist at Stanford University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Postdoc in the School of Information at UC Berkeley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spc="-60" dirty="0">
                <a:latin typeface="Arial"/>
                <a:cs typeface="Arial"/>
              </a:rPr>
              <a:t>PhD in Applied Economics (UW Madison)</a:t>
            </a: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lang="en-US" sz="2200" b="1" spc="-60" dirty="0">
                <a:latin typeface="Arial"/>
                <a:cs typeface="Arial"/>
              </a:rPr>
              <a:t>Research</a:t>
            </a:r>
            <a:r>
              <a:rPr lang="en-US" sz="2200" spc="-60" dirty="0">
                <a:latin typeface="Arial"/>
                <a:cs typeface="Arial"/>
              </a:rPr>
              <a:t> at the intersection of </a:t>
            </a:r>
            <a:r>
              <a:rPr lang="en-US" sz="2200" b="1" spc="-60" dirty="0">
                <a:latin typeface="Arial"/>
                <a:cs typeface="Arial"/>
              </a:rPr>
              <a:t>health</a:t>
            </a:r>
            <a:r>
              <a:rPr lang="en-US" sz="2200" spc="-60" dirty="0">
                <a:latin typeface="Arial"/>
                <a:cs typeface="Arial"/>
              </a:rPr>
              <a:t> and </a:t>
            </a:r>
            <a:r>
              <a:rPr lang="en-US" sz="2200" b="1" spc="-60" dirty="0">
                <a:latin typeface="Arial"/>
                <a:cs typeface="Arial"/>
              </a:rPr>
              <a:t>environment</a:t>
            </a:r>
            <a:endParaRPr sz="22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Q8: What is Principal Component Analysis (PCA)?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A88EE53-4C13-534E-BF4B-636B13B3EB57}"/>
              </a:ext>
            </a:extLst>
          </p:cNvPr>
          <p:cNvSpPr txBox="1"/>
          <p:nvPr/>
        </p:nvSpPr>
        <p:spPr>
          <a:xfrm>
            <a:off x="903930" y="2645911"/>
            <a:ext cx="9230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PCA is an </a:t>
            </a:r>
            <a:r>
              <a:rPr lang="en-US" sz="2200" u="sng" spc="-60" dirty="0">
                <a:latin typeface="Arial"/>
                <a:cs typeface="Arial"/>
              </a:rPr>
              <a:t>unsupervised learning </a:t>
            </a:r>
            <a:r>
              <a:rPr lang="en-US" sz="2200" spc="-60" dirty="0">
                <a:latin typeface="Arial"/>
                <a:cs typeface="Arial"/>
              </a:rPr>
              <a:t>technique, useful when working with data of high dimensionality or for visualizing data.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74D22C0-95A7-624E-B387-FE3F9F0DF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0" y="3633768"/>
            <a:ext cx="4114800" cy="2768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74033C-0322-234E-A350-370F45F8CF57}"/>
              </a:ext>
            </a:extLst>
          </p:cNvPr>
          <p:cNvCxnSpPr/>
          <p:nvPr/>
        </p:nvCxnSpPr>
        <p:spPr>
          <a:xfrm>
            <a:off x="5105400" y="4343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6E86E-C93D-5147-B78E-CA1D74775D66}"/>
              </a:ext>
            </a:extLst>
          </p:cNvPr>
          <p:cNvSpPr/>
          <p:nvPr/>
        </p:nvSpPr>
        <p:spPr>
          <a:xfrm>
            <a:off x="5519265" y="3886200"/>
            <a:ext cx="5301135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1800" spc="-60" dirty="0">
              <a:latin typeface="Arial"/>
              <a:cs typeface="Arial"/>
            </a:endParaRP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pc="-60" dirty="0">
                <a:solidFill>
                  <a:schemeClr val="tx1"/>
                </a:solidFill>
                <a:latin typeface="Arial"/>
                <a:cs typeface="Arial"/>
              </a:rPr>
              <a:t>Example: </a:t>
            </a:r>
            <a:r>
              <a:rPr lang="en-US" spc="-6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ommon to combine PCA and clustering!</a:t>
            </a:r>
          </a:p>
        </p:txBody>
      </p:sp>
    </p:spTree>
    <p:extLst>
      <p:ext uri="{BB962C8B-B14F-4D97-AF65-F5344CB8AC3E}">
        <p14:creationId xmlns:p14="http://schemas.microsoft.com/office/powerpoint/2010/main" val="385188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Roadmap for building ML systems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11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Q9: What is a typical </a:t>
            </a:r>
            <a:r>
              <a:rPr lang="en-US" sz="2200" b="1" spc="-60" dirty="0">
                <a:latin typeface="Arial"/>
                <a:cs typeface="Arial"/>
              </a:rPr>
              <a:t>workflow</a:t>
            </a:r>
            <a:r>
              <a:rPr lang="en-US" sz="2200" spc="-60" dirty="0">
                <a:latin typeface="Arial"/>
                <a:cs typeface="Arial"/>
              </a:rPr>
              <a:t> for 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 in predictive modeling?</a:t>
            </a:r>
          </a:p>
        </p:txBody>
      </p:sp>
    </p:spTree>
    <p:extLst>
      <p:ext uri="{BB962C8B-B14F-4D97-AF65-F5344CB8AC3E}">
        <p14:creationId xmlns:p14="http://schemas.microsoft.com/office/powerpoint/2010/main" val="64627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Roadmap for building ML systems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11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Q9: What is a typical </a:t>
            </a:r>
            <a:r>
              <a:rPr lang="en-US" sz="2200" b="1" spc="-60" dirty="0">
                <a:latin typeface="Arial"/>
                <a:cs typeface="Arial"/>
              </a:rPr>
              <a:t>workflow</a:t>
            </a:r>
            <a:r>
              <a:rPr lang="en-US" sz="2200" spc="-60" dirty="0">
                <a:latin typeface="Arial"/>
                <a:cs typeface="Arial"/>
              </a:rPr>
              <a:t> for 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 in predictive modeling?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AA961-6756-7241-8DF3-3FE00B8C61FD}"/>
              </a:ext>
            </a:extLst>
          </p:cNvPr>
          <p:cNvSpPr txBox="1"/>
          <p:nvPr/>
        </p:nvSpPr>
        <p:spPr>
          <a:xfrm>
            <a:off x="866860" y="588010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9C744F-BD92-4840-9868-571AC77B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" y="2374977"/>
            <a:ext cx="5289550" cy="35051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13DED-0F60-0349-B777-EAE784361D87}"/>
              </a:ext>
            </a:extLst>
          </p:cNvPr>
          <p:cNvSpPr/>
          <p:nvPr/>
        </p:nvSpPr>
        <p:spPr>
          <a:xfrm>
            <a:off x="6781800" y="2985527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solidFill>
                  <a:schemeClr val="tx1"/>
                </a:solidFill>
                <a:latin typeface="Arial"/>
                <a:cs typeface="Arial"/>
              </a:rPr>
              <a:t>Example: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spc="-60" dirty="0" err="1">
                <a:solidFill>
                  <a:srgbClr val="C00000"/>
                </a:solidFill>
                <a:latin typeface="Arial"/>
                <a:cs typeface="Arial"/>
              </a:rPr>
              <a:t>Introduction.ipynb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 (CI)</a:t>
            </a:r>
            <a:endParaRPr lang="en-US" sz="1800" spc="-60" dirty="0"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8AA9F6-5CD7-6F43-B827-63198944F005}"/>
              </a:ext>
            </a:extLst>
          </p:cNvPr>
          <p:cNvCxnSpPr/>
          <p:nvPr/>
        </p:nvCxnSpPr>
        <p:spPr>
          <a:xfrm>
            <a:off x="6400800" y="3200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5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Roadmap for building ML systems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11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Q10: Why do we need a </a:t>
            </a:r>
            <a:r>
              <a:rPr lang="en-US" sz="2200" b="1" spc="-60" dirty="0">
                <a:latin typeface="Arial"/>
                <a:cs typeface="Arial"/>
              </a:rPr>
              <a:t>train-test</a:t>
            </a:r>
            <a:r>
              <a:rPr lang="en-US" sz="2200" spc="-60" dirty="0">
                <a:latin typeface="Arial"/>
                <a:cs typeface="Arial"/>
              </a:rPr>
              <a:t> split? How do you </a:t>
            </a:r>
            <a:r>
              <a:rPr lang="en-US" sz="2200" b="1" spc="-60" dirty="0">
                <a:latin typeface="Arial"/>
                <a:cs typeface="Arial"/>
              </a:rPr>
              <a:t>evaluate</a:t>
            </a:r>
            <a:r>
              <a:rPr lang="en-US" sz="2200" spc="-60" dirty="0">
                <a:latin typeface="Arial"/>
                <a:cs typeface="Arial"/>
              </a:rPr>
              <a:t> prediction?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AA961-6756-7241-8DF3-3FE00B8C61FD}"/>
              </a:ext>
            </a:extLst>
          </p:cNvPr>
          <p:cNvSpPr txBox="1"/>
          <p:nvPr/>
        </p:nvSpPr>
        <p:spPr>
          <a:xfrm>
            <a:off x="866860" y="588010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9C744F-BD92-4840-9868-571AC77B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" y="2374977"/>
            <a:ext cx="5289550" cy="3505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AFBEF-1497-DD48-B3BC-B99395B9E6D9}"/>
              </a:ext>
            </a:extLst>
          </p:cNvPr>
          <p:cNvSpPr txBox="1"/>
          <p:nvPr/>
        </p:nvSpPr>
        <p:spPr>
          <a:xfrm>
            <a:off x="6934200" y="2819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meant by </a:t>
            </a:r>
            <a:r>
              <a:rPr lang="en-US" b="1" dirty="0"/>
              <a:t>generalization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436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9166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Review of </a:t>
            </a:r>
            <a:r>
              <a:rPr lang="en-US" spc="-310" dirty="0" err="1"/>
              <a:t>Numpy</a:t>
            </a:r>
            <a:r>
              <a:rPr lang="en-US" spc="-310" dirty="0"/>
              <a:t> arrays</a:t>
            </a:r>
            <a:endParaRPr spc="-15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13DED-0F60-0349-B777-EAE784361D87}"/>
              </a:ext>
            </a:extLst>
          </p:cNvPr>
          <p:cNvSpPr/>
          <p:nvPr/>
        </p:nvSpPr>
        <p:spPr>
          <a:xfrm>
            <a:off x="6219556" y="2558534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solidFill>
                  <a:schemeClr val="tx1"/>
                </a:solidFill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see </a:t>
            </a:r>
            <a:r>
              <a:rPr lang="en-US" sz="1800" spc="-60" dirty="0" err="1">
                <a:solidFill>
                  <a:srgbClr val="C00000"/>
                </a:solidFill>
                <a:latin typeface="Arial"/>
                <a:cs typeface="Arial"/>
              </a:rPr>
              <a:t>Numpy_review.ipynb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 (students)</a:t>
            </a:r>
            <a:endParaRPr lang="en-US" sz="1800" spc="-6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43BA83B-3B96-114B-A3EB-219EB529215E}"/>
              </a:ext>
            </a:extLst>
          </p:cNvPr>
          <p:cNvSpPr txBox="1"/>
          <p:nvPr/>
        </p:nvSpPr>
        <p:spPr>
          <a:xfrm>
            <a:off x="903930" y="1712725"/>
            <a:ext cx="10445146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API: </a:t>
            </a:r>
            <a:r>
              <a:rPr lang="en-US" sz="2400" dirty="0"/>
              <a:t>https://</a:t>
            </a:r>
            <a:r>
              <a:rPr lang="en-US" sz="2400" dirty="0" err="1"/>
              <a:t>numpy.org</a:t>
            </a:r>
            <a:r>
              <a:rPr lang="en-US" sz="2400" dirty="0"/>
              <a:t>/doc/stable/reference/generated/</a:t>
            </a:r>
            <a:r>
              <a:rPr lang="en-US" sz="2400" dirty="0" err="1"/>
              <a:t>numpy.array.html</a:t>
            </a:r>
            <a:endParaRPr lang="en-US" sz="2400" dirty="0"/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B1FB9-5101-B94E-8B94-53662E7CAA1D}"/>
              </a:ext>
            </a:extLst>
          </p:cNvPr>
          <p:cNvCxnSpPr/>
          <p:nvPr/>
        </p:nvCxnSpPr>
        <p:spPr>
          <a:xfrm>
            <a:off x="5715000" y="2743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C8E987AF-C1ED-AA46-AA03-0CE8510A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1" y="2387034"/>
            <a:ext cx="4850113" cy="27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2382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About</a:t>
            </a:r>
            <a:r>
              <a:rPr spc="-200" dirty="0"/>
              <a:t> </a:t>
            </a:r>
            <a:r>
              <a:rPr spc="-13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5773"/>
            <a:ext cx="8912225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Undergraduate major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Current job (if any)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Why Data Science at UC Berkeley?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Why W207?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371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Course websites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93623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6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Lecture and Lab material will be uploaded on </a:t>
            </a:r>
            <a:r>
              <a:rPr lang="en-US" sz="2200" spc="-60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course website</a:t>
            </a:r>
            <a:r>
              <a:rPr sz="2200" spc="-35" dirty="0">
                <a:latin typeface="Arial"/>
                <a:cs typeface="Arial"/>
              </a:rPr>
              <a:t>: </a:t>
            </a:r>
            <a:r>
              <a:rPr lang="en-US" sz="2200" u="sng" spc="-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200" u="sng" spc="-40" dirty="0" err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corneliailin.github.io</a:t>
            </a:r>
            <a:r>
              <a:rPr lang="en-US" sz="2200" u="sng" spc="-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/datasci_w207_summer2022/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2700" marR="29032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Grades will be posted on </a:t>
            </a:r>
            <a:r>
              <a:rPr lang="en-US" sz="2200" spc="-60" dirty="0">
                <a:latin typeface="Arial"/>
                <a:cs typeface="Arial"/>
              </a:rPr>
              <a:t>ISVC</a:t>
            </a:r>
            <a:r>
              <a:rPr sz="2200" spc="-60" dirty="0">
                <a:latin typeface="Arial"/>
                <a:cs typeface="Arial"/>
              </a:rPr>
              <a:t>: </a:t>
            </a:r>
            <a:r>
              <a:rPr lang="en-US" sz="2200" u="sng" spc="-9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200" u="sng" spc="-90" dirty="0" err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learn.datascience.berkeley.edu</a:t>
            </a:r>
            <a:r>
              <a:rPr lang="en-US" sz="2200" u="sng" spc="-9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/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6974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Live </a:t>
            </a:r>
            <a:r>
              <a:rPr lang="en-US" spc="-60" dirty="0"/>
              <a:t>sessions</a:t>
            </a:r>
            <a:r>
              <a:rPr spc="-229" dirty="0"/>
              <a:t> </a:t>
            </a:r>
            <a:r>
              <a:rPr spc="-15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6335070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200" spc="-60" dirty="0">
                <a:latin typeface="Arial"/>
                <a:cs typeface="Arial"/>
              </a:rPr>
              <a:t>Each </a:t>
            </a:r>
            <a:r>
              <a:rPr lang="en-US" sz="2200" spc="-60" dirty="0">
                <a:latin typeface="Arial"/>
                <a:cs typeface="Arial"/>
              </a:rPr>
              <a:t>session</a:t>
            </a:r>
            <a:r>
              <a:rPr sz="2200" spc="-60" dirty="0">
                <a:latin typeface="Arial"/>
                <a:cs typeface="Arial"/>
              </a:rPr>
              <a:t> is </a:t>
            </a:r>
            <a:r>
              <a:rPr lang="en-US" sz="2200" spc="-60" dirty="0">
                <a:latin typeface="Arial"/>
                <a:cs typeface="Arial"/>
              </a:rPr>
              <a:t>90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lang="en-US" sz="2200" spc="-60" dirty="0">
                <a:latin typeface="Arial"/>
                <a:cs typeface="Arial"/>
              </a:rPr>
              <a:t>minutes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30 minutes Q&amp;A related to the topic of the week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30 minutes Code demonstration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30 minutes Breakout room exercises</a:t>
            </a:r>
            <a:endParaRPr sz="2200" spc="-6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72308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Today’s learning objectives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478070" cy="2139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General concepts of Machine Learning (ML)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Roadmap for building ML systems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Review of </a:t>
            </a:r>
            <a:r>
              <a:rPr lang="en-US" sz="2200" spc="-60" dirty="0" err="1">
                <a:latin typeface="Arial"/>
                <a:cs typeface="Arial"/>
              </a:rPr>
              <a:t>Numpy</a:t>
            </a:r>
            <a:r>
              <a:rPr lang="en-US" sz="2200" spc="-60" dirty="0">
                <a:latin typeface="Arial"/>
                <a:cs typeface="Arial"/>
              </a:rPr>
              <a:t> arrays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21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Q1: Can you make </a:t>
            </a:r>
            <a:r>
              <a:rPr lang="en-US" sz="2200" b="1" spc="-60" dirty="0">
                <a:latin typeface="Arial"/>
                <a:cs typeface="Arial"/>
              </a:rPr>
              <a:t>predictions </a:t>
            </a:r>
            <a:r>
              <a:rPr lang="en-US" sz="2200" spc="-60" dirty="0">
                <a:latin typeface="Arial"/>
                <a:cs typeface="Arial"/>
              </a:rPr>
              <a:t>about the </a:t>
            </a:r>
            <a:r>
              <a:rPr lang="en-US" sz="2200" b="1" spc="-60" dirty="0">
                <a:latin typeface="Arial"/>
                <a:cs typeface="Arial"/>
              </a:rPr>
              <a:t>future </a:t>
            </a:r>
            <a:r>
              <a:rPr lang="en-US" sz="2200" spc="-60" dirty="0">
                <a:latin typeface="Arial"/>
                <a:cs typeface="Arial"/>
              </a:rPr>
              <a:t>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</p:spTree>
    <p:extLst>
      <p:ext uri="{BB962C8B-B14F-4D97-AF65-F5344CB8AC3E}">
        <p14:creationId xmlns:p14="http://schemas.microsoft.com/office/powerpoint/2010/main" val="22995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687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Q1: Can you make </a:t>
            </a:r>
            <a:r>
              <a:rPr lang="en-US" sz="2200" b="1" spc="-60" dirty="0">
                <a:latin typeface="Arial"/>
                <a:cs typeface="Arial"/>
              </a:rPr>
              <a:t>predictions </a:t>
            </a:r>
            <a:r>
              <a:rPr lang="en-US" sz="2200" spc="-60" dirty="0">
                <a:latin typeface="Arial"/>
                <a:cs typeface="Arial"/>
              </a:rPr>
              <a:t>about the </a:t>
            </a:r>
            <a:r>
              <a:rPr lang="en-US" sz="2200" b="1" spc="-60" dirty="0">
                <a:latin typeface="Arial"/>
                <a:cs typeface="Arial"/>
              </a:rPr>
              <a:t>future </a:t>
            </a:r>
            <a:r>
              <a:rPr lang="en-US" sz="2200" spc="-60" dirty="0">
                <a:latin typeface="Arial"/>
                <a:cs typeface="Arial"/>
              </a:rPr>
              <a:t>using </a:t>
            </a:r>
            <a:r>
              <a:rPr lang="en-US" sz="2200" b="1" spc="-60" dirty="0">
                <a:latin typeface="Arial"/>
                <a:cs typeface="Arial"/>
              </a:rPr>
              <a:t>ML</a:t>
            </a:r>
            <a:r>
              <a:rPr lang="en-US" sz="2200" spc="-60" dirty="0">
                <a:latin typeface="Arial"/>
                <a:cs typeface="Arial"/>
              </a:rPr>
              <a:t>? Provide an example.</a:t>
            </a:r>
          </a:p>
        </p:txBody>
      </p:sp>
      <p:pic>
        <p:nvPicPr>
          <p:cNvPr id="5" name="Picture 4" descr="A picture containing indoor, plant, flower, red&#10;&#10;Description automatically generated">
            <a:extLst>
              <a:ext uri="{FF2B5EF4-FFF2-40B4-BE49-F238E27FC236}">
                <a16:creationId xmlns:a16="http://schemas.microsoft.com/office/drawing/2014/main" id="{7DBB709F-3D87-884B-8855-FF06E7CA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0" y="3005918"/>
            <a:ext cx="3443930" cy="2373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B69ABF-041E-8F49-93B2-1708D3BB9C80}"/>
              </a:ext>
            </a:extLst>
          </p:cNvPr>
          <p:cNvSpPr/>
          <p:nvPr/>
        </p:nvSpPr>
        <p:spPr>
          <a:xfrm>
            <a:off x="4912842" y="3232436"/>
            <a:ext cx="5907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latin typeface="Arial"/>
                <a:cs typeface="Arial"/>
              </a:rPr>
              <a:t>Example: </a:t>
            </a:r>
            <a:r>
              <a:rPr lang="en-US" sz="1800" spc="-60" dirty="0">
                <a:solidFill>
                  <a:srgbClr val="C00000"/>
                </a:solidFill>
                <a:latin typeface="Arial"/>
                <a:cs typeface="Arial"/>
              </a:rPr>
              <a:t>predict number of COVID-19 cases and deaths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935CE7-4C51-AD40-B942-D675855E0397}"/>
              </a:ext>
            </a:extLst>
          </p:cNvPr>
          <p:cNvCxnSpPr/>
          <p:nvPr/>
        </p:nvCxnSpPr>
        <p:spPr>
          <a:xfrm>
            <a:off x="4493741" y="341710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ject 3">
            <a:extLst>
              <a:ext uri="{FF2B5EF4-FFF2-40B4-BE49-F238E27FC236}">
                <a16:creationId xmlns:a16="http://schemas.microsoft.com/office/drawing/2014/main" id="{C8C16FFB-07D7-3847-AE04-1F6AE585C4BB}"/>
              </a:ext>
            </a:extLst>
          </p:cNvPr>
          <p:cNvSpPr txBox="1"/>
          <p:nvPr/>
        </p:nvSpPr>
        <p:spPr>
          <a:xfrm>
            <a:off x="903930" y="2614147"/>
            <a:ext cx="9230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61286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General concepts of ML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7478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Q2: Name and explain the </a:t>
            </a:r>
            <a:r>
              <a:rPr lang="en-US" sz="2200" b="1" spc="-60" dirty="0">
                <a:latin typeface="Arial"/>
                <a:cs typeface="Arial"/>
              </a:rPr>
              <a:t>3 types of ML supervision</a:t>
            </a:r>
          </a:p>
        </p:txBody>
      </p:sp>
    </p:spTree>
    <p:extLst>
      <p:ext uri="{BB962C8B-B14F-4D97-AF65-F5344CB8AC3E}">
        <p14:creationId xmlns:p14="http://schemas.microsoft.com/office/powerpoint/2010/main" val="102701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786</Words>
  <Application>Microsoft Macintosh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W 207– Applied Machine Learning</vt:lpstr>
      <vt:lpstr>About me</vt:lpstr>
      <vt:lpstr>About you</vt:lpstr>
      <vt:lpstr>Course websites</vt:lpstr>
      <vt:lpstr>Live sessions organization</vt:lpstr>
      <vt:lpstr>Today’s learning objectives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General concepts of ML</vt:lpstr>
      <vt:lpstr>Roadmap for building ML systems</vt:lpstr>
      <vt:lpstr>Roadmap for building ML systems</vt:lpstr>
      <vt:lpstr>Roadmap for building ML systems</vt:lpstr>
      <vt:lpstr>Review of Numpy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Cornelia Ilin</dc:creator>
  <cp:lastModifiedBy>Cornelia Ilin</cp:lastModifiedBy>
  <cp:revision>12</cp:revision>
  <dcterms:created xsi:type="dcterms:W3CDTF">2022-04-10T00:27:58Z</dcterms:created>
  <dcterms:modified xsi:type="dcterms:W3CDTF">2022-04-29T18:29:23Z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2019-07-03T00:00:00Z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2022-04-10T00:00:00Z</vt:filetime>
  </property>
</Properties>
</file>