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YUVASRI\project%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excel.xlsx]Sheet7!PivotTable4</c:name>
    <c:fmtId val="3"/>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pieChart>
        <c:varyColors val="1"/>
        <c:ser>
          <c:idx val="0"/>
          <c:order val="0"/>
          <c:tx>
            <c:strRef>
              <c:f>Sheet7!$B$1</c:f>
              <c:strCache>
                <c:ptCount val="1"/>
                <c:pt idx="0">
                  <c:v>Total</c:v>
                </c:pt>
              </c:strCache>
            </c:strRef>
          </c:tx>
          <c:cat>
            <c:multiLvlStrRef>
              <c:f>Sheet7!$A$2:$A$22</c:f>
              <c:multiLvlStrCache>
                <c:ptCount val="5"/>
                <c:lvl>
                  <c:pt idx="0">
                    <c:v>Permanent</c:v>
                  </c:pt>
                  <c:pt idx="1">
                    <c:v>Permanent</c:v>
                  </c:pt>
                  <c:pt idx="2">
                    <c:v>Permanent</c:v>
                  </c:pt>
                  <c:pt idx="3">
                    <c:v>Permanent</c:v>
                  </c:pt>
                  <c:pt idx="4">
                    <c:v>Permanent</c:v>
                  </c:pt>
                </c:lvl>
                <c:lvl>
                  <c:pt idx="0">
                    <c:v>Female</c:v>
                  </c:pt>
                  <c:pt idx="1">
                    <c:v>Female</c:v>
                  </c:pt>
                  <c:pt idx="2">
                    <c:v>Female</c:v>
                  </c:pt>
                  <c:pt idx="3">
                    <c:v>Female</c:v>
                  </c:pt>
                  <c:pt idx="4">
                    <c:v>Female</c:v>
                  </c:pt>
                </c:lvl>
                <c:lvl>
                  <c:pt idx="0">
                    <c:v>Billi Fellgate</c:v>
                  </c:pt>
                  <c:pt idx="1">
                    <c:v> Wyn Treadger</c:v>
                  </c:pt>
                  <c:pt idx="2">
                    <c:v>Oona Donan</c:v>
                  </c:pt>
                  <c:pt idx="3">
                    <c:v>Jessica Callcott</c:v>
                  </c:pt>
                  <c:pt idx="4">
                    <c:v>Mick Spraberry</c:v>
                  </c:pt>
                </c:lvl>
                <c:lvl>
                  <c:pt idx="0">
                    <c:v>PR00419</c:v>
                  </c:pt>
                  <c:pt idx="1">
                    <c:v>PR04473</c:v>
                  </c:pt>
                  <c:pt idx="2">
                    <c:v>PR04686</c:v>
                  </c:pt>
                  <c:pt idx="3">
                    <c:v>SQ01854</c:v>
                  </c:pt>
                  <c:pt idx="4">
                    <c:v>SQ04612</c:v>
                  </c:pt>
                </c:lvl>
              </c:multiLvlStrCache>
            </c:multiLvlStrRef>
          </c:cat>
          <c:val>
            <c:numRef>
              <c:f>Sheet7!$B$2:$B$22</c:f>
              <c:numCache>
                <c:formatCode>General</c:formatCode>
                <c:ptCount val="5"/>
                <c:pt idx="0">
                  <c:v>68980.52</c:v>
                </c:pt>
                <c:pt idx="1">
                  <c:v>69192.850000000006</c:v>
                </c:pt>
                <c:pt idx="2">
                  <c:v>88360.79</c:v>
                </c:pt>
                <c:pt idx="3">
                  <c:v>66017.179999999993</c:v>
                </c:pt>
                <c:pt idx="4">
                  <c:v>85879.23</c:v>
                </c:pt>
              </c:numCache>
            </c:numRef>
          </c:val>
          <c:extLst>
            <c:ext xmlns:c16="http://schemas.microsoft.com/office/drawing/2014/chart" uri="{C3380CC4-5D6E-409C-BE32-E72D297353CC}">
              <c16:uniqueId val="{00000000-7CE4-8441-B6D1-686C0FA4FC2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15776"/>
            <a:ext cx="11810999" cy="632224"/>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endParaRPr sz="40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8" y="2914957"/>
            <a:ext cx="9334501" cy="2062103"/>
          </a:xfrm>
          <a:prstGeom prst="rect">
            <a:avLst/>
          </a:prstGeom>
          <a:noFill/>
        </p:spPr>
        <p:txBody>
          <a:bodyPr wrap="square" rtlCol="0">
            <a:spAutoFit/>
          </a:bodyPr>
          <a:lstStyle/>
          <a:p>
            <a:r>
              <a:rPr lang="en-US" sz="3200" dirty="0">
                <a:latin typeface="Dubai Medium" panose="020B0603030403030204" pitchFamily="34" charset="-78"/>
                <a:cs typeface="Dubai Medium" panose="020B0603030403030204" pitchFamily="34" charset="-78"/>
              </a:rPr>
              <a:t>STUDENT NAM</a:t>
            </a:r>
            <a:r>
              <a:rPr lang="en-GB" sz="3200" dirty="0">
                <a:latin typeface="Dubai Medium" panose="020B0603030403030204" pitchFamily="34" charset="-78"/>
                <a:cs typeface="Dubai Medium" panose="020B0603030403030204" pitchFamily="34" charset="-78"/>
              </a:rPr>
              <a:t>E</a:t>
            </a:r>
            <a:r>
              <a:rPr lang="en-US" sz="3200" dirty="0">
                <a:latin typeface="Dubai Medium" panose="020B0603030403030204" pitchFamily="34" charset="-78"/>
                <a:cs typeface="Dubai Medium" panose="020B0603030403030204" pitchFamily="34" charset="-78"/>
              </a:rPr>
              <a:t>: </a:t>
            </a:r>
            <a:r>
              <a:rPr lang="en-GB" sz="3200" dirty="0">
                <a:latin typeface="Dubai Medium" panose="020B0603030403030204" pitchFamily="34" charset="-78"/>
                <a:cs typeface="Dubai Medium" panose="020B0603030403030204" pitchFamily="34" charset="-78"/>
              </a:rPr>
              <a:t>RESHINI J </a:t>
            </a:r>
            <a:endParaRPr lang="en-US" sz="3200" dirty="0">
              <a:latin typeface="Dubai Medium" panose="020B0603030403030204" pitchFamily="34" charset="-78"/>
              <a:cs typeface="Dubai Medium" panose="020B0603030403030204" pitchFamily="34" charset="-78"/>
            </a:endParaRPr>
          </a:p>
          <a:p>
            <a:r>
              <a:rPr lang="en-US" sz="3200" dirty="0">
                <a:latin typeface="Dubai Medium" panose="020B0603030403030204" pitchFamily="34" charset="-78"/>
                <a:cs typeface="Dubai Medium" panose="020B0603030403030204" pitchFamily="34" charset="-78"/>
              </a:rPr>
              <a:t>REGISTER NO</a:t>
            </a:r>
            <a:r>
              <a:rPr lang="en-GB" sz="3200" dirty="0">
                <a:latin typeface="Dubai Medium" panose="020B0603030403030204" pitchFamily="34" charset="-78"/>
                <a:cs typeface="Dubai Medium" panose="020B0603030403030204" pitchFamily="34" charset="-78"/>
              </a:rPr>
              <a:t> </a:t>
            </a:r>
            <a:r>
              <a:rPr lang="en-US" sz="3200" dirty="0">
                <a:latin typeface="Dubai Medium" panose="020B0603030403030204" pitchFamily="34" charset="-78"/>
                <a:cs typeface="Dubai Medium" panose="020B0603030403030204" pitchFamily="34" charset="-78"/>
              </a:rPr>
              <a:t>: 312209</a:t>
            </a:r>
            <a:r>
              <a:rPr lang="en-GB" sz="3200" dirty="0">
                <a:latin typeface="Dubai Medium" panose="020B0603030403030204" pitchFamily="34" charset="-78"/>
                <a:cs typeface="Dubai Medium" panose="020B0603030403030204" pitchFamily="34" charset="-78"/>
              </a:rPr>
              <a:t>131</a:t>
            </a:r>
          </a:p>
          <a:p>
            <a:r>
              <a:rPr lang="en-US" sz="3200" dirty="0">
                <a:latin typeface="Dubai Medium" panose="020B0603030403030204" pitchFamily="34" charset="-78"/>
                <a:cs typeface="Dubai Medium" panose="020B0603030403030204" pitchFamily="34" charset="-78"/>
              </a:rPr>
              <a:t>DEPARTMEN</a:t>
            </a:r>
            <a:r>
              <a:rPr lang="en-GB" sz="3200" dirty="0">
                <a:latin typeface="Dubai Medium" panose="020B0603030403030204" pitchFamily="34" charset="-78"/>
                <a:cs typeface="Dubai Medium" panose="020B0603030403030204" pitchFamily="34" charset="-78"/>
              </a:rPr>
              <a:t>T </a:t>
            </a:r>
            <a:r>
              <a:rPr lang="en-US" sz="3200" dirty="0">
                <a:latin typeface="Dubai Medium" panose="020B0603030403030204" pitchFamily="34" charset="-78"/>
                <a:cs typeface="Dubai Medium" panose="020B0603030403030204" pitchFamily="34" charset="-78"/>
              </a:rPr>
              <a:t>:COMMERCE </a:t>
            </a:r>
          </a:p>
          <a:p>
            <a:r>
              <a:rPr lang="en-US" sz="3200" dirty="0">
                <a:latin typeface="Dubai Medium" panose="020B0603030403030204" pitchFamily="34" charset="-78"/>
                <a:cs typeface="Dubai Medium" panose="020B0603030403030204" pitchFamily="34" charset="-78"/>
              </a:rPr>
              <a:t>COLLEGE</a:t>
            </a:r>
            <a:r>
              <a:rPr lang="en-GB" sz="3200" dirty="0">
                <a:latin typeface="Dubai Medium" panose="020B0603030403030204" pitchFamily="34" charset="-78"/>
                <a:cs typeface="Dubai Medium" panose="020B0603030403030204" pitchFamily="34" charset="-78"/>
              </a:rPr>
              <a:t> </a:t>
            </a:r>
            <a:r>
              <a:rPr lang="en-US" sz="3200" dirty="0">
                <a:latin typeface="Dubai Medium" panose="020B0603030403030204" pitchFamily="34" charset="-78"/>
                <a:cs typeface="Dubai Medium" panose="020B0603030403030204" pitchFamily="34" charset="-78"/>
              </a:rPr>
              <a:t>: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151130"/>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2" name="TextBox 1">
            <a:extLst>
              <a:ext uri="{FF2B5EF4-FFF2-40B4-BE49-F238E27FC236}">
                <a16:creationId xmlns:a16="http://schemas.microsoft.com/office/drawing/2014/main" id="{E8868795-A25E-FACF-4B56-8E2AB21482E4}"/>
              </a:ext>
            </a:extLst>
          </p:cNvPr>
          <p:cNvSpPr txBox="1"/>
          <p:nvPr/>
        </p:nvSpPr>
        <p:spPr>
          <a:xfrm>
            <a:off x="1316736" y="876258"/>
            <a:ext cx="9669780" cy="6047809"/>
          </a:xfrm>
          <a:prstGeom prst="rect">
            <a:avLst/>
          </a:prstGeom>
          <a:noFill/>
        </p:spPr>
        <p:txBody>
          <a:bodyPr wrap="square" rtlCol="0">
            <a:spAutoFit/>
          </a:bodyPr>
          <a:lstStyle/>
          <a:p>
            <a:pPr marL="742950" lvl="1" indent="-285750">
              <a:lnSpc>
                <a:spcPct val="150000"/>
              </a:lnSpc>
              <a:buFont typeface="Arial" pitchFamily="34" charset="0"/>
              <a:buChar char="•"/>
            </a:pPr>
            <a:r>
              <a:rPr lang="en-US" sz="1600" b="1" dirty="0">
                <a:latin typeface="Times New Roman" pitchFamily="18" charset="0"/>
                <a:cs typeface="Times New Roman" pitchFamily="18" charset="0"/>
              </a:rPr>
              <a:t>Step 1:</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Define the Objectives:- </a:t>
            </a:r>
            <a:r>
              <a:rPr lang="en-US" sz="1600" dirty="0">
                <a:latin typeface="Times New Roman" pitchFamily="18" charset="0"/>
                <a:cs typeface="Times New Roman" pitchFamily="18" charset="0"/>
              </a:rPr>
              <a:t>Clearly define what you want to achieve with the analysis, such as understanding turnover patterns, and discovering key factors to engage with HR managers, department heads, and other key stakeholders to understand their specific needs and concerns regarding employee turnover.</a:t>
            </a:r>
          </a:p>
          <a:p>
            <a:pPr marL="742950" lvl="1" indent="-285750">
              <a:lnSpc>
                <a:spcPct val="150000"/>
              </a:lnSpc>
              <a:buFont typeface="Arial" pitchFamily="34" charset="0"/>
              <a:buChar char="•"/>
            </a:pPr>
            <a:r>
              <a:rPr lang="en-US" sz="1600" b="1" dirty="0">
                <a:latin typeface="Times New Roman" pitchFamily="18" charset="0"/>
                <a:cs typeface="Times New Roman" pitchFamily="18" charset="0"/>
              </a:rPr>
              <a:t>Step 2: Collect and Prepare the Data: </a:t>
            </a:r>
            <a:r>
              <a:rPr lang="en-US" sz="1600" dirty="0">
                <a:latin typeface="Times New Roman" pitchFamily="18" charset="0"/>
                <a:cs typeface="Times New Roman" pitchFamily="18" charset="0"/>
              </a:rPr>
              <a:t>Collect the employee turnover data from relevant sources, such as HR databases or employee records and remove any duplicates, correct errors, and handle missing values. Make sure all relevant columns are included.</a:t>
            </a:r>
          </a:p>
          <a:p>
            <a:pPr marL="742950" lvl="1" indent="-285750">
              <a:lnSpc>
                <a:spcPct val="150000"/>
              </a:lnSpc>
              <a:buFont typeface="Arial" pitchFamily="34" charset="0"/>
              <a:buChar char="•"/>
            </a:pPr>
            <a:r>
              <a:rPr lang="en-US" sz="1600" b="1" dirty="0">
                <a:latin typeface="Times New Roman" pitchFamily="18" charset="0"/>
                <a:cs typeface="Times New Roman" pitchFamily="18" charset="0"/>
              </a:rPr>
              <a:t>Step 3: Set Up Pivot Tables: </a:t>
            </a:r>
            <a:r>
              <a:rPr lang="en-US" sz="1600" dirty="0">
                <a:latin typeface="Times New Roman" pitchFamily="18" charset="0"/>
                <a:cs typeface="Times New Roman" pitchFamily="18" charset="0"/>
              </a:rPr>
              <a:t>Create Pivot Tables: Using Excel, set up pivot tables to summarize the data. Start by dragging and dropping the relevant fields into the Rows, Columns, and Values areas to create meaningful summaries.</a:t>
            </a:r>
          </a:p>
          <a:p>
            <a:pPr marL="742950" lvl="1" indent="-285750">
              <a:lnSpc>
                <a:spcPct val="150000"/>
              </a:lnSpc>
              <a:buFont typeface="Arial" pitchFamily="34" charset="0"/>
              <a:buChar char="•"/>
            </a:pPr>
            <a:r>
              <a:rPr lang="en-US" sz="1600" b="1" dirty="0">
                <a:latin typeface="Times New Roman" pitchFamily="18" charset="0"/>
                <a:cs typeface="Times New Roman" pitchFamily="18" charset="0"/>
              </a:rPr>
              <a:t>Step 4: Apply Conditional Formatting: </a:t>
            </a:r>
            <a:r>
              <a:rPr lang="en-US" sz="1600" dirty="0">
                <a:latin typeface="Times New Roman" pitchFamily="18" charset="0"/>
                <a:cs typeface="Times New Roman" pitchFamily="18" charset="0"/>
              </a:rPr>
              <a:t>Highlight Key Trends: Apply conditional formatting to the pivot tables to visually emphasize important trends. For example, use color scales to highlight females , males and salary above certain range.</a:t>
            </a:r>
          </a:p>
          <a:p>
            <a:pPr marL="742950" lvl="1" indent="-285750">
              <a:lnSpc>
                <a:spcPct val="150000"/>
              </a:lnSpc>
              <a:buFont typeface="Arial" pitchFamily="34" charset="0"/>
              <a:buChar char="•"/>
            </a:pPr>
            <a:r>
              <a:rPr lang="en-US" sz="1600" dirty="0">
                <a:latin typeface="Times New Roman" pitchFamily="18" charset="0"/>
                <a:cs typeface="Times New Roman" pitchFamily="18" charset="0"/>
              </a:rPr>
              <a:t>Set Thresholds: Customize the conditional formatting rules based on specific thresholds or benchmarks relevant to the analysis (e.g., salary above a certain range).</a:t>
            </a:r>
          </a:p>
          <a:p>
            <a:pPr marL="742950" lvl="1" indent="-285750">
              <a:lnSpc>
                <a:spcPct val="150000"/>
              </a:lnSpc>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6A9DB7-7006-EFFA-B263-10C23E9DE15D}"/>
              </a:ext>
            </a:extLst>
          </p:cNvPr>
          <p:cNvSpPr txBox="1"/>
          <p:nvPr/>
        </p:nvSpPr>
        <p:spPr>
          <a:xfrm>
            <a:off x="914400" y="1219200"/>
            <a:ext cx="9296400" cy="4247317"/>
          </a:xfrm>
          <a:prstGeom prst="rect">
            <a:avLst/>
          </a:prstGeom>
          <a:noFill/>
        </p:spPr>
        <p:txBody>
          <a:bodyPr wrap="square" rtlCol="0">
            <a:spAutoFit/>
          </a:bodyPr>
          <a:lstStyle/>
          <a:p>
            <a:pPr marL="285750" indent="-285750">
              <a:buFont typeface="Arial" pitchFamily="34" charset="0"/>
              <a:buChar char="•"/>
            </a:pPr>
            <a:r>
              <a:rPr lang="en-US" b="1" dirty="0">
                <a:latin typeface="Times New Roman" pitchFamily="18" charset="0"/>
                <a:cs typeface="Times New Roman" pitchFamily="18" charset="0"/>
              </a:rPr>
              <a:t>Step 5: Use Filtering for Targeted Analysis: </a:t>
            </a:r>
            <a:r>
              <a:rPr lang="en-US" dirty="0">
                <a:latin typeface="Times New Roman" pitchFamily="18" charset="0"/>
                <a:cs typeface="Times New Roman" pitchFamily="18" charset="0"/>
              </a:rPr>
              <a:t>Filter Data: Apply filters to focus on specific subsets of the data, such as a particular department, job role, or demographic group. This allows for a more in-depth exploration of turnover within targeted segments of the workforce.</a:t>
            </a:r>
          </a:p>
          <a:p>
            <a:pPr marL="285750" indent="-285750">
              <a:buFont typeface="Arial" pitchFamily="34" charset="0"/>
              <a:buChar char="•"/>
            </a:pPr>
            <a:r>
              <a:rPr lang="en-US" b="1" dirty="0">
                <a:latin typeface="Times New Roman" pitchFamily="18" charset="0"/>
                <a:cs typeface="Times New Roman" pitchFamily="18" charset="0"/>
              </a:rPr>
              <a:t>Step 6: Create Visualizations with Pie Charts: </a:t>
            </a:r>
            <a:r>
              <a:rPr lang="en-US" dirty="0">
                <a:latin typeface="Times New Roman" pitchFamily="18" charset="0"/>
                <a:cs typeface="Times New Roman" pitchFamily="18" charset="0"/>
              </a:rPr>
              <a:t>Simplify Communication: Use these charts in reports and presentations to clearly communicate the key findings to non-technical stakeholders.</a:t>
            </a:r>
          </a:p>
          <a:p>
            <a:pPr marL="285750" indent="-285750">
              <a:buFont typeface="Arial" pitchFamily="34" charset="0"/>
              <a:buChar char="•"/>
            </a:pPr>
            <a:r>
              <a:rPr lang="en-US" b="1" dirty="0">
                <a:latin typeface="Times New Roman" pitchFamily="18" charset="0"/>
                <a:cs typeface="Times New Roman" pitchFamily="18" charset="0"/>
              </a:rPr>
              <a:t>Step 7: Interpret and Present Findings:</a:t>
            </a:r>
            <a:r>
              <a:rPr lang="en-US" dirty="0">
                <a:latin typeface="Times New Roman" pitchFamily="18" charset="0"/>
                <a:cs typeface="Times New Roman" pitchFamily="18" charset="0"/>
              </a:rPr>
              <a:t> Analyze Results: Interpret the findings from the pivot tables, conditional formatting, and pie charts to draw meaningful conclusions about the factors driving employee turnover.</a:t>
            </a:r>
          </a:p>
          <a:p>
            <a:pPr marL="285750" indent="-285750">
              <a:buFont typeface="Arial" pitchFamily="34" charset="0"/>
              <a:buChar char="•"/>
            </a:pPr>
            <a:r>
              <a:rPr lang="en-US" b="1" dirty="0">
                <a:latin typeface="Times New Roman" pitchFamily="18" charset="0"/>
                <a:cs typeface="Times New Roman" pitchFamily="18" charset="0"/>
              </a:rPr>
              <a:t>Step 8: Develop Recommendations: </a:t>
            </a:r>
            <a:r>
              <a:rPr lang="en-US" dirty="0">
                <a:latin typeface="Times New Roman" pitchFamily="18" charset="0"/>
                <a:cs typeface="Times New Roman" pitchFamily="18" charset="0"/>
              </a:rPr>
              <a:t>Strategic Actions: Based on the analysis, develop targeted recommendations for reducing turnover. This might include improving onboarding processes, enhancing employee engagement, or addressing specific issues identified in high-turnover departments.</a:t>
            </a:r>
          </a:p>
          <a:p>
            <a:pPr marL="285750" indent="-285750">
              <a:buFont typeface="Arial" pitchFamily="34" charset="0"/>
              <a:buChar char="•"/>
            </a:pPr>
            <a:r>
              <a:rPr lang="en-US" b="1" dirty="0">
                <a:latin typeface="Times New Roman" pitchFamily="18" charset="0"/>
                <a:cs typeface="Times New Roman" pitchFamily="18" charset="0"/>
              </a:rPr>
              <a:t>Step 9: Implement and Follow-Up: </a:t>
            </a:r>
            <a:r>
              <a:rPr lang="en-US" dirty="0">
                <a:latin typeface="Times New Roman" pitchFamily="18" charset="0"/>
                <a:cs typeface="Times New Roman" pitchFamily="18" charset="0"/>
              </a:rPr>
              <a:t>Follow-Up Analysis: Conduct follow-up analysis periodically to assess the impact of the implemented strategies and refine them as necessary based on new data.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7550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Table 7"/>
          <p:cNvGraphicFramePr>
            <a:graphicFrameLocks noGrp="1"/>
          </p:cNvGraphicFramePr>
          <p:nvPr>
            <p:extLst>
              <p:ext uri="{D42A27DB-BD31-4B8C-83A1-F6EECF244321}">
                <p14:modId xmlns:p14="http://schemas.microsoft.com/office/powerpoint/2010/main" val="3378011328"/>
              </p:ext>
            </p:extLst>
          </p:nvPr>
        </p:nvGraphicFramePr>
        <p:xfrm>
          <a:off x="1295400" y="1478271"/>
          <a:ext cx="2895600" cy="4448184"/>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192308">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Sum of Salary</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0"/>
                  </a:ext>
                </a:extLst>
              </a:tr>
              <a:tr h="200670">
                <a:tc>
                  <a:txBody>
                    <a:bodyPr/>
                    <a:lstStyle/>
                    <a:p>
                      <a:pPr algn="l" fontAlgn="b"/>
                      <a:r>
                        <a:rPr lang="en-US" sz="1100" u="none" strike="noStrike">
                          <a:effectLst/>
                        </a:rPr>
                        <a:t>PR00419</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68980.52</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1"/>
                  </a:ext>
                </a:extLst>
              </a:tr>
              <a:tr h="200670">
                <a:tc>
                  <a:txBody>
                    <a:bodyPr/>
                    <a:lstStyle/>
                    <a:p>
                      <a:pPr algn="l" fontAlgn="b"/>
                      <a:r>
                        <a:rPr lang="en-US" sz="1100" u="none" strike="noStrike">
                          <a:effectLst/>
                        </a:rPr>
                        <a:t>Billi Fellgate</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68980.52</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2"/>
                  </a:ext>
                </a:extLst>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68980.52</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3"/>
                  </a:ext>
                </a:extLst>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68980.52</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4"/>
                  </a:ext>
                </a:extLst>
              </a:tr>
              <a:tr h="200670">
                <a:tc>
                  <a:txBody>
                    <a:bodyPr/>
                    <a:lstStyle/>
                    <a:p>
                      <a:pPr algn="l" fontAlgn="b"/>
                      <a:r>
                        <a:rPr lang="en-US" sz="1100" u="none" strike="noStrike">
                          <a:effectLst/>
                        </a:rPr>
                        <a:t>PR04473</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69192.85</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5"/>
                  </a:ext>
                </a:extLst>
              </a:tr>
              <a:tr h="200670">
                <a:tc>
                  <a:txBody>
                    <a:bodyPr/>
                    <a:lstStyle/>
                    <a:p>
                      <a:pPr algn="l" fontAlgn="b"/>
                      <a:r>
                        <a:rPr lang="en-US" sz="1100" u="none" strike="noStrike">
                          <a:effectLst/>
                        </a:rPr>
                        <a:t> Wyn Treadger</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69192.85</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6"/>
                  </a:ext>
                </a:extLst>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69192.85</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7"/>
                  </a:ext>
                </a:extLst>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69192.85</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8"/>
                  </a:ext>
                </a:extLst>
              </a:tr>
              <a:tr h="200670">
                <a:tc>
                  <a:txBody>
                    <a:bodyPr/>
                    <a:lstStyle/>
                    <a:p>
                      <a:pPr algn="l" fontAlgn="b"/>
                      <a:r>
                        <a:rPr lang="en-US" sz="1100" u="none" strike="noStrike">
                          <a:effectLst/>
                        </a:rPr>
                        <a:t>PR04686</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88360.79</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09"/>
                  </a:ext>
                </a:extLst>
              </a:tr>
              <a:tr h="200670">
                <a:tc>
                  <a:txBody>
                    <a:bodyPr/>
                    <a:lstStyle/>
                    <a:p>
                      <a:pPr algn="l" fontAlgn="b"/>
                      <a:r>
                        <a:rPr lang="en-US" sz="1100" u="none" strike="noStrike">
                          <a:effectLst/>
                        </a:rPr>
                        <a:t>Oona Donan</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88360.79</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0"/>
                  </a:ext>
                </a:extLst>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88360.79</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1"/>
                  </a:ext>
                </a:extLst>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88360.79</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2"/>
                  </a:ext>
                </a:extLst>
              </a:tr>
              <a:tr h="242476">
                <a:tc>
                  <a:txBody>
                    <a:bodyPr/>
                    <a:lstStyle/>
                    <a:p>
                      <a:pPr algn="l" fontAlgn="b"/>
                      <a:r>
                        <a:rPr lang="en-US" sz="1100" u="none" strike="noStrike">
                          <a:effectLst/>
                        </a:rPr>
                        <a:t>SQ01854</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66017.18</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3"/>
                  </a:ext>
                </a:extLst>
              </a:tr>
              <a:tr h="200670">
                <a:tc>
                  <a:txBody>
                    <a:bodyPr/>
                    <a:lstStyle/>
                    <a:p>
                      <a:pPr algn="l" fontAlgn="b"/>
                      <a:r>
                        <a:rPr lang="en-US" sz="1100" u="none" strike="noStrike">
                          <a:effectLst/>
                        </a:rPr>
                        <a:t>Jessica Callcott</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66017.18</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4"/>
                  </a:ext>
                </a:extLst>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66017.18</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5"/>
                  </a:ext>
                </a:extLst>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66017.18</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6"/>
                  </a:ext>
                </a:extLst>
              </a:tr>
              <a:tr h="200670">
                <a:tc>
                  <a:txBody>
                    <a:bodyPr/>
                    <a:lstStyle/>
                    <a:p>
                      <a:pPr algn="l" fontAlgn="b"/>
                      <a:r>
                        <a:rPr lang="en-US" sz="1100" u="none" strike="noStrike">
                          <a:effectLst/>
                        </a:rPr>
                        <a:t>SQ04612</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85879.23</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7"/>
                  </a:ext>
                </a:extLst>
              </a:tr>
              <a:tr h="200670">
                <a:tc>
                  <a:txBody>
                    <a:bodyPr/>
                    <a:lstStyle/>
                    <a:p>
                      <a:pPr algn="l" fontAlgn="b"/>
                      <a:r>
                        <a:rPr lang="en-US" sz="1100" u="none" strike="noStrike">
                          <a:effectLst/>
                        </a:rPr>
                        <a:t>Mick Spraberry</a:t>
                      </a:r>
                      <a:endParaRPr lang="en-US" sz="1100" b="1" i="0" u="none" strike="noStrike">
                        <a:solidFill>
                          <a:srgbClr val="000000"/>
                        </a:solidFill>
                        <a:effectLst/>
                        <a:latin typeface="Calibri"/>
                      </a:endParaRPr>
                    </a:p>
                  </a:txBody>
                  <a:tcPr marR="7620" marT="7620" marB="0" anchor="b"/>
                </a:tc>
                <a:tc>
                  <a:txBody>
                    <a:bodyPr/>
                    <a:lstStyle/>
                    <a:p>
                      <a:pPr algn="r" fontAlgn="b"/>
                      <a:r>
                        <a:rPr lang="en-US" sz="1100" u="none" strike="noStrike">
                          <a:effectLst/>
                        </a:rPr>
                        <a:t>85879.23</a:t>
                      </a:r>
                      <a:endParaRPr lang="en-US" sz="1100" b="1"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8"/>
                  </a:ext>
                </a:extLst>
              </a:tr>
              <a:tr h="200670">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182880" marR="7620" marT="7620" marB="0" anchor="b"/>
                </a:tc>
                <a:tc>
                  <a:txBody>
                    <a:bodyPr/>
                    <a:lstStyle/>
                    <a:p>
                      <a:pPr algn="r" fontAlgn="b"/>
                      <a:r>
                        <a:rPr lang="en-US" sz="1100" u="none" strike="noStrike">
                          <a:effectLst/>
                        </a:rPr>
                        <a:t>85879.23</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19"/>
                  </a:ext>
                </a:extLst>
              </a:tr>
              <a:tr h="200670">
                <a:tc>
                  <a:txBody>
                    <a:bodyPr/>
                    <a:lstStyle/>
                    <a:p>
                      <a:pPr algn="l" fontAlgn="b"/>
                      <a:r>
                        <a:rPr lang="en-US" sz="1100" u="none" strike="noStrike">
                          <a:effectLst/>
                        </a:rPr>
                        <a:t>Permanent</a:t>
                      </a:r>
                      <a:endParaRPr lang="en-US" sz="1100" b="0" i="0" u="none" strike="noStrike">
                        <a:solidFill>
                          <a:srgbClr val="000000"/>
                        </a:solidFill>
                        <a:effectLst/>
                        <a:latin typeface="Calibri"/>
                      </a:endParaRPr>
                    </a:p>
                  </a:txBody>
                  <a:tcPr marL="274320" marR="7620" marT="7620" marB="0" anchor="b"/>
                </a:tc>
                <a:tc>
                  <a:txBody>
                    <a:bodyPr/>
                    <a:lstStyle/>
                    <a:p>
                      <a:pPr algn="r" fontAlgn="b"/>
                      <a:r>
                        <a:rPr lang="en-US" sz="1100" u="none" strike="noStrike">
                          <a:effectLst/>
                        </a:rPr>
                        <a:t>85879.23</a:t>
                      </a:r>
                      <a:endParaRPr lang="en-US" sz="1100" b="0" i="0" u="none" strike="noStrike">
                        <a:solidFill>
                          <a:srgbClr val="000000"/>
                        </a:solidFill>
                        <a:effectLst/>
                        <a:latin typeface="Calibri"/>
                      </a:endParaRPr>
                    </a:p>
                  </a:txBody>
                  <a:tcPr marL="7620" marR="7620" marT="7620" marB="0" anchor="b"/>
                </a:tc>
                <a:extLst>
                  <a:ext uri="{0D108BD9-81ED-4DB2-BD59-A6C34878D82A}">
                    <a16:rowId xmlns:a16="http://schemas.microsoft.com/office/drawing/2014/main" val="10020"/>
                  </a:ext>
                </a:extLst>
              </a:tr>
              <a:tr h="20067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378430.57</a:t>
                      </a:r>
                      <a:endParaRPr lang="en-US" sz="1100" b="1"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21"/>
                  </a:ext>
                </a:extLst>
              </a:tr>
            </a:tbl>
          </a:graphicData>
        </a:graphic>
      </p:graphicFrame>
      <p:graphicFrame>
        <p:nvGraphicFramePr>
          <p:cNvPr id="13" name="Chart 12"/>
          <p:cNvGraphicFramePr>
            <a:graphicFrameLocks/>
          </p:cNvGraphicFramePr>
          <p:nvPr>
            <p:extLst>
              <p:ext uri="{D42A27DB-BD31-4B8C-83A1-F6EECF244321}">
                <p14:modId xmlns:p14="http://schemas.microsoft.com/office/powerpoint/2010/main" val="574404960"/>
              </p:ext>
            </p:extLst>
          </p:nvPr>
        </p:nvGraphicFramePr>
        <p:xfrm>
          <a:off x="4928997" y="2133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2286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856232" y="1219200"/>
            <a:ext cx="6096000" cy="5016758"/>
          </a:xfrm>
          <a:prstGeom prst="rect">
            <a:avLst/>
          </a:prstGeom>
        </p:spPr>
        <p:txBody>
          <a:bodyPr>
            <a:spAutoFit/>
          </a:bodyPr>
          <a:lstStyle/>
          <a:p>
            <a:pPr marL="342900" indent="-342900">
              <a:buFont typeface="Arial" pitchFamily="34" charset="0"/>
              <a:buChar char="•"/>
            </a:pPr>
            <a:r>
              <a:rPr lang="en-US" sz="2000" dirty="0">
                <a:latin typeface="Times New Roman" pitchFamily="18" charset="0"/>
                <a:cs typeface="Times New Roman" pitchFamily="18" charset="0"/>
              </a:rPr>
              <a:t>In conclusion, our project on employee turnover analysis using pivot tables, conditional formatting, filtering, and pie charts has successfully demonstrated the power of Excel as a comprehensive tool for HR analytics. </a:t>
            </a:r>
          </a:p>
          <a:p>
            <a:pPr marL="342900" indent="-342900">
              <a:buFont typeface="Arial" pitchFamily="34" charset="0"/>
              <a:buChar char="•"/>
            </a:pPr>
            <a:r>
              <a:rPr lang="en-US" sz="2000" dirty="0">
                <a:latin typeface="Times New Roman" pitchFamily="18" charset="0"/>
                <a:cs typeface="Times New Roman" pitchFamily="18" charset="0"/>
              </a:rPr>
              <a:t>By leveraging these features, we’ve been able to transform raw employee data into meaningful insights that can guide strategic decision-making.</a:t>
            </a:r>
          </a:p>
          <a:p>
            <a:pPr marL="342900" indent="-342900">
              <a:buFont typeface="Arial" pitchFamily="34" charset="0"/>
              <a:buChar char="•"/>
            </a:pPr>
            <a:r>
              <a:rPr lang="en-US" sz="2000" dirty="0">
                <a:latin typeface="Times New Roman" pitchFamily="18" charset="0"/>
                <a:cs typeface="Times New Roman" pitchFamily="18" charset="0"/>
              </a:rPr>
              <a:t>This project not only highlights the versatility of Excel as an analytical tool but also underscores the importance of data-driven decision-making in today’s competitive business environment. </a:t>
            </a:r>
          </a:p>
          <a:p>
            <a:pPr marL="342900" indent="-342900">
              <a:buFont typeface="Arial" pitchFamily="34" charset="0"/>
              <a:buChar char="•"/>
            </a:pPr>
            <a:r>
              <a:rPr lang="en-US" sz="2000" dirty="0">
                <a:latin typeface="Times New Roman" pitchFamily="18" charset="0"/>
                <a:cs typeface="Times New Roman" pitchFamily="18" charset="0"/>
              </a:rPr>
              <a:t>The insights gained from this analysis will serve as a valuable foundation for ongoing efforts to build a more satisfied and stable workforce, driving long-term success for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755335"/>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pc="-85" dirty="0"/>
              <a:t> </a:t>
            </a:r>
            <a:r>
              <a:rPr spc="25" dirty="0"/>
              <a:t>TITLE</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596009" y="2436763"/>
            <a:ext cx="8593228" cy="2308324"/>
          </a:xfrm>
          <a:prstGeom prst="rect">
            <a:avLst/>
          </a:prstGeom>
          <a:noFill/>
        </p:spPr>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 EMPLOYEE T</a:t>
            </a:r>
            <a:r>
              <a:rPr lang="en-GB" sz="4800" b="1" dirty="0">
                <a:solidFill>
                  <a:srgbClr val="0F0F0F"/>
                </a:solidFill>
                <a:latin typeface="Times New Roman" panose="02020603050405020304" pitchFamily="18" charset="0"/>
                <a:cs typeface="Times New Roman" panose="02020603050405020304" pitchFamily="18" charset="0"/>
              </a:rPr>
              <a:t>UR</a:t>
            </a:r>
            <a:r>
              <a:rPr lang="en-US" sz="4800" b="1" dirty="0">
                <a:solidFill>
                  <a:srgbClr val="0F0F0F"/>
                </a:solidFill>
                <a:latin typeface="Times New Roman" panose="02020603050405020304" pitchFamily="18" charset="0"/>
                <a:cs typeface="Times New Roman" panose="02020603050405020304" pitchFamily="18" charset="0"/>
              </a:rPr>
              <a:t>NOVER ANALYSIS</a:t>
            </a:r>
            <a:r>
              <a:rPr lang="en-GB" sz="4800" b="1" dirty="0">
                <a:solidFill>
                  <a:srgbClr val="0F0F0F"/>
                </a:solidFill>
                <a:latin typeface="Times New Roman" panose="02020603050405020304" pitchFamily="18" charset="0"/>
                <a:cs typeface="Times New Roman" panose="02020603050405020304" pitchFamily="18" charset="0"/>
              </a:rPr>
              <a:t> USING PIVOT TABLE </a:t>
            </a:r>
            <a:endParaRPr lang="en-IN" sz="32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841625" cy="844462"/>
          </a:xfrm>
          <a:prstGeom prst="rect">
            <a:avLst/>
          </a:prstGeom>
        </p:spPr>
        <p:txBody>
          <a:bodyPr vert="horz" wrap="square" lIns="0" tIns="13335" rIns="0" bIns="0" rtlCol="0">
            <a:spAutoFit/>
          </a:bodyPr>
          <a:lstStyle/>
          <a:p>
            <a:pPr marL="12700">
              <a:lnSpc>
                <a:spcPct val="100000"/>
              </a:lnSpc>
              <a:spcBef>
                <a:spcPts val="105"/>
              </a:spcBef>
            </a:pPr>
            <a:r>
              <a:rPr sz="5400" spc="25" dirty="0"/>
              <a:t>A</a:t>
            </a:r>
            <a:r>
              <a:rPr sz="5400" spc="-5" dirty="0"/>
              <a:t>G</a:t>
            </a:r>
            <a:r>
              <a:rPr sz="5400" spc="-35" dirty="0"/>
              <a:t>E</a:t>
            </a:r>
            <a:r>
              <a:rPr sz="5400" spc="15" dirty="0"/>
              <a:t>N</a:t>
            </a:r>
            <a:r>
              <a:rPr sz="5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61744" y="1328352"/>
            <a:ext cx="5839305" cy="5016758"/>
          </a:xfrm>
          <a:prstGeom prst="rect">
            <a:avLst/>
          </a:prstGeom>
          <a:noFill/>
        </p:spPr>
        <p:txBody>
          <a:bodyPr wrap="square" rtlCol="0">
            <a:spAutoFit/>
          </a:bodyPr>
          <a:lstStyle/>
          <a:p>
            <a:pPr algn="l"/>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A1BCA91-62C4-2D1E-74C7-55DB0E5F932A}"/>
              </a:ext>
            </a:extLst>
          </p:cNvPr>
          <p:cNvSpPr txBox="1"/>
          <p:nvPr/>
        </p:nvSpPr>
        <p:spPr>
          <a:xfrm>
            <a:off x="1429941" y="1572458"/>
            <a:ext cx="6477000" cy="4247317"/>
          </a:xfrm>
          <a:prstGeom prst="rect">
            <a:avLst/>
          </a:prstGeom>
          <a:noFill/>
        </p:spPr>
        <p:txBody>
          <a:bodyPr wrap="square" rtlCol="0">
            <a:spAutoFit/>
          </a:bodyPr>
          <a:lstStyle/>
          <a:p>
            <a:pPr marL="342900" indent="-34290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Employee turnover is a critical issue that affects the overall productivity, morale, and financial health of an organization. </a:t>
            </a:r>
          </a:p>
          <a:p>
            <a:pPr marL="342900" indent="-34290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High turnover rates can lead to increased recruitment and training costs, disruptions in operations, and loss of valuable knowledge. </a:t>
            </a:r>
          </a:p>
          <a:p>
            <a:pPr marL="342900" indent="-34290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Understanding the factors that contribute to employee turnover is essential for developing effective retention strategies. </a:t>
            </a:r>
          </a:p>
          <a:p>
            <a:pPr marL="342900" indent="-34290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 problem is to analyze employee turnover data to identify patterns, trends, and key factors that influence why employees leave the organization.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33841"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066800" y="2133600"/>
            <a:ext cx="6096000" cy="3170099"/>
          </a:xfrm>
          <a:prstGeom prst="rect">
            <a:avLst/>
          </a:prstGeom>
        </p:spPr>
        <p:txBody>
          <a:bodyPr>
            <a:spAutoFit/>
          </a:bodyPr>
          <a:lstStyle/>
          <a:p>
            <a:pPr marL="342900" indent="-342900">
              <a:buFont typeface="Arial" pitchFamily="34" charset="0"/>
              <a:buChar char="•"/>
            </a:pPr>
            <a:r>
              <a:rPr lang="en-US" sz="2000" dirty="0">
                <a:latin typeface="Times New Roman" pitchFamily="18" charset="0"/>
                <a:cs typeface="Times New Roman" pitchFamily="18" charset="0"/>
              </a:rPr>
              <a:t>This project aims to analyze employee turnover data using pivot tables in Excel. Pivot tables are powerful tools that allow us to summarize, filter, and analyze large datasets with ease.</a:t>
            </a:r>
          </a:p>
          <a:p>
            <a:pPr marL="342900" indent="-342900">
              <a:buFont typeface="Arial" pitchFamily="34" charset="0"/>
              <a:buChar char="•"/>
            </a:pPr>
            <a:r>
              <a:rPr lang="en-US" sz="2000" dirty="0">
                <a:latin typeface="Times New Roman" pitchFamily="18" charset="0"/>
                <a:cs typeface="Times New Roman" pitchFamily="18" charset="0"/>
              </a:rPr>
              <a:t>By utilizing pivot tables, we can explore the data from various angles, identify trends, and gain insights into the reasons behind employee turnover. </a:t>
            </a:r>
          </a:p>
          <a:p>
            <a:pPr marL="342900" indent="-342900">
              <a:buFont typeface="Arial" pitchFamily="34" charset="0"/>
              <a:buChar char="•"/>
            </a:pPr>
            <a:r>
              <a:rPr lang="en-US" sz="2000" dirty="0">
                <a:latin typeface="Times New Roman" pitchFamily="18" charset="0"/>
                <a:cs typeface="Times New Roman" pitchFamily="18" charset="0"/>
              </a:rPr>
              <a:t>The ultimate goal is to help the organization develop data-driven strategies to reduce turnover and improve employee satisfaction</a:t>
            </a:r>
            <a:r>
              <a:rPr lang="en-US" sz="20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57746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038672A-EC43-23A1-6DBE-5E84C1EC106A}"/>
              </a:ext>
            </a:extLst>
          </p:cNvPr>
          <p:cNvSpPr txBox="1"/>
          <p:nvPr/>
        </p:nvSpPr>
        <p:spPr>
          <a:xfrm>
            <a:off x="1066800" y="1571877"/>
            <a:ext cx="7379776" cy="4247317"/>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primary end users of this analysis are:- </a:t>
            </a:r>
          </a:p>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itchFamily="34" charset="0"/>
              <a:buChar char="•"/>
            </a:pPr>
            <a:r>
              <a:rPr lang="en-US" b="1" dirty="0">
                <a:latin typeface="Times New Roman" panose="02020603050405020304" pitchFamily="18" charset="0"/>
                <a:cs typeface="Times New Roman" panose="02020603050405020304" pitchFamily="18" charset="0"/>
              </a:rPr>
              <a:t>HR Managers and Executives: </a:t>
            </a:r>
            <a:r>
              <a:rPr lang="en-US" dirty="0">
                <a:latin typeface="Times New Roman" panose="02020603050405020304" pitchFamily="18" charset="0"/>
                <a:cs typeface="Times New Roman" panose="02020603050405020304" pitchFamily="18" charset="0"/>
              </a:rPr>
              <a:t>To understand the reasons behind employee turnover and develop strategies to improve retention.- </a:t>
            </a:r>
          </a:p>
          <a:p>
            <a:pPr marL="285750" indent="-285750">
              <a:lnSpc>
                <a:spcPct val="150000"/>
              </a:lnSpc>
              <a:buFont typeface="Arial" pitchFamily="34" charset="0"/>
              <a:buChar char="•"/>
            </a:pPr>
            <a:r>
              <a:rPr lang="en-US" b="1" dirty="0">
                <a:latin typeface="Times New Roman" panose="02020603050405020304" pitchFamily="18" charset="0"/>
                <a:cs typeface="Times New Roman" panose="02020603050405020304" pitchFamily="18" charset="0"/>
              </a:rPr>
              <a:t>Department Heads: </a:t>
            </a:r>
            <a:r>
              <a:rPr lang="en-US" dirty="0">
                <a:latin typeface="Times New Roman" panose="02020603050405020304" pitchFamily="18" charset="0"/>
                <a:cs typeface="Times New Roman" panose="02020603050405020304" pitchFamily="18" charset="0"/>
              </a:rPr>
              <a:t>To identify turnover trends within their departments and address specific issues.- </a:t>
            </a:r>
          </a:p>
          <a:p>
            <a:pPr marL="285750" indent="-285750">
              <a:lnSpc>
                <a:spcPct val="150000"/>
              </a:lnSpc>
              <a:buFont typeface="Arial" pitchFamily="34" charset="0"/>
              <a:buChar char="•"/>
            </a:pPr>
            <a:r>
              <a:rPr lang="en-US" b="1" dirty="0">
                <a:latin typeface="Times New Roman" panose="02020603050405020304" pitchFamily="18" charset="0"/>
                <a:cs typeface="Times New Roman" panose="02020603050405020304" pitchFamily="18" charset="0"/>
              </a:rPr>
              <a:t>Senior Leadership: </a:t>
            </a:r>
            <a:r>
              <a:rPr lang="en-US" dirty="0">
                <a:latin typeface="Times New Roman" panose="02020603050405020304" pitchFamily="18" charset="0"/>
                <a:cs typeface="Times New Roman" panose="02020603050405020304" pitchFamily="18" charset="0"/>
              </a:rPr>
              <a:t>To gain insights into organizational health and make informed decisions regarding workforce management.- </a:t>
            </a:r>
          </a:p>
          <a:p>
            <a:pPr marL="285750" indent="-285750">
              <a:lnSpc>
                <a:spcPct val="150000"/>
              </a:lnSpc>
              <a:buFont typeface="Arial" pitchFamily="34" charset="0"/>
              <a:buChar char="•"/>
            </a:pPr>
            <a:r>
              <a:rPr lang="en-US" b="1" dirty="0">
                <a:latin typeface="Times New Roman" panose="02020603050405020304" pitchFamily="18" charset="0"/>
                <a:cs typeface="Times New Roman" panose="02020603050405020304" pitchFamily="18" charset="0"/>
              </a:rPr>
              <a:t>Analysts and Data Scientists: </a:t>
            </a:r>
            <a:r>
              <a:rPr lang="en-US" dirty="0">
                <a:latin typeface="Times New Roman" panose="02020603050405020304" pitchFamily="18" charset="0"/>
                <a:cs typeface="Times New Roman" panose="02020603050405020304" pitchFamily="18" charset="0"/>
              </a:rPr>
              <a:t>To further explore the data and build predictive models based on the findings from the pivot table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09269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08123"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7F05E58-54D0-B57E-2AC7-6779B9D41450}"/>
              </a:ext>
            </a:extLst>
          </p:cNvPr>
          <p:cNvSpPr txBox="1"/>
          <p:nvPr/>
        </p:nvSpPr>
        <p:spPr>
          <a:xfrm>
            <a:off x="2828544" y="1696260"/>
            <a:ext cx="7694547" cy="4293483"/>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Our solution involves a multifaceted approach to analyzing employee turnover data using Excel's powerful features, including pivot tables, conditional formatting, filtering, and pie charts.</a:t>
            </a:r>
          </a:p>
          <a:p>
            <a:pPr marL="285750" indent="-285750">
              <a:lnSpc>
                <a:spcPct val="150000"/>
              </a:lnSpc>
              <a:buFont typeface="Arial" pitchFamily="34" charset="0"/>
              <a:buChar char="•"/>
            </a:pPr>
            <a:r>
              <a:rPr lang="en-US" sz="1600" b="1" dirty="0">
                <a:latin typeface="Times New Roman" pitchFamily="18" charset="0"/>
                <a:cs typeface="Times New Roman" pitchFamily="18" charset="0"/>
              </a:rPr>
              <a:t>Pivot Tables: </a:t>
            </a:r>
            <a:r>
              <a:rPr lang="en-US" sz="1600" dirty="0">
                <a:latin typeface="Times New Roman" pitchFamily="18" charset="0"/>
                <a:cs typeface="Times New Roman" pitchFamily="18" charset="0"/>
              </a:rPr>
              <a:t>We will use pivot tables to summarize and analyze the employee turnover data. Pivot tables allow us to easily slice and dice the data, providing insights into various dimensions.</a:t>
            </a:r>
          </a:p>
          <a:p>
            <a:pPr marL="285750" indent="-285750">
              <a:lnSpc>
                <a:spcPct val="150000"/>
              </a:lnSpc>
              <a:buFont typeface="Arial" pitchFamily="34" charset="0"/>
              <a:buChar char="•"/>
            </a:pPr>
            <a:r>
              <a:rPr lang="en-US" sz="1600" b="1" dirty="0">
                <a:latin typeface="Times New Roman" pitchFamily="18" charset="0"/>
                <a:cs typeface="Times New Roman" pitchFamily="18" charset="0"/>
              </a:rPr>
              <a:t>Conditional Formatting: </a:t>
            </a:r>
            <a:r>
              <a:rPr lang="en-US" sz="1600" dirty="0">
                <a:latin typeface="Times New Roman" pitchFamily="18" charset="0"/>
                <a:cs typeface="Times New Roman" pitchFamily="18" charset="0"/>
              </a:rPr>
              <a:t>To highlight critical trends and outliers, we will apply conditional formatting to our pivot tables. For instance, we can use color scales to identify females and persons with salary of more than Rs.50000.</a:t>
            </a:r>
          </a:p>
          <a:p>
            <a:pPr marL="285750" indent="-285750">
              <a:lnSpc>
                <a:spcPct val="150000"/>
              </a:lnSpc>
              <a:buFont typeface="Arial" pitchFamily="34" charset="0"/>
              <a:buChar char="•"/>
            </a:pPr>
            <a:r>
              <a:rPr lang="en-US" sz="1600" b="1" dirty="0">
                <a:latin typeface="Times New Roman" pitchFamily="18" charset="0"/>
                <a:cs typeface="Times New Roman" pitchFamily="18" charset="0"/>
              </a:rPr>
              <a:t>Filtering: </a:t>
            </a:r>
            <a:r>
              <a:rPr lang="en-US" sz="1600" dirty="0">
                <a:latin typeface="Times New Roman" pitchFamily="18" charset="0"/>
                <a:cs typeface="Times New Roman" pitchFamily="18" charset="0"/>
              </a:rPr>
              <a:t>Filtering will enable us to drill down into specific subsets of the data. </a:t>
            </a:r>
          </a:p>
          <a:p>
            <a:pPr marL="285750" indent="-285750">
              <a:lnSpc>
                <a:spcPct val="150000"/>
              </a:lnSpc>
              <a:buFont typeface="Arial" pitchFamily="34" charset="0"/>
              <a:buChar char="•"/>
            </a:pPr>
            <a:r>
              <a:rPr lang="en-US" sz="1600" b="1" dirty="0">
                <a:latin typeface="Times New Roman" pitchFamily="18" charset="0"/>
                <a:cs typeface="Times New Roman" pitchFamily="18" charset="0"/>
              </a:rPr>
              <a:t>Pie Charts: </a:t>
            </a:r>
            <a:r>
              <a:rPr lang="en-US" sz="1600" dirty="0">
                <a:latin typeface="Times New Roman" pitchFamily="18" charset="0"/>
                <a:cs typeface="Times New Roman" pitchFamily="18" charset="0"/>
              </a:rPr>
              <a:t>Pie charts will be used to visualize the distribution of categorical data.</a:t>
            </a:r>
            <a:endParaRPr lang="en-IN"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1371600" y="1752600"/>
            <a:ext cx="6096000" cy="4401205"/>
          </a:xfrm>
          <a:prstGeom prst="rect">
            <a:avLst/>
          </a:prstGeom>
        </p:spPr>
        <p:txBody>
          <a:bodyPr>
            <a:spAutoFit/>
          </a:bodyPr>
          <a:lstStyle/>
          <a:p>
            <a:r>
              <a:rPr lang="en-US" sz="2000" dirty="0">
                <a:latin typeface="Times New Roman" pitchFamily="18" charset="0"/>
                <a:cs typeface="Times New Roman" pitchFamily="18" charset="0"/>
              </a:rPr>
              <a:t>This dataset is taken from the website: </a:t>
            </a:r>
            <a:r>
              <a:rPr lang="en-US" sz="2000" u="sng" dirty="0">
                <a:solidFill>
                  <a:schemeClr val="accent1">
                    <a:lumMod val="75000"/>
                  </a:schemeClr>
                </a:solidFill>
                <a:latin typeface="Times New Roman" pitchFamily="18" charset="0"/>
                <a:cs typeface="Times New Roman" pitchFamily="18" charset="0"/>
              </a:rPr>
              <a:t>https://www.kaggl</a:t>
            </a:r>
            <a:r>
              <a:rPr lang="en-GB" sz="2000" u="sng" dirty="0">
                <a:solidFill>
                  <a:schemeClr val="accent1">
                    <a:lumMod val="75000"/>
                  </a:schemeClr>
                </a:solidFill>
                <a:latin typeface="Times New Roman" pitchFamily="18" charset="0"/>
                <a:cs typeface="Times New Roman" pitchFamily="18" charset="0"/>
              </a:rPr>
              <a:t>e.</a:t>
            </a:r>
            <a:r>
              <a:rPr lang="en-US" sz="2000" u="sng" dirty="0">
                <a:solidFill>
                  <a:schemeClr val="accent1">
                    <a:lumMod val="75000"/>
                  </a:schemeClr>
                </a:solidFill>
                <a:latin typeface="Times New Roman" pitchFamily="18" charset="0"/>
                <a:cs typeface="Times New Roman" pitchFamily="18" charset="0"/>
              </a:rPr>
              <a:t>com</a:t>
            </a:r>
          </a:p>
          <a:p>
            <a:endParaRPr lang="en-US" sz="2000" u="sng" dirty="0">
              <a:solidFill>
                <a:schemeClr val="accent1">
                  <a:lumMod val="75000"/>
                </a:schemeClr>
              </a:solidFill>
              <a:latin typeface="Times New Roman" pitchFamily="18" charset="0"/>
              <a:cs typeface="Times New Roman" pitchFamily="18" charset="0"/>
            </a:endParaRPr>
          </a:p>
          <a:p>
            <a:r>
              <a:rPr lang="en-US" sz="2000" dirty="0">
                <a:latin typeface="Times New Roman" pitchFamily="18" charset="0"/>
                <a:cs typeface="Times New Roman" pitchFamily="18" charset="0"/>
              </a:rPr>
              <a:t>The dataset used for this analysis typically includes the following columns:- </a:t>
            </a:r>
          </a:p>
          <a:p>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Employee ID: </a:t>
            </a:r>
            <a:r>
              <a:rPr lang="en-US" sz="2000" dirty="0">
                <a:latin typeface="Times New Roman" pitchFamily="18" charset="0"/>
                <a:cs typeface="Times New Roman" pitchFamily="18" charset="0"/>
              </a:rPr>
              <a:t>A unique identifier for each employee. Department: The department where the employee worked.(Alphanumeric)</a:t>
            </a:r>
          </a:p>
          <a:p>
            <a:pPr marL="342900" indent="-342900">
              <a:buFont typeface="Arial" pitchFamily="34" charset="0"/>
              <a:buChar char="•"/>
            </a:pPr>
            <a:r>
              <a:rPr lang="en-US" sz="2000" b="1" dirty="0">
                <a:latin typeface="Times New Roman" pitchFamily="18" charset="0"/>
                <a:cs typeface="Times New Roman" pitchFamily="18" charset="0"/>
              </a:rPr>
              <a:t>Job Role: </a:t>
            </a:r>
            <a:r>
              <a:rPr lang="en-US" sz="2000" dirty="0">
                <a:latin typeface="Times New Roman" pitchFamily="18" charset="0"/>
                <a:cs typeface="Times New Roman" pitchFamily="18" charset="0"/>
              </a:rPr>
              <a:t>The specific role or position held by the employee.(Text)</a:t>
            </a:r>
          </a:p>
          <a:p>
            <a:pPr marL="342900" indent="-342900">
              <a:buFont typeface="Arial" pitchFamily="34" charset="0"/>
              <a:buChar char="•"/>
            </a:pPr>
            <a:r>
              <a:rPr lang="en-US" sz="2000" b="1" dirty="0">
                <a:latin typeface="Times New Roman" pitchFamily="18" charset="0"/>
                <a:cs typeface="Times New Roman" pitchFamily="18" charset="0"/>
              </a:rPr>
              <a:t>Gender:</a:t>
            </a:r>
            <a:r>
              <a:rPr lang="en-US" sz="2000" dirty="0">
                <a:latin typeface="Times New Roman" pitchFamily="18" charset="0"/>
                <a:cs typeface="Times New Roman" pitchFamily="18" charset="0"/>
              </a:rPr>
              <a:t> The gender of the employee.(Male, Female)</a:t>
            </a:r>
          </a:p>
          <a:p>
            <a:pPr marL="342900" indent="-342900">
              <a:buFont typeface="Arial" pitchFamily="34" charset="0"/>
              <a:buChar char="•"/>
            </a:pPr>
            <a:r>
              <a:rPr lang="en-US" sz="2000" b="1" dirty="0">
                <a:latin typeface="Times New Roman" pitchFamily="18" charset="0"/>
                <a:cs typeface="Times New Roman" pitchFamily="18" charset="0"/>
              </a:rPr>
              <a:t>Job type: </a:t>
            </a:r>
            <a:r>
              <a:rPr lang="en-US" sz="2000" dirty="0">
                <a:latin typeface="Times New Roman" pitchFamily="18" charset="0"/>
                <a:cs typeface="Times New Roman" pitchFamily="18" charset="0"/>
              </a:rPr>
              <a:t>whether the employee is permanent or temporary.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08122B1-61A5-EEBD-6C06-A90F659F443C}"/>
              </a:ext>
            </a:extLst>
          </p:cNvPr>
          <p:cNvSpPr txBox="1"/>
          <p:nvPr/>
        </p:nvSpPr>
        <p:spPr>
          <a:xfrm>
            <a:off x="2608473" y="1541888"/>
            <a:ext cx="7849215" cy="4247317"/>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What sets our solution apart and adds the "wow" factor is the seamless integration of multiple Excel features—pivot tables, conditional formatting, filtering, and pie charts—into a powerful and intuitive analytical framework. Here’s why our approach stands out:</a:t>
            </a:r>
          </a:p>
          <a:p>
            <a:pPr marL="285750" indent="-285750">
              <a:lnSpc>
                <a:spcPct val="150000"/>
              </a:lnSpc>
              <a:buFont typeface="Arial" pitchFamily="34" charset="0"/>
              <a:buChar char="•"/>
            </a:pPr>
            <a:r>
              <a:rPr lang="en-US" dirty="0">
                <a:latin typeface="Times New Roman" pitchFamily="18" charset="0"/>
                <a:cs typeface="Times New Roman" pitchFamily="18" charset="0"/>
              </a:rPr>
              <a:t>Holistic Analysis with Depth and Flexibility using </a:t>
            </a:r>
            <a:r>
              <a:rPr lang="en-US" b="1" dirty="0">
                <a:latin typeface="Times New Roman" pitchFamily="18" charset="0"/>
                <a:cs typeface="Times New Roman" pitchFamily="18" charset="0"/>
              </a:rPr>
              <a:t>Pivot tables</a:t>
            </a:r>
            <a:r>
              <a:rPr lang="en-US" dirty="0">
                <a:latin typeface="Times New Roman" pitchFamily="18" charset="0"/>
                <a:cs typeface="Times New Roman" pitchFamily="18" charset="0"/>
              </a:rPr>
              <a:t>.</a:t>
            </a:r>
          </a:p>
          <a:p>
            <a:pPr marL="285750" indent="-285750">
              <a:lnSpc>
                <a:spcPct val="150000"/>
              </a:lnSpc>
              <a:buFont typeface="Arial" pitchFamily="34" charset="0"/>
              <a:buChar char="•"/>
            </a:pPr>
            <a:r>
              <a:rPr lang="en-US" dirty="0">
                <a:latin typeface="Times New Roman" pitchFamily="18" charset="0"/>
                <a:cs typeface="Times New Roman" pitchFamily="18" charset="0"/>
              </a:rPr>
              <a:t>Immediate Visual Insights using </a:t>
            </a:r>
            <a:r>
              <a:rPr lang="en-US" b="1" dirty="0">
                <a:latin typeface="Times New Roman" pitchFamily="18" charset="0"/>
                <a:cs typeface="Times New Roman" pitchFamily="18" charset="0"/>
              </a:rPr>
              <a:t>Conditional formatting</a:t>
            </a:r>
            <a:r>
              <a:rPr lang="en-US" dirty="0">
                <a:latin typeface="Times New Roman" pitchFamily="18" charset="0"/>
                <a:cs typeface="Times New Roman" pitchFamily="18" charset="0"/>
              </a:rPr>
              <a:t>.</a:t>
            </a:r>
          </a:p>
          <a:p>
            <a:pPr marL="285750" indent="-285750">
              <a:lnSpc>
                <a:spcPct val="150000"/>
              </a:lnSpc>
              <a:buFont typeface="Arial" pitchFamily="34" charset="0"/>
              <a:buChar char="•"/>
            </a:pPr>
            <a:r>
              <a:rPr lang="en-US" dirty="0">
                <a:latin typeface="Times New Roman" pitchFamily="18" charset="0"/>
                <a:cs typeface="Times New Roman" pitchFamily="18" charset="0"/>
              </a:rPr>
              <a:t>Targeted Exploration using </a:t>
            </a:r>
            <a:r>
              <a:rPr lang="en-US" b="1" dirty="0">
                <a:latin typeface="Times New Roman" pitchFamily="18" charset="0"/>
                <a:cs typeface="Times New Roman" pitchFamily="18" charset="0"/>
              </a:rPr>
              <a:t>Filtering</a:t>
            </a:r>
            <a:r>
              <a:rPr lang="en-US" dirty="0">
                <a:latin typeface="Times New Roman" pitchFamily="18" charset="0"/>
                <a:cs typeface="Times New Roman" pitchFamily="18" charset="0"/>
              </a:rPr>
              <a:t> .</a:t>
            </a:r>
          </a:p>
          <a:p>
            <a:pPr marL="285750" indent="-285750">
              <a:lnSpc>
                <a:spcPct val="150000"/>
              </a:lnSpc>
              <a:buFont typeface="Arial" pitchFamily="34" charset="0"/>
              <a:buChar char="•"/>
            </a:pPr>
            <a:r>
              <a:rPr lang="en-US" dirty="0">
                <a:latin typeface="Times New Roman" pitchFamily="18" charset="0"/>
                <a:cs typeface="Times New Roman" pitchFamily="18" charset="0"/>
              </a:rPr>
              <a:t>Engaging and Clear Communication using </a:t>
            </a:r>
            <a:r>
              <a:rPr lang="en-US" b="1" dirty="0">
                <a:latin typeface="Times New Roman" pitchFamily="18" charset="0"/>
                <a:cs typeface="Times New Roman" pitchFamily="18" charset="0"/>
              </a:rPr>
              <a:t>Pie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charts</a:t>
            </a:r>
            <a:r>
              <a:rPr lang="en-US" dirty="0">
                <a:latin typeface="Times New Roman" pitchFamily="18" charset="0"/>
                <a:cs typeface="Times New Roman" pitchFamily="18" charset="0"/>
              </a:rPr>
              <a:t>.</a:t>
            </a:r>
          </a:p>
          <a:p>
            <a:pPr marL="285750" indent="-285750">
              <a:lnSpc>
                <a:spcPct val="150000"/>
              </a:lnSpc>
              <a:buFont typeface="Arial" pitchFamily="34" charset="0"/>
              <a:buChar char="•"/>
            </a:pPr>
            <a:r>
              <a:rPr lang="en-US" dirty="0">
                <a:latin typeface="Times New Roman" pitchFamily="18" charset="0"/>
                <a:cs typeface="Times New Roman" pitchFamily="18" charset="0"/>
              </a:rPr>
              <a:t>Actionable Insights at Your Fingertips.</a:t>
            </a:r>
          </a:p>
          <a:p>
            <a:pPr marL="285750" indent="-285750">
              <a:lnSpc>
                <a:spcPct val="150000"/>
              </a:lnSpc>
              <a:buFont typeface="Arial" pitchFamily="34" charset="0"/>
              <a:buChar char="•"/>
            </a:pPr>
            <a:r>
              <a:rPr lang="en-US" dirty="0">
                <a:latin typeface="Times New Roman" pitchFamily="18" charset="0"/>
                <a:cs typeface="Times New Roman" pitchFamily="18" charset="0"/>
              </a:rPr>
              <a:t>Scalability and Customization.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TotalTime>
  <Words>1216</Words>
  <Application>Microsoft Office PowerPoint</Application>
  <PresentationFormat>Widescreen</PresentationFormat>
  <Paragraphs>131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Reshini J</cp:lastModifiedBy>
  <cp:revision>26</cp:revision>
  <dcterms:created xsi:type="dcterms:W3CDTF">2024-03-29T15:07:22Z</dcterms:created>
  <dcterms:modified xsi:type="dcterms:W3CDTF">2024-08-27T08:45:17Z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