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7432000" cy="3657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190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2190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2190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2190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2190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2190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2190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2190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2190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2"/>
    <p:restoredTop sz="94651"/>
  </p:normalViewPr>
  <p:slideViewPr>
    <p:cSldViewPr snapToGrid="0" snapToObjects="1">
      <p:cViewPr>
        <p:scale>
          <a:sx n="31" d="100"/>
          <a:sy n="31" d="100"/>
        </p:scale>
        <p:origin x="295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50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4465004" y="20915103"/>
            <a:ext cx="18501990" cy="1462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8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4465004" y="16672552"/>
            <a:ext cx="18501990" cy="2287832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13800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sz="half" idx="13"/>
          </p:nvPr>
        </p:nvSpPr>
        <p:spPr>
          <a:xfrm>
            <a:off x="2219618" y="9665713"/>
            <a:ext cx="22992765" cy="1724457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sz="quarter" idx="13"/>
          </p:nvPr>
        </p:nvSpPr>
        <p:spPr>
          <a:xfrm>
            <a:off x="5060033" y="10788407"/>
            <a:ext cx="17289480" cy="104635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4465004" y="21543812"/>
            <a:ext cx="18501990" cy="251483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65004" y="24148460"/>
            <a:ext cx="18501990" cy="199839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3142569" y="26012133"/>
            <a:ext cx="1124410" cy="11829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4465004" y="15368996"/>
            <a:ext cx="18501990" cy="5838008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quarter" idx="13"/>
          </p:nvPr>
        </p:nvSpPr>
        <p:spPr>
          <a:xfrm>
            <a:off x="14097715" y="10788407"/>
            <a:ext cx="9430627" cy="145501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3903658" y="10788407"/>
            <a:ext cx="9430627" cy="7050516"/>
          </a:xfrm>
          <a:prstGeom prst="rect">
            <a:avLst/>
          </a:prstGeom>
        </p:spPr>
        <p:txBody>
          <a:bodyPr/>
          <a:lstStyle>
            <a:lvl1pPr>
              <a:defRPr sz="218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903658" y="18085914"/>
            <a:ext cx="9430627" cy="725260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3903658" y="10451599"/>
            <a:ext cx="19624684" cy="3817159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3903658" y="10451599"/>
            <a:ext cx="19624684" cy="3817159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903658" y="14268756"/>
            <a:ext cx="19624684" cy="11114668"/>
          </a:xfrm>
          <a:prstGeom prst="rect">
            <a:avLst/>
          </a:prstGeom>
        </p:spPr>
        <p:txBody>
          <a:bodyPr anchor="ctr"/>
          <a:lstStyle>
            <a:lvl1pPr marL="1629833" indent="-1629833" algn="l">
              <a:spcBef>
                <a:spcPts val="15700"/>
              </a:spcBef>
              <a:buSzPct val="75000"/>
              <a:buChar char="•"/>
              <a:defRPr sz="13200"/>
            </a:lvl1pPr>
            <a:lvl2pPr marL="2074333" indent="-1629833" algn="l">
              <a:spcBef>
                <a:spcPts val="15700"/>
              </a:spcBef>
              <a:buSzPct val="75000"/>
              <a:buChar char="•"/>
              <a:defRPr sz="13200"/>
            </a:lvl2pPr>
            <a:lvl3pPr marL="2518833" indent="-1629833" algn="l">
              <a:spcBef>
                <a:spcPts val="15700"/>
              </a:spcBef>
              <a:buSzPct val="75000"/>
              <a:buChar char="•"/>
              <a:defRPr sz="13200"/>
            </a:lvl3pPr>
            <a:lvl4pPr marL="2963333" indent="-1629833" algn="l">
              <a:spcBef>
                <a:spcPts val="15700"/>
              </a:spcBef>
              <a:buSzPct val="75000"/>
              <a:buChar char="•"/>
              <a:defRPr sz="13200"/>
            </a:lvl4pPr>
            <a:lvl5pPr marL="3407833" indent="-1629833" algn="l">
              <a:spcBef>
                <a:spcPts val="15700"/>
              </a:spcBef>
              <a:buSzPct val="75000"/>
              <a:buChar char="•"/>
              <a:defRPr sz="1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quarter" idx="13"/>
          </p:nvPr>
        </p:nvSpPr>
        <p:spPr>
          <a:xfrm>
            <a:off x="14097715" y="14268756"/>
            <a:ext cx="9430627" cy="11114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3903658" y="10451599"/>
            <a:ext cx="19624684" cy="3817159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903658" y="14268756"/>
            <a:ext cx="9430627" cy="11114668"/>
          </a:xfrm>
          <a:prstGeom prst="rect">
            <a:avLst/>
          </a:prstGeom>
        </p:spPr>
        <p:txBody>
          <a:bodyPr anchor="ctr"/>
          <a:lstStyle>
            <a:lvl1pPr marL="1200150" indent="-1200150" algn="l">
              <a:spcBef>
                <a:spcPts val="11900"/>
              </a:spcBef>
              <a:buSzPct val="75000"/>
              <a:buChar char="•"/>
              <a:defRPr sz="9800"/>
            </a:lvl1pPr>
            <a:lvl2pPr marL="1543050" indent="-1200150" algn="l">
              <a:spcBef>
                <a:spcPts val="11900"/>
              </a:spcBef>
              <a:buSzPct val="75000"/>
              <a:buChar char="•"/>
              <a:defRPr sz="9800"/>
            </a:lvl2pPr>
            <a:lvl3pPr marL="1885950" indent="-1200150" algn="l">
              <a:spcBef>
                <a:spcPts val="11900"/>
              </a:spcBef>
              <a:buSzPct val="75000"/>
              <a:buChar char="•"/>
              <a:defRPr sz="9800"/>
            </a:lvl3pPr>
            <a:lvl4pPr marL="2228850" indent="-1200150" algn="l">
              <a:spcBef>
                <a:spcPts val="11900"/>
              </a:spcBef>
              <a:buSzPct val="75000"/>
              <a:buChar char="•"/>
              <a:defRPr sz="9800"/>
            </a:lvl4pPr>
            <a:lvl5pPr marL="2571750" indent="-1200150" algn="l">
              <a:spcBef>
                <a:spcPts val="11900"/>
              </a:spcBef>
              <a:buSzPct val="75000"/>
              <a:buChar char="•"/>
              <a:defRPr sz="9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903658" y="11911100"/>
            <a:ext cx="19624684" cy="12753800"/>
          </a:xfrm>
          <a:prstGeom prst="rect">
            <a:avLst/>
          </a:prstGeom>
        </p:spPr>
        <p:txBody>
          <a:bodyPr anchor="ctr"/>
          <a:lstStyle>
            <a:lvl1pPr marL="1629833" indent="-1629833" algn="l">
              <a:spcBef>
                <a:spcPts val="15700"/>
              </a:spcBef>
              <a:buSzPct val="75000"/>
              <a:buChar char="•"/>
              <a:defRPr sz="13200"/>
            </a:lvl1pPr>
            <a:lvl2pPr marL="2074333" indent="-1629833" algn="l">
              <a:spcBef>
                <a:spcPts val="15700"/>
              </a:spcBef>
              <a:buSzPct val="75000"/>
              <a:buChar char="•"/>
              <a:defRPr sz="13200"/>
            </a:lvl2pPr>
            <a:lvl3pPr marL="2518833" indent="-1629833" algn="l">
              <a:spcBef>
                <a:spcPts val="15700"/>
              </a:spcBef>
              <a:buSzPct val="75000"/>
              <a:buChar char="•"/>
              <a:defRPr sz="13200"/>
            </a:lvl3pPr>
            <a:lvl4pPr marL="2963333" indent="-1629833" algn="l">
              <a:spcBef>
                <a:spcPts val="15700"/>
              </a:spcBef>
              <a:buSzPct val="75000"/>
              <a:buChar char="•"/>
              <a:defRPr sz="13200"/>
            </a:lvl4pPr>
            <a:lvl5pPr marL="3407833" indent="-1629833" algn="l">
              <a:spcBef>
                <a:spcPts val="15700"/>
              </a:spcBef>
              <a:buSzPct val="75000"/>
              <a:buChar char="•"/>
              <a:defRPr sz="1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4097714" y="18669716"/>
            <a:ext cx="9430627" cy="66688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4108709" y="11237484"/>
            <a:ext cx="9430627" cy="66688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3903658" y="11237484"/>
            <a:ext cx="9430627" cy="141010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465004" y="12562263"/>
            <a:ext cx="18501990" cy="58380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89815" tIns="89815" rIns="89815" bIns="89815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465004" y="18557447"/>
            <a:ext cx="18501990" cy="199839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89815" tIns="89815" rIns="89815" bIns="89815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3142569" y="26023357"/>
            <a:ext cx="1124410" cy="1182932"/>
          </a:xfrm>
          <a:prstGeom prst="rect">
            <a:avLst/>
          </a:prstGeom>
          <a:ln w="3175">
            <a:miter lim="400000"/>
          </a:ln>
        </p:spPr>
        <p:txBody>
          <a:bodyPr wrap="none" lIns="89815" tIns="89815" rIns="89815" bIns="89815">
            <a:spAutoFit/>
          </a:bodyPr>
          <a:lstStyle>
            <a:lvl1pPr>
              <a:defRPr sz="6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2190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2190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2190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2190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2190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2190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2190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2190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2190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2190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2190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2190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2190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2190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2190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2190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2190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2190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2190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2190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2190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2190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2190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2190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2190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2190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2190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hyperlink" Target="https://aclanthology.org/2022.findings-acl.292/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"/>
          <p:cNvSpPr/>
          <p:nvPr/>
        </p:nvSpPr>
        <p:spPr>
          <a:xfrm>
            <a:off x="-1" y="-45201"/>
            <a:ext cx="27432001" cy="3186918"/>
          </a:xfrm>
          <a:prstGeom prst="rect">
            <a:avLst/>
          </a:prstGeom>
          <a:blipFill>
            <a:blip r:embed="rId3"/>
          </a:blipFill>
          <a:ln w="3175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97651" tIns="97651" rIns="97651" bIns="97651" anchor="ctr"/>
          <a:lstStyle/>
          <a:p>
            <a:pPr>
              <a:defRPr sz="8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Be Consistent! Improving Procedural Text Comprehension…"/>
          <p:cNvSpPr txBox="1"/>
          <p:nvPr/>
        </p:nvSpPr>
        <p:spPr>
          <a:xfrm>
            <a:off x="6484791" y="119663"/>
            <a:ext cx="19656165" cy="185920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7651" tIns="97651" rIns="97651" bIns="97651" anchor="ctr">
            <a:spAutoFit/>
          </a:bodyPr>
          <a:lstStyle/>
          <a:p>
            <a:pPr defTabSz="1122994">
              <a:defRPr sz="5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5400" b="1" i="1" dirty="0">
                <a:sym typeface="Helvetica"/>
              </a:rPr>
              <a:t>RESIN 11</a:t>
            </a:r>
            <a:r>
              <a:rPr lang="en-US" sz="5400" dirty="0">
                <a:sym typeface="Helvetica"/>
              </a:rPr>
              <a:t>: Schema-Guided Event Prediction for Eleven Newsworthy Scenarios</a:t>
            </a:r>
            <a:endParaRPr dirty="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3" name="Take-away message"/>
          <p:cNvSpPr txBox="1"/>
          <p:nvPr/>
        </p:nvSpPr>
        <p:spPr>
          <a:xfrm>
            <a:off x="16579133" y="33311552"/>
            <a:ext cx="10327903" cy="8435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7651" tIns="97651" rIns="97651" bIns="97651" anchor="ctr">
            <a:spAutoFit/>
          </a:bodyPr>
          <a:lstStyle>
            <a:lvl1pPr defTabSz="1122994">
              <a:defRPr sz="4200" b="1">
                <a:solidFill>
                  <a:srgbClr val="8C151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Take-Away</a:t>
            </a:r>
            <a:endParaRPr dirty="0"/>
          </a:p>
        </p:txBody>
      </p:sp>
      <p:sp>
        <p:nvSpPr>
          <p:cNvPr id="124" name="Task and Dataset"/>
          <p:cNvSpPr txBox="1"/>
          <p:nvPr/>
        </p:nvSpPr>
        <p:spPr>
          <a:xfrm>
            <a:off x="2866852" y="3569082"/>
            <a:ext cx="10895501" cy="8435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7651" tIns="97651" rIns="97651" bIns="97651" anchor="ctr">
            <a:spAutoFit/>
          </a:bodyPr>
          <a:lstStyle>
            <a:lvl1pPr defTabSz="1122994">
              <a:defRPr sz="4200" b="1">
                <a:solidFill>
                  <a:srgbClr val="8C151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System Overview</a:t>
            </a:r>
            <a:endParaRPr dirty="0"/>
          </a:p>
        </p:txBody>
      </p:sp>
      <p:sp>
        <p:nvSpPr>
          <p:cNvPr id="126" name="Experiments"/>
          <p:cNvSpPr txBox="1"/>
          <p:nvPr/>
        </p:nvSpPr>
        <p:spPr>
          <a:xfrm>
            <a:off x="16911273" y="3772507"/>
            <a:ext cx="10079009" cy="8435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7651" tIns="97651" rIns="97651" bIns="97651" anchor="ctr">
            <a:spAutoFit/>
          </a:bodyPr>
          <a:lstStyle>
            <a:lvl1pPr defTabSz="1122994">
              <a:defRPr sz="4200" b="1">
                <a:solidFill>
                  <a:srgbClr val="8C151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Open Domain IE from Speech and Text</a:t>
            </a:r>
          </a:p>
        </p:txBody>
      </p:sp>
      <p:sp>
        <p:nvSpPr>
          <p:cNvPr id="127" name="]"/>
          <p:cNvSpPr/>
          <p:nvPr/>
        </p:nvSpPr>
        <p:spPr>
          <a:xfrm>
            <a:off x="18501273" y="13938547"/>
            <a:ext cx="6481614" cy="1668518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89815" tIns="89815" rIns="89815" bIns="89815" anchor="ctr"/>
          <a:lstStyle>
            <a:lvl1pPr>
              <a:defRPr sz="8400">
                <a:solidFill>
                  <a:srgbClr val="FFFFFF"/>
                </a:solidFill>
              </a:defRPr>
            </a:lvl1pPr>
          </a:lstStyle>
          <a:p>
            <a:r>
              <a:t>]</a:t>
            </a:r>
          </a:p>
        </p:txBody>
      </p:sp>
      <p:sp>
        <p:nvSpPr>
          <p:cNvPr id="128" name="Our model which leverages the consistency constraint outperforms…"/>
          <p:cNvSpPr txBox="1"/>
          <p:nvPr/>
        </p:nvSpPr>
        <p:spPr>
          <a:xfrm>
            <a:off x="17477645" y="4900852"/>
            <a:ext cx="8706263" cy="677293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89815" tIns="89815" rIns="89815" bIns="89815">
            <a:spAutoFit/>
          </a:bodyPr>
          <a:lstStyle/>
          <a:p>
            <a:pPr marL="457200" lvl="0" indent="-355600" algn="l">
              <a:spcBef>
                <a:spcPts val="1000"/>
              </a:spcBef>
              <a:buSzPts val="2000"/>
              <a:buChar char="-"/>
            </a:pPr>
            <a:r>
              <a:rPr lang="en-US" sz="2800" dirty="0"/>
              <a:t>Speech data is converted to text by ASR (Amazon Transcribe) </a:t>
            </a:r>
          </a:p>
          <a:p>
            <a:pPr marL="457200" lvl="0" indent="-355600" algn="l">
              <a:buSzPts val="2000"/>
              <a:buChar char="-"/>
            </a:pPr>
            <a:r>
              <a:rPr lang="en-US" sz="2800" dirty="0"/>
              <a:t>Our IE system is the combination of several models </a:t>
            </a:r>
          </a:p>
          <a:p>
            <a:pPr marL="457200" lvl="0" indent="-381000" algn="l">
              <a:lnSpc>
                <a:spcPct val="150000"/>
              </a:lnSpc>
              <a:spcBef>
                <a:spcPts val="1000"/>
              </a:spcBef>
              <a:buSzPts val="2400"/>
              <a:buChar char="-"/>
            </a:pPr>
            <a:r>
              <a:rPr lang="en-US" sz="2800" dirty="0">
                <a:highlight>
                  <a:srgbClr val="FFFFFF"/>
                </a:highlight>
                <a:latin typeface="+mj-lt"/>
                <a:ea typeface="Arial"/>
                <a:cs typeface="Arial"/>
                <a:sym typeface="Arial"/>
              </a:rPr>
              <a:t>We make use of a </a:t>
            </a:r>
            <a:r>
              <a:rPr lang="en-US" sz="2800" dirty="0" err="1">
                <a:highlight>
                  <a:srgbClr val="FFFFFF"/>
                </a:highlight>
                <a:latin typeface="+mj-lt"/>
                <a:ea typeface="Arial"/>
                <a:cs typeface="Arial"/>
                <a:sym typeface="Arial"/>
              </a:rPr>
              <a:t>Wikidata</a:t>
            </a:r>
            <a:r>
              <a:rPr lang="en-US" sz="2800" dirty="0">
                <a:highlight>
                  <a:srgbClr val="FFFFFF"/>
                </a:highlight>
                <a:latin typeface="+mj-lt"/>
                <a:ea typeface="Arial"/>
                <a:cs typeface="Arial"/>
                <a:sym typeface="Arial"/>
              </a:rPr>
              <a:t>-based system for entity linking (</a:t>
            </a:r>
            <a:r>
              <a:rPr lang="en-US" sz="2800" u="sng" dirty="0">
                <a:solidFill>
                  <a:schemeClr val="hlink"/>
                </a:solidFill>
                <a:highlight>
                  <a:srgbClr val="FFFFFF"/>
                </a:highlight>
                <a:latin typeface="+mj-lt"/>
                <a:ea typeface="Arial"/>
                <a:cs typeface="Arial"/>
                <a:sym typeface="Arial"/>
                <a:hlinkClick r:id="rId4"/>
              </a:rPr>
              <a:t>Lai et al., 2022</a:t>
            </a:r>
            <a:r>
              <a:rPr lang="en-US" sz="2800" dirty="0">
                <a:highlight>
                  <a:srgbClr val="FFFFFF"/>
                </a:highlight>
                <a:latin typeface="+mj-lt"/>
                <a:ea typeface="Arial"/>
                <a:cs typeface="Arial"/>
                <a:sym typeface="Arial"/>
              </a:rPr>
              <a:t>).</a:t>
            </a:r>
          </a:p>
          <a:p>
            <a:pPr marL="457200" lvl="0" indent="-381000" algn="l">
              <a:lnSpc>
                <a:spcPct val="150000"/>
              </a:lnSpc>
              <a:buSzPts val="2400"/>
              <a:buChar char="-"/>
            </a:pPr>
            <a:r>
              <a:rPr lang="en-US" sz="2800" dirty="0">
                <a:highlight>
                  <a:srgbClr val="FFFFFF"/>
                </a:highlight>
                <a:latin typeface="+mj-lt"/>
                <a:ea typeface="Arial"/>
                <a:cs typeface="Arial"/>
                <a:sym typeface="Arial"/>
              </a:rPr>
              <a:t>The system has a novel candidate retrieval paradigm based on entity profiling.</a:t>
            </a:r>
          </a:p>
          <a:p>
            <a:pPr marL="457200" lvl="0" indent="-355600" algn="l">
              <a:buSzPts val="2000"/>
              <a:buChar char="-"/>
            </a:pPr>
            <a:endParaRPr lang="en-US" sz="2800" dirty="0"/>
          </a:p>
          <a:p>
            <a:pPr marL="457200" lvl="0" indent="-355600" algn="l">
              <a:buSzPts val="2000"/>
              <a:buChar char="-"/>
            </a:pPr>
            <a:endParaRPr lang="en-US" sz="2800" dirty="0"/>
          </a:p>
          <a:p>
            <a:pPr marL="321027" lvl="1" indent="-321027" algn="l" defTabSz="1122994">
              <a:buSzPct val="75000"/>
              <a:buChar char="•"/>
              <a:defRPr sz="3000"/>
            </a:pPr>
            <a:endParaRPr sz="2800" dirty="0"/>
          </a:p>
          <a:p>
            <a:pPr lvl="1" algn="l" defTabSz="1122994">
              <a:defRPr sz="3000"/>
            </a:pPr>
            <a:endParaRPr sz="2800" dirty="0"/>
          </a:p>
          <a:p>
            <a:pPr lvl="1" algn="l" defTabSz="1122994">
              <a:defRPr sz="3000"/>
            </a:pPr>
            <a:endParaRPr sz="2800" dirty="0"/>
          </a:p>
        </p:txBody>
      </p:sp>
      <p:sp>
        <p:nvSpPr>
          <p:cNvPr id="131" name="Xinya Du, Bhavana Dalvi Mishra, Niket Tandon, Antoine Bosselut, Wen-tau Yih, Peter Clark, Claire Cardie"/>
          <p:cNvSpPr txBox="1"/>
          <p:nvPr/>
        </p:nvSpPr>
        <p:spPr>
          <a:xfrm>
            <a:off x="7999622" y="1730921"/>
            <a:ext cx="16854070" cy="358616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89815" tIns="89815" rIns="89815" bIns="89815" anchor="ctr">
            <a:spAutoFit/>
          </a:bodyPr>
          <a:lstStyle>
            <a:lvl1pPr defTabSz="457200">
              <a:lnSpc>
                <a:spcPts val="6800"/>
              </a:lnSpc>
              <a:defRPr sz="3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b="1" dirty="0"/>
              <a:t>Xinya Du, </a:t>
            </a:r>
            <a:r>
              <a:rPr lang="en-US" b="1" dirty="0" err="1"/>
              <a:t>Zixuan</a:t>
            </a:r>
            <a:r>
              <a:rPr lang="en-US" b="1" dirty="0"/>
              <a:t> Zhang, Sha Li, Heng Ji </a:t>
            </a:r>
            <a:r>
              <a:rPr lang="en-US" dirty="0"/>
              <a:t> </a:t>
            </a:r>
            <a:r>
              <a:rPr lang="en-US" b="1" dirty="0"/>
              <a:t>and the RESIN team</a:t>
            </a:r>
            <a:endParaRPr lang="en-US" dirty="0"/>
          </a:p>
          <a:p>
            <a:br>
              <a:rPr lang="en-US" dirty="0"/>
            </a:br>
            <a:br>
              <a:rPr lang="en-US" dirty="0"/>
            </a:br>
            <a:endParaRPr dirty="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3" name="Rounded Rectangle"/>
          <p:cNvSpPr/>
          <p:nvPr/>
        </p:nvSpPr>
        <p:spPr>
          <a:xfrm>
            <a:off x="316332" y="3408353"/>
            <a:ext cx="15344332" cy="10663510"/>
          </a:xfrm>
          <a:prstGeom prst="roundRect">
            <a:avLst>
              <a:gd name="adj" fmla="val 709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97651" tIns="97651" rIns="97651" bIns="97651" anchor="ctr"/>
          <a:lstStyle/>
          <a:p>
            <a:pPr>
              <a:defRPr sz="8400"/>
            </a:pPr>
            <a:endParaRPr/>
          </a:p>
        </p:txBody>
      </p:sp>
      <p:sp>
        <p:nvSpPr>
          <p:cNvPr id="135" name="Three (simpliﬁed) passages from ProPara describing photosynthesis;…"/>
          <p:cNvSpPr txBox="1"/>
          <p:nvPr/>
        </p:nvSpPr>
        <p:spPr>
          <a:xfrm>
            <a:off x="1752223" y="12618275"/>
            <a:ext cx="14163600" cy="110471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89815" tIns="89815" rIns="89815" bIns="89815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b="1" dirty="0"/>
              <a:t>Extracting templates/events from documents.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b="1" dirty="0"/>
              <a:t>We focus on string fills (and also event type fills) in this work.</a:t>
            </a:r>
            <a:endParaRPr lang="en-US" sz="3000" dirty="0"/>
          </a:p>
        </p:txBody>
      </p:sp>
      <p:sp>
        <p:nvSpPr>
          <p:cNvPr id="136" name="Intuition and Our Model"/>
          <p:cNvSpPr txBox="1"/>
          <p:nvPr/>
        </p:nvSpPr>
        <p:spPr>
          <a:xfrm>
            <a:off x="3386273" y="14824356"/>
            <a:ext cx="10895500" cy="8435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7651" tIns="97651" rIns="97651" bIns="97651" anchor="ctr">
            <a:spAutoFit/>
          </a:bodyPr>
          <a:lstStyle>
            <a:lvl1pPr defTabSz="1122994">
              <a:defRPr sz="4200" b="1">
                <a:solidFill>
                  <a:srgbClr val="8C151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Schema Induction and Curation</a:t>
            </a:r>
            <a:endParaRPr dirty="0"/>
          </a:p>
        </p:txBody>
      </p:sp>
      <p:sp>
        <p:nvSpPr>
          <p:cNvPr id="138" name="Rounded Rectangle"/>
          <p:cNvSpPr/>
          <p:nvPr/>
        </p:nvSpPr>
        <p:spPr>
          <a:xfrm>
            <a:off x="316332" y="14554438"/>
            <a:ext cx="15996542" cy="21610614"/>
          </a:xfrm>
          <a:prstGeom prst="roundRect">
            <a:avLst>
              <a:gd name="adj" fmla="val 5325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97651" tIns="97651" rIns="97651" bIns="97651" anchor="ctr"/>
          <a:lstStyle/>
          <a:p>
            <a:pPr>
              <a:defRPr sz="8400"/>
            </a:pPr>
            <a:endParaRPr/>
          </a:p>
        </p:txBody>
      </p:sp>
      <p:sp>
        <p:nvSpPr>
          <p:cNvPr id="141" name="Rounded Rectangle"/>
          <p:cNvSpPr/>
          <p:nvPr/>
        </p:nvSpPr>
        <p:spPr>
          <a:xfrm>
            <a:off x="16686290" y="3436971"/>
            <a:ext cx="10429378" cy="10064251"/>
          </a:xfrm>
          <a:prstGeom prst="roundRect">
            <a:avLst>
              <a:gd name="adj" fmla="val 6043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97651" tIns="97651" rIns="97651" bIns="97651" anchor="ctr"/>
          <a:lstStyle/>
          <a:p>
            <a:pPr>
              <a:defRPr sz="8400"/>
            </a:pPr>
            <a:endParaRPr/>
          </a:p>
        </p:txBody>
      </p:sp>
      <p:sp>
        <p:nvSpPr>
          <p:cNvPr id="142" name="Rounded Rectangle"/>
          <p:cNvSpPr/>
          <p:nvPr/>
        </p:nvSpPr>
        <p:spPr>
          <a:xfrm>
            <a:off x="16686291" y="14108108"/>
            <a:ext cx="10429378" cy="18591520"/>
          </a:xfrm>
          <a:prstGeom prst="roundRect">
            <a:avLst>
              <a:gd name="adj" fmla="val 6043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97651" tIns="97651" rIns="97651" bIns="97651" anchor="ctr"/>
          <a:lstStyle/>
          <a:p>
            <a:pPr>
              <a:defRPr sz="8400"/>
            </a:pPr>
            <a:endParaRPr/>
          </a:p>
        </p:txBody>
      </p:sp>
      <p:sp>
        <p:nvSpPr>
          <p:cNvPr id="143" name="Rounded Rectangle"/>
          <p:cNvSpPr/>
          <p:nvPr/>
        </p:nvSpPr>
        <p:spPr>
          <a:xfrm>
            <a:off x="16686290" y="33235940"/>
            <a:ext cx="10530989" cy="2320894"/>
          </a:xfrm>
          <a:prstGeom prst="roundRect">
            <a:avLst>
              <a:gd name="adj" fmla="val 25097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97651" tIns="97651" rIns="97651" bIns="97651" anchor="ctr"/>
          <a:lstStyle/>
          <a:p>
            <a:pPr>
              <a:defRPr sz="8400"/>
            </a:pPr>
            <a:endParaRPr/>
          </a:p>
        </p:txBody>
      </p:sp>
      <p:sp>
        <p:nvSpPr>
          <p:cNvPr id="147" name="Analysis"/>
          <p:cNvSpPr txBox="1"/>
          <p:nvPr/>
        </p:nvSpPr>
        <p:spPr>
          <a:xfrm>
            <a:off x="16715645" y="14418990"/>
            <a:ext cx="10266941" cy="8435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7651" tIns="97651" rIns="97651" bIns="97651" anchor="ctr">
            <a:spAutoFit/>
          </a:bodyPr>
          <a:lstStyle>
            <a:lvl1pPr defTabSz="1122994">
              <a:defRPr sz="4200" b="1">
                <a:solidFill>
                  <a:srgbClr val="8C151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Schema Matching</a:t>
            </a:r>
          </a:p>
        </p:txBody>
      </p:sp>
      <p:sp>
        <p:nvSpPr>
          <p:cNvPr id="149" name="We propose training framework LaCE…"/>
          <p:cNvSpPr txBox="1"/>
          <p:nvPr/>
        </p:nvSpPr>
        <p:spPr>
          <a:xfrm>
            <a:off x="17017349" y="34287564"/>
            <a:ext cx="11249409" cy="110471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89815" tIns="89815" rIns="89815" bIns="89815">
            <a:spAutoFit/>
          </a:bodyPr>
          <a:lstStyle/>
          <a:p>
            <a:pPr marL="457200" indent="-457200" algn="l" defTabSz="1122994">
              <a:buSzPct val="75000"/>
              <a:buFont typeface="Arial" panose="020B0604020202020204" pitchFamily="34" charset="0"/>
              <a:buChar char="•"/>
              <a:defRPr sz="3000"/>
            </a:pPr>
            <a:r>
              <a:rPr lang="en-US" dirty="0" err="1">
                <a:solidFill>
                  <a:schemeClr val="tx1"/>
                </a:solidFill>
                <a:latin typeface="+mn-ea"/>
                <a:cs typeface="Helvetica"/>
                <a:sym typeface="Helvetica"/>
              </a:rPr>
              <a:t>Github</a:t>
            </a:r>
            <a:r>
              <a:rPr lang="en-US" dirty="0">
                <a:solidFill>
                  <a:schemeClr val="tx1"/>
                </a:solidFill>
                <a:latin typeface="+mn-ea"/>
                <a:cs typeface="Helvetica"/>
                <a:sym typeface="Helvetica"/>
              </a:rPr>
              <a:t>: https://</a:t>
            </a:r>
            <a:r>
              <a:rPr lang="en-US" dirty="0" err="1">
                <a:solidFill>
                  <a:schemeClr val="tx1"/>
                </a:solidFill>
                <a:latin typeface="+mn-ea"/>
                <a:cs typeface="Helvetica"/>
                <a:sym typeface="Helvetica"/>
              </a:rPr>
              <a:t>github.com</a:t>
            </a:r>
            <a:r>
              <a:rPr lang="en-US" dirty="0">
                <a:solidFill>
                  <a:schemeClr val="tx1"/>
                </a:solidFill>
                <a:latin typeface="+mn-ea"/>
                <a:cs typeface="Helvetica"/>
                <a:sym typeface="Helvetica"/>
              </a:rPr>
              <a:t>/RESIN-KAIROS/RESIN-11  </a:t>
            </a:r>
          </a:p>
          <a:p>
            <a:pPr marL="457200" indent="-457200" algn="l" defTabSz="1122994">
              <a:buSzPct val="75000"/>
              <a:buFont typeface="Arial" panose="020B0604020202020204" pitchFamily="34" charset="0"/>
              <a:buChar char="•"/>
              <a:defRPr sz="3000"/>
            </a:pPr>
            <a:r>
              <a:rPr lang="en-US" dirty="0">
                <a:solidFill>
                  <a:schemeClr val="tx1"/>
                </a:solidFill>
                <a:latin typeface="+mn-ea"/>
                <a:cs typeface="Helvetica"/>
                <a:sym typeface="Helvetica"/>
              </a:rPr>
              <a:t>Demo Website: http://18.221.187.153:11000/</a:t>
            </a:r>
            <a:r>
              <a:rPr lang="en-US" dirty="0" err="1">
                <a:solidFill>
                  <a:schemeClr val="tx1"/>
                </a:solidFill>
                <a:latin typeface="+mn-ea"/>
                <a:cs typeface="Helvetica"/>
                <a:sym typeface="Helvetica"/>
              </a:rPr>
              <a:t>kairos</a:t>
            </a:r>
            <a:r>
              <a:rPr lang="en-US" dirty="0">
                <a:solidFill>
                  <a:schemeClr val="tx1"/>
                </a:solidFill>
                <a:latin typeface="+mn-ea"/>
                <a:cs typeface="Helvetica"/>
                <a:sym typeface="Helvetica"/>
              </a:rPr>
              <a:t> </a:t>
            </a:r>
          </a:p>
        </p:txBody>
      </p:sp>
      <p:sp>
        <p:nvSpPr>
          <p:cNvPr id="151" name="A challenging task, still a large room for enhancement"/>
          <p:cNvSpPr txBox="1"/>
          <p:nvPr/>
        </p:nvSpPr>
        <p:spPr>
          <a:xfrm>
            <a:off x="17068197" y="35291758"/>
            <a:ext cx="11581483" cy="63683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89815" tIns="89815" rIns="89815" bIns="89815">
            <a:spAutoFit/>
          </a:bodyPr>
          <a:lstStyle>
            <a:lvl1pPr marL="321027" indent="-321027" algn="l" defTabSz="1122994">
              <a:buSzPct val="75000"/>
              <a:buChar char="•"/>
              <a:defRPr sz="3000"/>
            </a:lvl1pPr>
          </a:lstStyle>
          <a:p>
            <a:endParaRPr dirty="0"/>
          </a:p>
        </p:txBody>
      </p:sp>
      <p:sp>
        <p:nvSpPr>
          <p:cNvPr id="84" name="Intuition and Our Model">
            <a:extLst>
              <a:ext uri="{FF2B5EF4-FFF2-40B4-BE49-F238E27FC236}">
                <a16:creationId xmlns:a16="http://schemas.microsoft.com/office/drawing/2014/main" id="{ED68BB72-0077-634C-8A5D-475594F3C514}"/>
              </a:ext>
            </a:extLst>
          </p:cNvPr>
          <p:cNvSpPr txBox="1"/>
          <p:nvPr/>
        </p:nvSpPr>
        <p:spPr>
          <a:xfrm>
            <a:off x="2316835" y="25749510"/>
            <a:ext cx="10895500" cy="8435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7651" tIns="97651" rIns="97651" bIns="97651" anchor="ctr">
            <a:spAutoFit/>
          </a:bodyPr>
          <a:lstStyle>
            <a:lvl1pPr defTabSz="1122994">
              <a:defRPr sz="4200" b="1">
                <a:solidFill>
                  <a:srgbClr val="8C151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03CDF6-EE5E-9F48-0773-AD298F9F4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01" y="410948"/>
            <a:ext cx="5688777" cy="217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Google Shape;91;p2">
            <a:extLst>
              <a:ext uri="{FF2B5EF4-FFF2-40B4-BE49-F238E27FC236}">
                <a16:creationId xmlns:a16="http://schemas.microsoft.com/office/drawing/2014/main" id="{C00CA38C-F7D5-6AD3-20D1-17126DB24DEF}"/>
              </a:ext>
            </a:extLst>
          </p:cNvPr>
          <p:cNvPicPr preferRelativeResize="0">
            <a:picLocks noGrp="1"/>
          </p:cNvPicPr>
          <p:nvPr>
            <p:ph type="body" idx="1"/>
          </p:nvPr>
        </p:nvPicPr>
        <p:blipFill rotWithShape="1">
          <a:blip r:embed="rId6">
            <a:alphaModFix/>
          </a:blip>
          <a:srcRect/>
          <a:stretch/>
        </p:blipFill>
        <p:spPr>
          <a:xfrm>
            <a:off x="450456" y="4563988"/>
            <a:ext cx="15098332" cy="7452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6E13D97-A9A8-153F-8D8E-03115FF21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31" y="16096344"/>
            <a:ext cx="10011010" cy="859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39FCA8C-E294-0D17-BE76-CA4757D2C18C}"/>
              </a:ext>
            </a:extLst>
          </p:cNvPr>
          <p:cNvSpPr txBox="1"/>
          <p:nvPr/>
        </p:nvSpPr>
        <p:spPr>
          <a:xfrm>
            <a:off x="7124700" y="15987743"/>
            <a:ext cx="14351000" cy="132343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8000" b="0" i="0" u="none" strike="noStrike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47" name="Three (simpliﬁed) passages from ProPara describing photosynthesis;…">
            <a:extLst>
              <a:ext uri="{FF2B5EF4-FFF2-40B4-BE49-F238E27FC236}">
                <a16:creationId xmlns:a16="http://schemas.microsoft.com/office/drawing/2014/main" id="{DF3453A3-2418-1EE5-CD30-6E907585EEE3}"/>
              </a:ext>
            </a:extLst>
          </p:cNvPr>
          <p:cNvSpPr txBox="1"/>
          <p:nvPr/>
        </p:nvSpPr>
        <p:spPr>
          <a:xfrm>
            <a:off x="1752223" y="25012261"/>
            <a:ext cx="14163600" cy="6430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89815" tIns="89815" rIns="89815" bIns="89815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b="1" dirty="0"/>
              <a:t>Zero-shot schema induction with GPT3 generated documents </a:t>
            </a:r>
            <a:endParaRPr lang="en-US" sz="3000" dirty="0"/>
          </a:p>
        </p:txBody>
      </p:sp>
      <p:pic>
        <p:nvPicPr>
          <p:cNvPr id="49" name="Google Shape;118;g13beca4741e_0_0">
            <a:extLst>
              <a:ext uri="{FF2B5EF4-FFF2-40B4-BE49-F238E27FC236}">
                <a16:creationId xmlns:a16="http://schemas.microsoft.com/office/drawing/2014/main" id="{F2334DB1-9F02-DCF5-194F-563346A6FE72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19801" y="27499755"/>
            <a:ext cx="14232076" cy="6896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110;g13bb6e00ba7_0_8">
            <a:extLst>
              <a:ext uri="{FF2B5EF4-FFF2-40B4-BE49-F238E27FC236}">
                <a16:creationId xmlns:a16="http://schemas.microsoft.com/office/drawing/2014/main" id="{FFA4FF12-CA22-37E5-FA04-598768F90691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884989" y="16460330"/>
            <a:ext cx="5775675" cy="7082467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Experiments">
            <a:extLst>
              <a:ext uri="{FF2B5EF4-FFF2-40B4-BE49-F238E27FC236}">
                <a16:creationId xmlns:a16="http://schemas.microsoft.com/office/drawing/2014/main" id="{36E50861-55C4-1845-6ED9-16960977D7EC}"/>
              </a:ext>
            </a:extLst>
          </p:cNvPr>
          <p:cNvSpPr txBox="1"/>
          <p:nvPr/>
        </p:nvSpPr>
        <p:spPr>
          <a:xfrm>
            <a:off x="16061029" y="10163411"/>
            <a:ext cx="11576171" cy="8435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7651" tIns="97651" rIns="97651" bIns="97651" anchor="ctr">
            <a:spAutoFit/>
          </a:bodyPr>
          <a:lstStyle>
            <a:lvl1pPr defTabSz="1122994">
              <a:defRPr sz="4200" b="1">
                <a:solidFill>
                  <a:srgbClr val="8C151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Cross-media Info Grounding and Fusion</a:t>
            </a:r>
            <a:endParaRPr dirty="0"/>
          </a:p>
        </p:txBody>
      </p:sp>
      <p:pic>
        <p:nvPicPr>
          <p:cNvPr id="56" name="Google Shape;159;g13bb6e00ba7_1_23">
            <a:extLst>
              <a:ext uri="{FF2B5EF4-FFF2-40B4-BE49-F238E27FC236}">
                <a16:creationId xmlns:a16="http://schemas.microsoft.com/office/drawing/2014/main" id="{CB32EACB-F6DB-AD43-61D4-2ECD1D613ADF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8030964" y="15122989"/>
            <a:ext cx="7636305" cy="4730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160;g13bb6e00ba7_1_23">
            <a:extLst>
              <a:ext uri="{FF2B5EF4-FFF2-40B4-BE49-F238E27FC236}">
                <a16:creationId xmlns:a16="http://schemas.microsoft.com/office/drawing/2014/main" id="{072D5870-7177-8193-CE89-9724603F0993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8030964" y="20173707"/>
            <a:ext cx="7636305" cy="46481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161;g13bb6e00ba7_1_23">
            <a:extLst>
              <a:ext uri="{FF2B5EF4-FFF2-40B4-BE49-F238E27FC236}">
                <a16:creationId xmlns:a16="http://schemas.microsoft.com/office/drawing/2014/main" id="{78579C77-98F9-9DD2-E313-E47A97B98435}"/>
              </a:ext>
            </a:extLst>
          </p:cNvPr>
          <p:cNvCxnSpPr>
            <a:cxnSpLocks/>
          </p:cNvCxnSpPr>
          <p:nvPr/>
        </p:nvCxnSpPr>
        <p:spPr>
          <a:xfrm>
            <a:off x="24285605" y="16622735"/>
            <a:ext cx="1052514" cy="5321873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dash"/>
            <a:round/>
            <a:headEnd type="none" w="sm" len="sm"/>
            <a:tailEnd type="none" w="sm" len="sm"/>
          </a:ln>
        </p:spPr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FF11973-0E9D-DA33-01E0-BF13A1047DC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657547" y="25850721"/>
            <a:ext cx="8754652" cy="6121253"/>
          </a:xfrm>
          <a:prstGeom prst="rect">
            <a:avLst/>
          </a:prstGeom>
        </p:spPr>
      </p:pic>
      <p:sp>
        <p:nvSpPr>
          <p:cNvPr id="62" name="Analysis">
            <a:extLst>
              <a:ext uri="{FF2B5EF4-FFF2-40B4-BE49-F238E27FC236}">
                <a16:creationId xmlns:a16="http://schemas.microsoft.com/office/drawing/2014/main" id="{305105FE-3EE4-5D0D-5960-5C5ABC3FAAC0}"/>
              </a:ext>
            </a:extLst>
          </p:cNvPr>
          <p:cNvSpPr txBox="1"/>
          <p:nvPr/>
        </p:nvSpPr>
        <p:spPr>
          <a:xfrm>
            <a:off x="17017974" y="24384539"/>
            <a:ext cx="10266941" cy="148987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7651" tIns="97651" rIns="97651" bIns="97651" anchor="ctr">
            <a:spAutoFit/>
          </a:bodyPr>
          <a:lstStyle>
            <a:lvl1pPr defTabSz="1122994">
              <a:defRPr sz="4200" b="1">
                <a:solidFill>
                  <a:srgbClr val="8C151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Schema-Guided </a:t>
            </a:r>
          </a:p>
          <a:p>
            <a:r>
              <a:rPr lang="en-US" dirty="0"/>
              <a:t>New Event Prediction</a:t>
            </a:r>
          </a:p>
        </p:txBody>
      </p:sp>
      <p:sp>
        <p:nvSpPr>
          <p:cNvPr id="65" name="Our model which leverages the consistency constraint outperforms…">
            <a:extLst>
              <a:ext uri="{FF2B5EF4-FFF2-40B4-BE49-F238E27FC236}">
                <a16:creationId xmlns:a16="http://schemas.microsoft.com/office/drawing/2014/main" id="{307F1AC6-5DC4-4885-0276-A30E8D248875}"/>
              </a:ext>
            </a:extLst>
          </p:cNvPr>
          <p:cNvSpPr txBox="1"/>
          <p:nvPr/>
        </p:nvSpPr>
        <p:spPr>
          <a:xfrm>
            <a:off x="17477645" y="11310273"/>
            <a:ext cx="8578688" cy="289494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89815" tIns="89815" rIns="89815" bIns="89815">
            <a:spAutoFit/>
          </a:bodyPr>
          <a:lstStyle/>
          <a:p>
            <a:pPr marL="457200" lvl="0" indent="-355600" algn="l">
              <a:spcBef>
                <a:spcPts val="1000"/>
              </a:spcBef>
              <a:buSzPts val="2000"/>
              <a:buChar char="-"/>
            </a:pPr>
            <a:r>
              <a:rPr lang="en-US" sz="2800" dirty="0"/>
              <a:t>Visual event and argument role</a:t>
            </a:r>
          </a:p>
          <a:p>
            <a:pPr marL="457200" lvl="0" indent="-355600" algn="l">
              <a:spcBef>
                <a:spcPts val="1000"/>
              </a:spcBef>
              <a:buSzPts val="2000"/>
              <a:buChar char="-"/>
            </a:pPr>
            <a:r>
              <a:rPr lang="en-US" sz="2800" dirty="0"/>
              <a:t>Cross-media event coreference resolution</a:t>
            </a:r>
          </a:p>
          <a:p>
            <a:pPr marL="457200" lvl="0" indent="-355600" algn="l">
              <a:buSzPts val="2000"/>
              <a:buChar char="-"/>
            </a:pPr>
            <a:endParaRPr lang="en-US" sz="2800" dirty="0"/>
          </a:p>
          <a:p>
            <a:pPr marL="321027" lvl="1" indent="-321027" algn="l" defTabSz="1122994">
              <a:buSzPct val="75000"/>
              <a:buChar char="•"/>
              <a:defRPr sz="3000"/>
            </a:pPr>
            <a:endParaRPr sz="2800" dirty="0"/>
          </a:p>
          <a:p>
            <a:pPr lvl="1" algn="l" defTabSz="1122994">
              <a:defRPr sz="3000"/>
            </a:pPr>
            <a:endParaRPr sz="2800" dirty="0"/>
          </a:p>
          <a:p>
            <a:pPr lvl="1" algn="l" defTabSz="1122994">
              <a:defRPr sz="3000"/>
            </a:pPr>
            <a:endParaRPr sz="2800" dirty="0"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89815" tIns="89815" rIns="89815" bIns="89815" numCol="1" spcCol="38100" rtlCol="0" anchor="ctr">
        <a:spAutoFit/>
      </a:bodyPr>
      <a:lstStyle>
        <a:defPPr marL="0" marR="0" indent="0" algn="ctr" defTabSz="219075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89815" tIns="89815" rIns="89815" bIns="89815" numCol="1" spcCol="38100" rtlCol="0" anchor="ctr">
        <a:spAutoFit/>
      </a:bodyPr>
      <a:lstStyle>
        <a:defPPr marL="0" marR="0" indent="0" algn="ctr" defTabSz="219075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89815" tIns="89815" rIns="89815" bIns="89815" numCol="1" spcCol="38100" rtlCol="0" anchor="ctr">
        <a:spAutoFit/>
      </a:bodyPr>
      <a:lstStyle>
        <a:defPPr marL="0" marR="0" indent="0" algn="ctr" defTabSz="219075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89815" tIns="89815" rIns="89815" bIns="89815" numCol="1" spcCol="38100" rtlCol="0" anchor="ctr">
        <a:spAutoFit/>
      </a:bodyPr>
      <a:lstStyle>
        <a:defPPr marL="0" marR="0" indent="0" algn="ctr" defTabSz="219075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162</Words>
  <Application>Microsoft Macintosh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Gill Sans</vt:lpstr>
      <vt:lpstr>Helvetica</vt:lpstr>
      <vt:lpstr>Helvetica Light</vt:lpstr>
      <vt:lpstr>Helvetica Neue</vt:lpstr>
      <vt:lpstr>Times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Du, Xinya</cp:lastModifiedBy>
  <cp:revision>58</cp:revision>
  <dcterms:modified xsi:type="dcterms:W3CDTF">2022-07-11T22:54:12Z</dcterms:modified>
</cp:coreProperties>
</file>