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1b97d66b6_2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11b97d66b6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028376aa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1028376aa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028376aa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1028376aa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028376aa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1028376aa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1b97d66b6_2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11b97d66b6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1b97d66b6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11b97d66b6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028376aa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1028376aa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028376aa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1028376aa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028376aa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1028376aa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028376aa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1028376aa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028376aa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1028376aa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028376aa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1028376aa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CN"/>
              <a:t>Business Change Schema</a:t>
            </a:r>
            <a:br>
              <a:rPr lang="zh-CN"/>
            </a:br>
            <a:r>
              <a:rPr lang="zh-CN" sz="1600"/>
              <a:t>Quizlet 9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zh-CN"/>
              <a:t>Carl Edwards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zh-CN"/>
              <a:t>{cne2}@illinois.edu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879" y="64025"/>
            <a:ext cx="5912551" cy="50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Inquiry/Response Superclasses</a:t>
            </a:r>
            <a:endParaRPr/>
          </a:p>
        </p:txBody>
      </p:sp>
      <p:sp>
        <p:nvSpPr>
          <p:cNvPr id="165" name="Google Shape;165;p34"/>
          <p:cNvSpPr txBox="1"/>
          <p:nvPr/>
        </p:nvSpPr>
        <p:spPr>
          <a:xfrm>
            <a:off x="432800" y="502500"/>
            <a:ext cx="27570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chemeClr val="dk1"/>
                </a:solidFill>
              </a:rPr>
              <a:t>Overall </a:t>
            </a:r>
            <a:r>
              <a:rPr lang="zh-CN" sz="1050">
                <a:solidFill>
                  <a:schemeClr val="dk1"/>
                </a:solidFill>
              </a:rPr>
              <a:t>hierarchy</a:t>
            </a:r>
            <a:r>
              <a:rPr lang="zh-CN" sz="1050">
                <a:solidFill>
                  <a:schemeClr val="dk1"/>
                </a:solidFill>
              </a:rPr>
              <a:t> structure of Inquiry and Response 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Antitrust Investigation</a:t>
            </a:r>
            <a:endParaRPr/>
          </a:p>
        </p:txBody>
      </p:sp>
      <p:sp>
        <p:nvSpPr>
          <p:cNvPr id="171" name="Google Shape;171;p35"/>
          <p:cNvSpPr txBox="1"/>
          <p:nvPr/>
        </p:nvSpPr>
        <p:spPr>
          <a:xfrm>
            <a:off x="432800" y="502500"/>
            <a:ext cx="8139900" cy="1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Antitrust Investigation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CN" sz="1050">
                <a:solidFill>
                  <a:schemeClr val="dk1"/>
                </a:solidFill>
              </a:rPr>
              <a:t>The government investigates whether a company is a monopoly.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-"/>
            </a:pPr>
            <a:r>
              <a:rPr lang="zh-CN" sz="1050">
                <a:solidFill>
                  <a:schemeClr val="dk1"/>
                </a:solidFill>
              </a:rPr>
              <a:t>There is also a XOR version to indicate only one child answer.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agreement</a:t>
            </a:r>
            <a:r>
              <a:rPr lang="zh-CN" sz="1050">
                <a:solidFill>
                  <a:schemeClr val="dk1"/>
                </a:solidFill>
              </a:rPr>
              <a:t>: A positive response.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rejection</a:t>
            </a:r>
            <a:r>
              <a:rPr lang="zh-CN" sz="1050">
                <a:solidFill>
                  <a:schemeClr val="dk1"/>
                </a:solidFill>
              </a:rPr>
              <a:t>: A negative response.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divestment</a:t>
            </a:r>
            <a:r>
              <a:rPr lang="zh-CN" sz="1050">
                <a:solidFill>
                  <a:schemeClr val="dk1"/>
                </a:solidFill>
              </a:rPr>
              <a:t>: The company is forced to sell off parts of its business by the government. 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breakup</a:t>
            </a:r>
            <a:r>
              <a:rPr lang="zh-CN" sz="1050">
                <a:solidFill>
                  <a:schemeClr val="dk1"/>
                </a:solidFill>
              </a:rPr>
              <a:t>: The company is broken up into smaller pieces by the government.</a:t>
            </a:r>
            <a:endParaRPr sz="1050">
              <a:solidFill>
                <a:schemeClr val="dk1"/>
              </a:solidFill>
            </a:endParaRPr>
          </a:p>
        </p:txBody>
      </p:sp>
      <p:pic>
        <p:nvPicPr>
          <p:cNvPr id="172" name="Google Shape;1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50" y="2396125"/>
            <a:ext cx="753427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625" y="281213"/>
            <a:ext cx="4431324" cy="458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Other Business Change Events</a:t>
            </a:r>
            <a:endParaRPr/>
          </a:p>
        </p:txBody>
      </p:sp>
      <p:sp>
        <p:nvSpPr>
          <p:cNvPr id="179" name="Google Shape;179;p36"/>
          <p:cNvSpPr txBox="1"/>
          <p:nvPr/>
        </p:nvSpPr>
        <p:spPr>
          <a:xfrm>
            <a:off x="311700" y="1120500"/>
            <a:ext cx="3954600" cy="25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divestment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CN" sz="1050">
                <a:solidFill>
                  <a:schemeClr val="dk1"/>
                </a:solidFill>
              </a:rPr>
              <a:t>A company divests assets.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Shutdown</a:t>
            </a:r>
            <a:r>
              <a:rPr lang="zh-CN" sz="1050">
                <a:solidFill>
                  <a:schemeClr val="dk1"/>
                </a:solidFill>
              </a:rPr>
              <a:t>: A company shuts down.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exchange of goods</a:t>
            </a:r>
            <a:r>
              <a:rPr lang="zh-CN" sz="1050">
                <a:solidFill>
                  <a:schemeClr val="dk1"/>
                </a:solidFill>
              </a:rPr>
              <a:t>: A company sells assets.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breakup</a:t>
            </a:r>
            <a:r>
              <a:rPr lang="zh-CN" sz="1050">
                <a:solidFill>
                  <a:schemeClr val="dk1"/>
                </a:solidFill>
              </a:rPr>
              <a:t>: A company breaks up into smaller companies.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Privatize</a:t>
            </a:r>
            <a:r>
              <a:rPr lang="zh-CN" sz="1050">
                <a:solidFill>
                  <a:schemeClr val="dk1"/>
                </a:solidFill>
              </a:rPr>
              <a:t>: A public </a:t>
            </a:r>
            <a:r>
              <a:rPr lang="zh-CN" sz="1050">
                <a:solidFill>
                  <a:schemeClr val="dk1"/>
                </a:solidFill>
              </a:rPr>
              <a:t>company</a:t>
            </a:r>
            <a:r>
              <a:rPr lang="zh-CN" sz="1050">
                <a:solidFill>
                  <a:schemeClr val="dk1"/>
                </a:solidFill>
              </a:rPr>
              <a:t>’s stocks are bought up and it becomes private again.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Create Partnership</a:t>
            </a:r>
            <a:r>
              <a:rPr lang="zh-CN" sz="1050">
                <a:solidFill>
                  <a:schemeClr val="dk1"/>
                </a:solidFill>
              </a:rPr>
              <a:t>: Two companies partner together to do something mutually beneficial. They remain seperate entities.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End Partnership</a:t>
            </a:r>
            <a:r>
              <a:rPr lang="zh-CN" sz="1050">
                <a:solidFill>
                  <a:schemeClr val="dk1"/>
                </a:solidFill>
              </a:rPr>
              <a:t>: Two companies stop working together.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Transfer Money</a:t>
            </a:r>
            <a:r>
              <a:rPr lang="zh-CN" sz="1050">
                <a:solidFill>
                  <a:schemeClr val="dk1"/>
                </a:solidFill>
              </a:rPr>
              <a:t>: Money is transferred between two parties. This can be internal in a company.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Reorganization</a:t>
            </a:r>
            <a:r>
              <a:rPr lang="zh-CN" sz="1050">
                <a:solidFill>
                  <a:schemeClr val="dk1"/>
                </a:solidFill>
              </a:rPr>
              <a:t>: The structure of a company is reorganized.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dismissal</a:t>
            </a:r>
            <a:r>
              <a:rPr lang="zh-CN" sz="1050">
                <a:solidFill>
                  <a:schemeClr val="dk1"/>
                </a:solidFill>
              </a:rPr>
              <a:t>: Workers are fired.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Overview</a:t>
            </a:r>
            <a:endParaRPr/>
          </a:p>
        </p:txBody>
      </p:sp>
      <p:pic>
        <p:nvPicPr>
          <p:cNvPr id="106" name="Google Shape;1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625" y="114725"/>
            <a:ext cx="3366325" cy="491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600" y="0"/>
            <a:ext cx="300555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Scandal</a:t>
            </a:r>
            <a:endParaRPr/>
          </a:p>
        </p:txBody>
      </p:sp>
      <p:sp>
        <p:nvSpPr>
          <p:cNvPr id="113" name="Google Shape;113;p27"/>
          <p:cNvSpPr txBox="1"/>
          <p:nvPr/>
        </p:nvSpPr>
        <p:spPr>
          <a:xfrm>
            <a:off x="432800" y="1035900"/>
            <a:ext cx="81399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Scandal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CN" sz="1050">
                <a:solidFill>
                  <a:schemeClr val="dk1"/>
                </a:solidFill>
              </a:rPr>
              <a:t>A scandal occurs at the company.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Investigation-&gt;Justice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CN" sz="1050">
                <a:solidFill>
                  <a:schemeClr val="dk1"/>
                </a:solidFill>
              </a:rPr>
              <a:t>This branch involves the investigation and justice of an individual person.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Corporate Criminal Inquiry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CN" sz="1050">
                <a:solidFill>
                  <a:schemeClr val="dk1"/>
                </a:solidFill>
              </a:rPr>
              <a:t>This branch involves the company as a whole being investigated for crimes.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300" y="2518875"/>
            <a:ext cx="49339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16600"/>
            <a:ext cx="8623571" cy="29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Investigation</a:t>
            </a:r>
            <a:endParaRPr/>
          </a:p>
        </p:txBody>
      </p:sp>
      <p:sp>
        <p:nvSpPr>
          <p:cNvPr id="121" name="Google Shape;121;p28"/>
          <p:cNvSpPr txBox="1"/>
          <p:nvPr/>
        </p:nvSpPr>
        <p:spPr>
          <a:xfrm>
            <a:off x="2386525" y="179975"/>
            <a:ext cx="81399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chemeClr val="dk1"/>
                </a:solidFill>
              </a:rPr>
              <a:t>This is the same as Criminal Justice in Quizlet 8.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Identifycategorize</a:t>
            </a:r>
            <a:r>
              <a:rPr lang="zh-CN" sz="1050">
                <a:solidFill>
                  <a:schemeClr val="dk1"/>
                </a:solidFill>
              </a:rPr>
              <a:t>: Identification of the suspect.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Contact</a:t>
            </a:r>
            <a:r>
              <a:rPr lang="zh-CN" sz="1050">
                <a:solidFill>
                  <a:schemeClr val="dk1"/>
                </a:solidFill>
              </a:rPr>
              <a:t>: Make contact with the suspect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Arrest</a:t>
            </a:r>
            <a:r>
              <a:rPr lang="zh-CN" sz="1050">
                <a:solidFill>
                  <a:schemeClr val="dk1"/>
                </a:solidFill>
              </a:rPr>
              <a:t>: Taking the suspect who violated laws during the outbreak into custody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Handcuffing</a:t>
            </a:r>
            <a:r>
              <a:rPr lang="zh-CN" sz="1050">
                <a:solidFill>
                  <a:schemeClr val="dk1"/>
                </a:solidFill>
              </a:rPr>
              <a:t>: Using handcuffs to secure a suspect who violated law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Restrain</a:t>
            </a:r>
            <a:r>
              <a:rPr lang="zh-CN" sz="1050">
                <a:solidFill>
                  <a:schemeClr val="dk1"/>
                </a:solidFill>
              </a:rPr>
              <a:t>:Physical restraint on the suspect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Interrogation</a:t>
            </a:r>
            <a:r>
              <a:rPr lang="zh-CN" sz="1050">
                <a:solidFill>
                  <a:schemeClr val="dk1"/>
                </a:solidFill>
              </a:rPr>
              <a:t>: Interviewing with the goal of eliciting useful information related to suspected crime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Inspect</a:t>
            </a:r>
            <a:r>
              <a:rPr lang="zh-CN" sz="1050">
                <a:solidFill>
                  <a:schemeClr val="dk1"/>
                </a:solidFill>
              </a:rPr>
              <a:t>: Organized examination or formal evaluation on the suspect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122" name="Google Shape;122;p28"/>
          <p:cNvSpPr/>
          <p:nvPr/>
        </p:nvSpPr>
        <p:spPr>
          <a:xfrm>
            <a:off x="109650" y="2238600"/>
            <a:ext cx="3867600" cy="2591700"/>
          </a:xfrm>
          <a:prstGeom prst="snip2DiagRect">
            <a:avLst>
              <a:gd fmla="val 50000" name="adj1"/>
              <a:gd fmla="val 16667" name="adj2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113" y="1950475"/>
            <a:ext cx="5810579" cy="29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9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Justice</a:t>
            </a:r>
            <a:endParaRPr/>
          </a:p>
        </p:txBody>
      </p:sp>
      <p:sp>
        <p:nvSpPr>
          <p:cNvPr id="129" name="Google Shape;129;p29"/>
          <p:cNvSpPr txBox="1"/>
          <p:nvPr/>
        </p:nvSpPr>
        <p:spPr>
          <a:xfrm>
            <a:off x="432800" y="502500"/>
            <a:ext cx="81399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chemeClr val="dk1"/>
                </a:solidFill>
              </a:rPr>
              <a:t>This is the same as Criminal Justice in Quizlet 8.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Initiate Judicial Process</a:t>
            </a:r>
            <a:r>
              <a:rPr lang="zh-CN" sz="1050">
                <a:solidFill>
                  <a:schemeClr val="dk1"/>
                </a:solidFill>
              </a:rPr>
              <a:t>: Initiate a legal proceeding on the suspect.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ChargeIndict</a:t>
            </a:r>
            <a:r>
              <a:rPr lang="zh-CN" sz="1050">
                <a:solidFill>
                  <a:schemeClr val="dk1"/>
                </a:solidFill>
              </a:rPr>
              <a:t>: Formal accusation made by a governmental authority on the suspect.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Trial</a:t>
            </a:r>
            <a:r>
              <a:rPr lang="zh-CN" sz="1050">
                <a:solidFill>
                  <a:schemeClr val="dk1"/>
                </a:solidFill>
              </a:rPr>
              <a:t>: Coming together of parties to a dispute, to present information in a tribunals on the case.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Acquit</a:t>
            </a:r>
            <a:r>
              <a:rPr lang="zh-CN" sz="1050">
                <a:solidFill>
                  <a:schemeClr val="dk1"/>
                </a:solidFill>
              </a:rPr>
              <a:t>: In common law jurisdictions, an acquittal certifies that the accused is free from the charge of an offense, as far as the criminal law is concerned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Convict</a:t>
            </a:r>
            <a:r>
              <a:rPr lang="zh-CN" sz="1050">
                <a:solidFill>
                  <a:schemeClr val="dk1"/>
                </a:solidFill>
              </a:rPr>
              <a:t>: A state or private citizen lawfully holds the criminal responsible by removing their freedom or liberty at that time.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Sentence</a:t>
            </a:r>
            <a:r>
              <a:rPr lang="zh-CN" sz="1050">
                <a:solidFill>
                  <a:schemeClr val="dk1"/>
                </a:solidFill>
              </a:rPr>
              <a:t>: 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Detain</a:t>
            </a:r>
            <a:r>
              <a:rPr lang="zh-CN" sz="1050">
                <a:solidFill>
                  <a:schemeClr val="dk1"/>
                </a:solidFill>
              </a:rPr>
              <a:t>: 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Release Parole</a:t>
            </a:r>
            <a:r>
              <a:rPr lang="zh-CN" sz="1050">
                <a:solidFill>
                  <a:schemeClr val="dk1"/>
                </a:solidFill>
              </a:rPr>
              <a:t>: Release or early release of the criminal responsible. 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200" y="1907700"/>
            <a:ext cx="4835080" cy="325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Corporate Criminal Inquiry</a:t>
            </a:r>
            <a:endParaRPr/>
          </a:p>
        </p:txBody>
      </p:sp>
      <p:sp>
        <p:nvSpPr>
          <p:cNvPr id="136" name="Google Shape;136;p30"/>
          <p:cNvSpPr txBox="1"/>
          <p:nvPr/>
        </p:nvSpPr>
        <p:spPr>
          <a:xfrm>
            <a:off x="432800" y="502500"/>
            <a:ext cx="8139900" cy="20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Corporate Criminal Response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response to a corporate criminal investigation. </a:t>
            </a:r>
            <a:r>
              <a:rPr lang="zh-CN" sz="1050">
                <a:solidFill>
                  <a:schemeClr val="dk1"/>
                </a:solidFill>
              </a:rPr>
              <a:t>Created to distinguish from criminal response against people.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CorporateCriminalXOR</a:t>
            </a:r>
            <a:r>
              <a:rPr lang="zh-CN" sz="1050">
                <a:solidFill>
                  <a:schemeClr val="dk1"/>
                </a:solidFill>
              </a:rPr>
              <a:t>: Node to enable XOR children.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agreement</a:t>
            </a:r>
            <a:r>
              <a:rPr lang="zh-CN" sz="1050">
                <a:solidFill>
                  <a:schemeClr val="dk1"/>
                </a:solidFill>
              </a:rPr>
              <a:t>: The government decides a corporation broke the law.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rejection</a:t>
            </a:r>
            <a:r>
              <a:rPr lang="zh-CN" sz="1050">
                <a:solidFill>
                  <a:schemeClr val="dk1"/>
                </a:solidFill>
              </a:rPr>
              <a:t>: The government decides a corporation did not break the law.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Corporate Justice</a:t>
            </a:r>
            <a:r>
              <a:rPr lang="zh-CN" sz="1050">
                <a:solidFill>
                  <a:schemeClr val="dk1"/>
                </a:solidFill>
              </a:rPr>
              <a:t>: Government actions taken as a result of investigating a corporation.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breakup</a:t>
            </a:r>
            <a:r>
              <a:rPr lang="zh-CN" sz="1050">
                <a:solidFill>
                  <a:schemeClr val="dk1"/>
                </a:solidFill>
              </a:rPr>
              <a:t>: Government breaks up a company.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PoliticalCorruption</a:t>
            </a:r>
            <a:r>
              <a:rPr lang="zh-CN" sz="1050">
                <a:solidFill>
                  <a:schemeClr val="dk1"/>
                </a:solidFill>
              </a:rPr>
              <a:t>: The execs send money to their politician friends who pull some strings.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Arrest</a:t>
            </a:r>
            <a:r>
              <a:rPr lang="zh-CN" sz="1050">
                <a:solidFill>
                  <a:schemeClr val="dk1"/>
                </a:solidFill>
              </a:rPr>
              <a:t>: Executives are arrested for crimes they committed carrying out their duties.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Fine</a:t>
            </a:r>
            <a:r>
              <a:rPr lang="zh-CN" sz="1050">
                <a:solidFill>
                  <a:schemeClr val="dk1"/>
                </a:solidFill>
              </a:rPr>
              <a:t>: The government fines a company for doing something wrong.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Fundraising</a:t>
            </a:r>
            <a:endParaRPr/>
          </a:p>
        </p:txBody>
      </p:sp>
      <p:sp>
        <p:nvSpPr>
          <p:cNvPr id="142" name="Google Shape;142;p31"/>
          <p:cNvSpPr txBox="1"/>
          <p:nvPr/>
        </p:nvSpPr>
        <p:spPr>
          <a:xfrm>
            <a:off x="432800" y="502500"/>
            <a:ext cx="81399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founding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CN" sz="1050">
                <a:solidFill>
                  <a:schemeClr val="dk1"/>
                </a:solidFill>
              </a:rPr>
              <a:t>A company is founded.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Fundraising</a:t>
            </a:r>
            <a:r>
              <a:rPr lang="zh-CN" sz="1050">
                <a:solidFill>
                  <a:schemeClr val="dk1"/>
                </a:solidFill>
              </a:rPr>
              <a:t>: The company raises money for some goal.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PrivateFunding</a:t>
            </a:r>
            <a:r>
              <a:rPr lang="zh-CN" sz="1050">
                <a:solidFill>
                  <a:schemeClr val="dk1"/>
                </a:solidFill>
              </a:rPr>
              <a:t>: </a:t>
            </a:r>
            <a:r>
              <a:rPr lang="zh-CN" sz="1050">
                <a:solidFill>
                  <a:schemeClr val="dk1"/>
                </a:solidFill>
              </a:rPr>
              <a:t>The company raises money from private investors (the opportunity is not available to the public).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IPO</a:t>
            </a:r>
            <a:r>
              <a:rPr lang="zh-CN" sz="1050">
                <a:solidFill>
                  <a:schemeClr val="dk1"/>
                </a:solidFill>
              </a:rPr>
              <a:t>: The company becomes </a:t>
            </a:r>
            <a:r>
              <a:rPr lang="zh-CN" sz="1050">
                <a:solidFill>
                  <a:schemeClr val="dk1"/>
                </a:solidFill>
              </a:rPr>
              <a:t>publicly</a:t>
            </a:r>
            <a:r>
              <a:rPr lang="zh-CN" sz="1050">
                <a:solidFill>
                  <a:schemeClr val="dk1"/>
                </a:solidFill>
              </a:rPr>
              <a:t> listed on a stock exchange. </a:t>
            </a:r>
            <a:endParaRPr sz="1050">
              <a:solidFill>
                <a:schemeClr val="dk1"/>
              </a:solidFill>
            </a:endParaRPr>
          </a:p>
        </p:txBody>
      </p:sp>
      <p:pic>
        <p:nvPicPr>
          <p:cNvPr id="143" name="Google Shape;1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450" y="2614075"/>
            <a:ext cx="4791970" cy="23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450" y="1711200"/>
            <a:ext cx="6637160" cy="3432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2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Bankruptcy</a:t>
            </a:r>
            <a:endParaRPr/>
          </a:p>
        </p:txBody>
      </p:sp>
      <p:sp>
        <p:nvSpPr>
          <p:cNvPr id="150" name="Google Shape;150;p32"/>
          <p:cNvSpPr txBox="1"/>
          <p:nvPr/>
        </p:nvSpPr>
        <p:spPr>
          <a:xfrm>
            <a:off x="172150" y="372900"/>
            <a:ext cx="8139900" cy="23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assign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CN" sz="1050">
                <a:solidFill>
                  <a:schemeClr val="dk1"/>
                </a:solidFill>
              </a:rPr>
              <a:t>Government assigns a trustee to the bankruptcy case.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trial</a:t>
            </a:r>
            <a:r>
              <a:rPr lang="zh-CN" sz="1050">
                <a:solidFill>
                  <a:schemeClr val="dk1"/>
                </a:solidFill>
              </a:rPr>
              <a:t>: A bankruptcy case begins.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Government Bailout</a:t>
            </a:r>
            <a:r>
              <a:rPr lang="zh-CN" sz="1050">
                <a:solidFill>
                  <a:schemeClr val="dk1"/>
                </a:solidFill>
              </a:rPr>
              <a:t>: </a:t>
            </a:r>
            <a:r>
              <a:rPr lang="zh-CN" sz="1050">
                <a:solidFill>
                  <a:schemeClr val="dk1"/>
                </a:solidFill>
              </a:rPr>
              <a:t>The government loans a lot of money to a company when it's 'too big too fail' without damaging the economy.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bankruptcy actions</a:t>
            </a:r>
            <a:r>
              <a:rPr lang="zh-CN" sz="1050">
                <a:solidFill>
                  <a:schemeClr val="dk1"/>
                </a:solidFill>
              </a:rPr>
              <a:t>: Different actions taken when the company is undergoing the bankruptcy process.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Reorganization</a:t>
            </a:r>
            <a:r>
              <a:rPr lang="zh-CN" sz="1050">
                <a:solidFill>
                  <a:schemeClr val="dk1"/>
                </a:solidFill>
              </a:rPr>
              <a:t>: The company is reorganized. 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End Parternship</a:t>
            </a:r>
            <a:r>
              <a:rPr lang="zh-CN" sz="1050">
                <a:solidFill>
                  <a:schemeClr val="dk1"/>
                </a:solidFill>
              </a:rPr>
              <a:t>: Two companies decide to end their partnership.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ExitBankruptcy</a:t>
            </a:r>
            <a:r>
              <a:rPr lang="zh-CN" sz="1050">
                <a:solidFill>
                  <a:schemeClr val="dk1"/>
                </a:solidFill>
              </a:rPr>
              <a:t>: A company leaves bankruptcy.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Shutdown</a:t>
            </a:r>
            <a:r>
              <a:rPr lang="zh-CN" sz="1050">
                <a:solidFill>
                  <a:schemeClr val="dk1"/>
                </a:solidFill>
              </a:rPr>
              <a:t>: A company has to close for some reason.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acquisition</a:t>
            </a:r>
            <a:r>
              <a:rPr lang="zh-CN" sz="1050">
                <a:solidFill>
                  <a:schemeClr val="dk1"/>
                </a:solidFill>
              </a:rPr>
              <a:t>: A company is acquired by another company.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exchange of goods</a:t>
            </a:r>
            <a:r>
              <a:rPr lang="zh-CN" sz="1050">
                <a:solidFill>
                  <a:schemeClr val="dk1"/>
                </a:solidFill>
              </a:rPr>
              <a:t>: A company sells its assets.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Management Change</a:t>
            </a:r>
            <a:r>
              <a:rPr lang="zh-CN" sz="1050">
                <a:solidFill>
                  <a:schemeClr val="dk1"/>
                </a:solidFill>
              </a:rPr>
              <a:t>: The management is changed.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dismissal</a:t>
            </a:r>
            <a:r>
              <a:rPr lang="zh-CN" sz="1050">
                <a:solidFill>
                  <a:schemeClr val="dk1"/>
                </a:solidFill>
              </a:rPr>
              <a:t>: A bunch of employees are fired.</a:t>
            </a:r>
            <a:endParaRPr b="1"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1200"/>
            <a:ext cx="8552846" cy="34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3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Propose Acquisition/Merger</a:t>
            </a:r>
            <a:endParaRPr/>
          </a:p>
        </p:txBody>
      </p:sp>
      <p:sp>
        <p:nvSpPr>
          <p:cNvPr id="157" name="Google Shape;157;p33"/>
          <p:cNvSpPr txBox="1"/>
          <p:nvPr/>
        </p:nvSpPr>
        <p:spPr>
          <a:xfrm>
            <a:off x="585200" y="273900"/>
            <a:ext cx="8139900" cy="23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Propose Acquisition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CN" sz="1050">
                <a:solidFill>
                  <a:schemeClr val="dk1"/>
                </a:solidFill>
              </a:rPr>
              <a:t>One company proposes acquiring another company.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Propose Merger</a:t>
            </a:r>
            <a:r>
              <a:rPr lang="zh-CN" sz="1050">
                <a:solidFill>
                  <a:schemeClr val="dk1"/>
                </a:solidFill>
              </a:rPr>
              <a:t>: </a:t>
            </a:r>
            <a:r>
              <a:rPr lang="zh-CN" sz="1050">
                <a:solidFill>
                  <a:schemeClr val="dk1"/>
                </a:solidFill>
              </a:rPr>
              <a:t>Two companies decide to try and become one company.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Ask Shareholders</a:t>
            </a:r>
            <a:r>
              <a:rPr lang="zh-CN" sz="1050">
                <a:solidFill>
                  <a:schemeClr val="dk1"/>
                </a:solidFill>
              </a:rPr>
              <a:t>: The companies ask their shareholders for approval.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Shareholder Response</a:t>
            </a:r>
            <a:r>
              <a:rPr lang="zh-CN" sz="1050">
                <a:solidFill>
                  <a:schemeClr val="dk1"/>
                </a:solidFill>
              </a:rPr>
              <a:t>: The shareholders respond. 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-"/>
            </a:pPr>
            <a:r>
              <a:rPr lang="zh-CN" sz="1050">
                <a:solidFill>
                  <a:schemeClr val="dk1"/>
                </a:solidFill>
              </a:rPr>
              <a:t>There is also a XOR version to indicate only one child answer.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agreement</a:t>
            </a:r>
            <a:r>
              <a:rPr lang="zh-CN" sz="1050">
                <a:solidFill>
                  <a:schemeClr val="dk1"/>
                </a:solidFill>
              </a:rPr>
              <a:t>: A positive response.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rejection</a:t>
            </a:r>
            <a:r>
              <a:rPr lang="zh-CN" sz="1050">
                <a:solidFill>
                  <a:schemeClr val="dk1"/>
                </a:solidFill>
              </a:rPr>
              <a:t>: A negative response.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AskRegulators: </a:t>
            </a:r>
            <a:r>
              <a:rPr lang="zh-CN" sz="1050">
                <a:solidFill>
                  <a:schemeClr val="dk1"/>
                </a:solidFill>
              </a:rPr>
              <a:t>Ask the regulators to approve the merger/acquisition. 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Regulatory Response</a:t>
            </a:r>
            <a:r>
              <a:rPr lang="zh-CN" sz="1050">
                <a:solidFill>
                  <a:schemeClr val="dk1"/>
                </a:solidFill>
              </a:rPr>
              <a:t>: The regulators respond. 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-"/>
            </a:pPr>
            <a:r>
              <a:rPr lang="zh-CN" sz="1050">
                <a:solidFill>
                  <a:schemeClr val="dk1"/>
                </a:solidFill>
              </a:rPr>
              <a:t>There is also a XOR version to indicate only one child answer.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158" name="Google Shape;158;p33"/>
          <p:cNvSpPr txBox="1"/>
          <p:nvPr/>
        </p:nvSpPr>
        <p:spPr>
          <a:xfrm>
            <a:off x="5402625" y="273900"/>
            <a:ext cx="8139900" cy="1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merger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CN" sz="1050">
                <a:solidFill>
                  <a:schemeClr val="dk1"/>
                </a:solidFill>
              </a:rPr>
              <a:t>The companies merge together.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acquisition</a:t>
            </a:r>
            <a:r>
              <a:rPr lang="zh-CN" sz="1050">
                <a:solidFill>
                  <a:schemeClr val="dk1"/>
                </a:solidFill>
              </a:rPr>
              <a:t>: One company acquires another.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dismissal</a:t>
            </a:r>
            <a:r>
              <a:rPr lang="zh-CN" sz="1050">
                <a:solidFill>
                  <a:schemeClr val="dk1"/>
                </a:solidFill>
              </a:rPr>
              <a:t>: Employees are fired from a company.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Management Change</a:t>
            </a:r>
            <a:r>
              <a:rPr lang="zh-CN" sz="1050">
                <a:solidFill>
                  <a:schemeClr val="dk1"/>
                </a:solidFill>
              </a:rPr>
              <a:t>: The managers of a company are 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chemeClr val="dk1"/>
                </a:solidFill>
              </a:rPr>
              <a:t>replaced with new managers.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