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A72F3-E349-4A06-98A5-2DBAF7C8B1ED}">
  <a:tblStyle styleId="{E4BA72F3-E349-4A06-98A5-2DBAF7C8B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c3b7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c3b7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ce2a27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ce2a27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1B0-5A85-0041-B4A6-1149DC12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717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Attack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96FD9-A659-7345-ABE9-1A1826995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A62279-1CBC-C544-B8F5-1E9CB94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66" y="1667873"/>
            <a:ext cx="7746032" cy="35392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2A670D-C4B4-2F40-B2A1-77322BE7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03329"/>
              </p:ext>
            </p:extLst>
          </p:nvPr>
        </p:nvGraphicFramePr>
        <p:xfrm>
          <a:off x="207040" y="808305"/>
          <a:ext cx="4364961" cy="1119243"/>
        </p:xfrm>
        <a:graphic>
          <a:graphicData uri="http://schemas.openxmlformats.org/drawingml/2006/table">
            <a:tbl>
              <a:tblPr/>
              <a:tblGrid>
                <a:gridCol w="1454987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11497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760268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400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happens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58971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attack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2340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94905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of the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16455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68419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of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99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E74C31-26C6-274A-A546-2BAA6568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2480"/>
              </p:ext>
            </p:extLst>
          </p:nvPr>
        </p:nvGraphicFramePr>
        <p:xfrm>
          <a:off x="5077663" y="38505"/>
          <a:ext cx="4112517" cy="3289765"/>
        </p:xfrm>
        <a:graphic>
          <a:graphicData uri="http://schemas.openxmlformats.org/drawingml/2006/table">
            <a:tbl>
              <a:tblPr/>
              <a:tblGrid>
                <a:gridCol w="1370839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8992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842472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of the victims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98659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0511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legal_hearing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40248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0687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criminal_investigation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53214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89153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6300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that triggered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56108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16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previous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39726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374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6065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4911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788754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1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2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Car-bombing IED Schema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E2F2-CADD-E443-A3F4-D117B3695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C9ED1A-3505-314F-A247-C9C3185B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0" y="2390148"/>
            <a:ext cx="5225998" cy="26757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1B5177-DCC1-9B4A-BFCF-0A9691780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98160"/>
              </p:ext>
            </p:extLst>
          </p:nvPr>
        </p:nvGraphicFramePr>
        <p:xfrm>
          <a:off x="311700" y="1038618"/>
          <a:ext cx="8167281" cy="1533132"/>
        </p:xfrm>
        <a:graphic>
          <a:graphicData uri="http://schemas.openxmlformats.org/drawingml/2006/table">
            <a:tbl>
              <a:tblPr/>
              <a:tblGrid>
                <a:gridCol w="3235064">
                  <a:extLst>
                    <a:ext uri="{9D8B030D-6E8A-4147-A177-3AD203B41FA5}">
                      <a16:colId xmlns:a16="http://schemas.microsoft.com/office/drawing/2014/main" val="231515486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31084978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3851067211"/>
                    </a:ext>
                  </a:extLst>
                </a:gridCol>
              </a:tblGrid>
              <a:tr h="2795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Learn bomb manufacturing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Q8434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learn about bomb making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688501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Get explosives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Q21651837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buy the materials to make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56959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Get car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Q21651837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buy the vehicle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740186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Manufacture of assemble IED </a:t>
                      </a:r>
                      <a:endParaRPr lang="en-US" sz="1100" b="1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Q187939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manufacturing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48334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IED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bomb to some place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57529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car to assembly location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vehicle to some place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8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Car-bombing IED Schema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E2F2-CADD-E443-A3F4-D117B3695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67987A-D770-0743-8F77-88C1C0D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5174095" cy="383190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924BC-2799-F54C-BF66-3123869FC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61415"/>
              </p:ext>
            </p:extLst>
          </p:nvPr>
        </p:nvGraphicFramePr>
        <p:xfrm>
          <a:off x="5485796" y="445025"/>
          <a:ext cx="3519660" cy="4660654"/>
        </p:xfrm>
        <a:graphic>
          <a:graphicData uri="http://schemas.openxmlformats.org/drawingml/2006/table">
            <a:tbl>
              <a:tblPr/>
              <a:tblGrid>
                <a:gridCol w="1173220">
                  <a:extLst>
                    <a:ext uri="{9D8B030D-6E8A-4147-A177-3AD203B41FA5}">
                      <a16:colId xmlns:a16="http://schemas.microsoft.com/office/drawing/2014/main" val="249627760"/>
                    </a:ext>
                  </a:extLst>
                </a:gridCol>
                <a:gridCol w="868620">
                  <a:extLst>
                    <a:ext uri="{9D8B030D-6E8A-4147-A177-3AD203B41FA5}">
                      <a16:colId xmlns:a16="http://schemas.microsoft.com/office/drawing/2014/main" val="2268464871"/>
                    </a:ext>
                  </a:extLst>
                </a:gridCol>
                <a:gridCol w="1477820">
                  <a:extLst>
                    <a:ext uri="{9D8B030D-6E8A-4147-A177-3AD203B41FA5}">
                      <a16:colId xmlns:a16="http://schemas.microsoft.com/office/drawing/2014/main" val="994721872"/>
                    </a:ext>
                  </a:extLst>
                </a:gridCol>
              </a:tblGrid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73626"/>
                  </a:ext>
                </a:extLst>
              </a:tr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Detonate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Q891854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bomb_attack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10228"/>
                  </a:ext>
                </a:extLst>
              </a:tr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Crash car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Q11822042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crash the car and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70140"/>
                  </a:ext>
                </a:extLst>
              </a:tr>
              <a:tr h="608988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Explosion from IED and car crash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Q179057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262177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from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94916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Destruction from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Q17781833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destruction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44339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950211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from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67471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 from detonation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346635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victims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77988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due to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8399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car to attack location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car to attack people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3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018" y="0"/>
            <a:ext cx="207128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Car-bombing IED Schema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E2F2-CADD-E443-A3F4-D117B3695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140DCE-48C0-8248-A985-3B949E0D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28" y="1590191"/>
            <a:ext cx="7258526" cy="3546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86EA12-6F55-1C47-8ADC-48CE79FB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88342"/>
              </p:ext>
            </p:extLst>
          </p:nvPr>
        </p:nvGraphicFramePr>
        <p:xfrm>
          <a:off x="138546" y="147325"/>
          <a:ext cx="6363855" cy="2392600"/>
        </p:xfrm>
        <a:graphic>
          <a:graphicData uri="http://schemas.openxmlformats.org/drawingml/2006/table">
            <a:tbl>
              <a:tblPr/>
              <a:tblGrid>
                <a:gridCol w="2121285">
                  <a:extLst>
                    <a:ext uri="{9D8B030D-6E8A-4147-A177-3AD203B41FA5}">
                      <a16:colId xmlns:a16="http://schemas.microsoft.com/office/drawing/2014/main" val="1699404787"/>
                    </a:ext>
                  </a:extLst>
                </a:gridCol>
                <a:gridCol w="1065260">
                  <a:extLst>
                    <a:ext uri="{9D8B030D-6E8A-4147-A177-3AD203B41FA5}">
                      <a16:colId xmlns:a16="http://schemas.microsoft.com/office/drawing/2014/main" val="1259372903"/>
                    </a:ext>
                  </a:extLst>
                </a:gridCol>
                <a:gridCol w="3177310">
                  <a:extLst>
                    <a:ext uri="{9D8B030D-6E8A-4147-A177-3AD203B41FA5}">
                      <a16:colId xmlns:a16="http://schemas.microsoft.com/office/drawing/2014/main" val="3913638832"/>
                    </a:ext>
                  </a:extLst>
                </a:gridCol>
              </a:tblGrid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44664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the victim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46457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witness(es)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649504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legal_hearing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16138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67427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criminal_investigation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39104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bombing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4301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81687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34599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3080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1347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 of the final decision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336478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42616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0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5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IED Schema Overview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6"/>
            <a:ext cx="9144000" cy="317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 Schema Part 1: Background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950"/>
            <a:ext cx="7757849" cy="35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1910575107"/>
              </p:ext>
            </p:extLst>
          </p:nvPr>
        </p:nvGraphicFramePr>
        <p:xfrm>
          <a:off x="3854150" y="1152475"/>
          <a:ext cx="4901100" cy="146742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202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learning to make IED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Q8434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learn about the bomb making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talking with requester or commander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Q1472062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asking the requester about the bomb plan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request or command to attack target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Q1665268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requester asks to attack a specific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buying IED components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Q21651837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buy the materials to make the bomb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build IED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Q187939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manufacturing the bomb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threatening by announcing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Q325980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threatening the possible bombing 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moving to target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Q7590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transport the bomb to the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 Schema Part 2: Detonation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28224" cy="35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475" y="3517775"/>
            <a:ext cx="365450" cy="16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475" y="3842175"/>
            <a:ext cx="365450" cy="16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600" y="4250175"/>
            <a:ext cx="482325" cy="2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50" y="2944050"/>
            <a:ext cx="1456275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750" y="2815950"/>
            <a:ext cx="984175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10525"/>
            <a:ext cx="395575" cy="12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32200"/>
            <a:ext cx="131850" cy="12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00" y="2945800"/>
            <a:ext cx="1148749" cy="1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50" y="3612575"/>
            <a:ext cx="604649" cy="360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2043812710"/>
              </p:ext>
            </p:extLst>
          </p:nvPr>
        </p:nvGraphicFramePr>
        <p:xfrm>
          <a:off x="3931200" y="1795175"/>
          <a:ext cx="4901100" cy="230402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20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moving to target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Q7590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transport the bomb to the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interefering to neutralize the IED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Q16515105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</a:t>
                      </a:r>
                      <a:r>
                        <a:rPr lang="en" sz="750" dirty="0" err="1"/>
                        <a:t>interefer</a:t>
                      </a:r>
                      <a:r>
                        <a:rPr lang="en" sz="750" dirty="0"/>
                        <a:t> the bombing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defusing the IED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Q649416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leave the bomb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IED detonates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Q891854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bomb attack starts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target destroyed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Q17781833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destruction of the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target damaged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Q481609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damage of the target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victims injured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Q193078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injury of victims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victims die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Q4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death of victims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interefering to defuse more potential IEDs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Q16515105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</a:t>
                      </a:r>
                      <a:r>
                        <a:rPr lang="en" sz="750" dirty="0" err="1"/>
                        <a:t>interefer</a:t>
                      </a:r>
                      <a:r>
                        <a:rPr lang="en" sz="750" dirty="0"/>
                        <a:t> other remaining bombs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Investigation begins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Q1964968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criminal investigation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Demonstration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Q175331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demonstration that triggered the bomb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 Schema Part 3: Aftermath1</a:t>
            </a: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3" y="1152475"/>
            <a:ext cx="3814732" cy="399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>
            <p:extLst>
              <p:ext uri="{D42A27DB-BD31-4B8C-83A1-F6EECF244321}">
                <p14:modId xmlns:p14="http://schemas.microsoft.com/office/powerpoint/2010/main" val="1718179963"/>
              </p:ext>
            </p:extLst>
          </p:nvPr>
        </p:nvGraphicFramePr>
        <p:xfrm>
          <a:off x="4239050" y="1689325"/>
          <a:ext cx="4490525" cy="222758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99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Investigation begins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Q1964968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 criminal_investigation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evacuation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Q606332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 emergency_evacuation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witness contact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Q11024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communication with witness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 demonstration event happening after the detonation event.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Q175331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demonstration after the bombing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Potential aftermath conflict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Q1174599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attack after the bombing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evacuation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Q606332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</a:t>
                      </a:r>
                      <a:r>
                        <a:rPr lang="en" sz="650" dirty="0" err="1"/>
                        <a:t>emergency_evacuation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contacting the medical team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Q1472062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contacting the medical team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contacting police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Q1472062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contacting the police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Intelligence identified ibrahim hussein berro as bomber at some place.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Q3265221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identification of the bomber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indicted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Q19357312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accusation of the bomber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 Schema Part 4: Aftermath2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35900" cy="37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19025"/>
            <a:ext cx="454975" cy="36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7"/>
          <p:cNvGraphicFramePr/>
          <p:nvPr>
            <p:extLst>
              <p:ext uri="{D42A27DB-BD31-4B8C-83A1-F6EECF244321}">
                <p14:modId xmlns:p14="http://schemas.microsoft.com/office/powerpoint/2010/main" val="830224997"/>
              </p:ext>
            </p:extLst>
          </p:nvPr>
        </p:nvGraphicFramePr>
        <p:xfrm>
          <a:off x="4746475" y="2033075"/>
          <a:ext cx="4194975" cy="1495928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57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trial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Q545861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 legal_hearing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convicted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Q2916183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conviction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sentenced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Q1763090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sentence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jailed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Q1403016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arrest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released after duration of sentence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Q3237993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release the bomber from prison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Identified person is found innocent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Q3237993</a:t>
                      </a:r>
                      <a:endParaRPr sz="7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release the innocent people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794DAF-AEAA-BB41-86E3-E6F3C0C8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943175"/>
            <a:ext cx="5465647" cy="22003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3CD9DB-EEB0-DF4D-9DE5-1008C70E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40243"/>
              </p:ext>
            </p:extLst>
          </p:nvPr>
        </p:nvGraphicFramePr>
        <p:xfrm>
          <a:off x="411634" y="1152475"/>
          <a:ext cx="7771785" cy="1628063"/>
        </p:xfrm>
        <a:graphic>
          <a:graphicData uri="http://schemas.openxmlformats.org/drawingml/2006/table">
            <a:tbl>
              <a:tblPr/>
              <a:tblGrid>
                <a:gridCol w="2590595">
                  <a:extLst>
                    <a:ext uri="{9D8B030D-6E8A-4147-A177-3AD203B41FA5}">
                      <a16:colId xmlns:a16="http://schemas.microsoft.com/office/drawing/2014/main" val="2916642121"/>
                    </a:ext>
                  </a:extLst>
                </a:gridCol>
                <a:gridCol w="1634426">
                  <a:extLst>
                    <a:ext uri="{9D8B030D-6E8A-4147-A177-3AD203B41FA5}">
                      <a16:colId xmlns:a16="http://schemas.microsoft.com/office/drawing/2014/main" val="4246908539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1127370996"/>
                    </a:ext>
                  </a:extLst>
                </a:gridCol>
              </a:tblGrid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 bomb making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Q8434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learn about the bomb making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732116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Motivating attack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Q1174599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the bomber starts to want to attack people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554703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 bomb or parts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Q21651837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but materials for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42876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Move bomb or parts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Q7590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transport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25443"/>
                  </a:ext>
                </a:extLst>
              </a:tr>
              <a:tr h="3330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Assemble explosive in container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Q187939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manufacturing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36223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0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2ED6-197B-FC43-B353-56C5D0B5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sky, yellow, vector graphics&#10;&#10;Description automatically generated">
            <a:extLst>
              <a:ext uri="{FF2B5EF4-FFF2-40B4-BE49-F238E27FC236}">
                <a16:creationId xmlns:a16="http://schemas.microsoft.com/office/drawing/2014/main" id="{2DDCE7C6-69DF-BB41-A863-F25F64C1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64" y="1152475"/>
            <a:ext cx="4518156" cy="36446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992EBB-ADA9-BC45-813C-F61EB9B09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19333"/>
              </p:ext>
            </p:extLst>
          </p:nvPr>
        </p:nvGraphicFramePr>
        <p:xfrm>
          <a:off x="311700" y="1152475"/>
          <a:ext cx="4149465" cy="3416401"/>
        </p:xfrm>
        <a:graphic>
          <a:graphicData uri="http://schemas.openxmlformats.org/drawingml/2006/table">
            <a:tbl>
              <a:tblPr/>
              <a:tblGrid>
                <a:gridCol w="1383155">
                  <a:extLst>
                    <a:ext uri="{9D8B030D-6E8A-4147-A177-3AD203B41FA5}">
                      <a16:colId xmlns:a16="http://schemas.microsoft.com/office/drawing/2014/main" val="1818615697"/>
                    </a:ext>
                  </a:extLst>
                </a:gridCol>
                <a:gridCol w="1085290">
                  <a:extLst>
                    <a:ext uri="{9D8B030D-6E8A-4147-A177-3AD203B41FA5}">
                      <a16:colId xmlns:a16="http://schemas.microsoft.com/office/drawing/2014/main" val="573218296"/>
                    </a:ext>
                  </a:extLst>
                </a:gridCol>
                <a:gridCol w="1681020">
                  <a:extLst>
                    <a:ext uri="{9D8B030D-6E8A-4147-A177-3AD203B41FA5}">
                      <a16:colId xmlns:a16="http://schemas.microsoft.com/office/drawing/2014/main" val="952681310"/>
                    </a:ext>
                  </a:extLst>
                </a:gridCol>
              </a:tblGrid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artifacts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by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92744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victim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197179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Detonate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Q891854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bomb attack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589716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Destroy property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Q17781833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destruction of the surrounding properties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48781"/>
                  </a:ext>
                </a:extLst>
              </a:tr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emergency evacuation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277080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from attack </a:t>
                      </a:r>
                      <a:endParaRPr lang="en-US" sz="1100" b="1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due to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65880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IED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IED to the attacking target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51662"/>
                  </a:ext>
                </a:extLst>
              </a:tr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Notify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 of the attacking event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58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"/>
            <a:ext cx="29447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2ED6-197B-FC43-B353-56C5D0B5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4BD396-72B0-AE4D-A737-6CD37B45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5950482" cy="412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F7A46D-446A-FC48-82C5-26F76470B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88962"/>
              </p:ext>
            </p:extLst>
          </p:nvPr>
        </p:nvGraphicFramePr>
        <p:xfrm>
          <a:off x="3256434" y="73891"/>
          <a:ext cx="5575866" cy="2925989"/>
        </p:xfrm>
        <a:graphic>
          <a:graphicData uri="http://schemas.openxmlformats.org/drawingml/2006/table">
            <a:tbl>
              <a:tblPr/>
              <a:tblGrid>
                <a:gridCol w="1758911">
                  <a:extLst>
                    <a:ext uri="{9D8B030D-6E8A-4147-A177-3AD203B41FA5}">
                      <a16:colId xmlns:a16="http://schemas.microsoft.com/office/drawing/2014/main" val="41656478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3318617554"/>
                    </a:ext>
                  </a:extLst>
                </a:gridCol>
                <a:gridCol w="2754773">
                  <a:extLst>
                    <a:ext uri="{9D8B030D-6E8A-4147-A177-3AD203B41FA5}">
                      <a16:colId xmlns:a16="http://schemas.microsoft.com/office/drawing/2014/main" val="2041751018"/>
                    </a:ext>
                  </a:extLst>
                </a:gridCol>
              </a:tblGrid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Potential aftermath conflict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bombing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12753"/>
                  </a:ext>
                </a:extLst>
              </a:tr>
              <a:tr h="18887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bombing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87385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Conduct treatment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victims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696751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75506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witness_contact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witness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9707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Identify suspect(s)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Q3265221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identification of the bomber 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898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Notify attack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notification of the attack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146763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victims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victims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66520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Inspect damage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Q193181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observation of the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demage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057865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Interview suspects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suspects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3369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detainee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detainee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389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detainee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15692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Detain suspect(s)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50785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accused in court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legal_hearing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215832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9813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defendant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65202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Sentence defendant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4817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Detain for serving sentence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82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1070</Words>
  <Application>Microsoft Macintosh PowerPoint</Application>
  <PresentationFormat>On-screen Show (16:9)</PresentationFormat>
  <Paragraphs>369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Helvetica Neue</vt:lpstr>
      <vt:lpstr>Simple Light</vt:lpstr>
      <vt:lpstr>General Attack Schema</vt:lpstr>
      <vt:lpstr>General IED Schema Overview</vt:lpstr>
      <vt:lpstr>General IED Schema Part 1: Background</vt:lpstr>
      <vt:lpstr>General IED Schema Part 2: Detonation</vt:lpstr>
      <vt:lpstr>General IED Schema Part 3: Aftermath1</vt:lpstr>
      <vt:lpstr>General IED Schema Part 4: Aftermath2</vt:lpstr>
      <vt:lpstr>Backpack-IED Schema Part 1</vt:lpstr>
      <vt:lpstr>Backpack-IED Schema Part 2</vt:lpstr>
      <vt:lpstr>Backpack-IED Schema Part 3</vt:lpstr>
      <vt:lpstr>Car-bombing IED Schema Part 1</vt:lpstr>
      <vt:lpstr>Car-bombing IED Schema Part 2</vt:lpstr>
      <vt:lpstr>Car-bombing IED Schema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Attack Schema</dc:title>
  <cp:lastModifiedBy>Li, Manling</cp:lastModifiedBy>
  <cp:revision>5</cp:revision>
  <dcterms:modified xsi:type="dcterms:W3CDTF">2022-02-03T23:28:20Z</dcterms:modified>
</cp:coreProperties>
</file>