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70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/>
    <p:restoredTop sz="96197"/>
  </p:normalViewPr>
  <p:slideViewPr>
    <p:cSldViewPr snapToGrid="0" snapToObjects="1">
      <p:cViewPr>
        <p:scale>
          <a:sx n="134" d="100"/>
          <a:sy n="134" d="100"/>
        </p:scale>
        <p:origin x="14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3E3B-BBF2-554D-AC8F-50F76BAA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EFF58-DE52-AD4E-A6E0-71D477460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31443-9AAD-F942-909F-39714B0C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B495-C2E4-0A45-B1B0-032D016F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36213-3EDB-5E45-8D36-F9F2EE6A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CC42-868D-424C-B1FD-BF4917BF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128EA-852E-E94E-B4BC-2D290B30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607F-9F31-5A46-8601-14B8E99A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7EC4-E863-EE4C-8E39-DC721145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32C0A-DCAD-5941-B15A-110E04C7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2A333-7D30-4144-9080-F007AE552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01D78-43DC-014D-90CE-D7885DEBC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DB94-F1AB-CF4F-90B4-8DC77C12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C7F8-4D3E-6A44-81F3-CD5DCECB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FDC-EC76-8341-B91A-465F8469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D4E9-C49C-5940-9C58-7B67018A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295F-DF96-0349-BD17-1C716C28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0DE9-746F-7B42-819F-A83B6DD3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A649-B02D-E448-8C2E-BA6B2C13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96C8-36AF-3540-8297-3DA2BCF3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4B3F-462D-7C49-91C5-9803EB37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AD4F0-EA28-9148-A353-3CBF3E19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26C78-4F13-FD48-A8CC-D792C59F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1B7B-C456-1B49-A830-59AF8899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2F979-5C90-BB45-A586-4986BB57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3420-0B87-694E-A04E-50403AD5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4502A-4E8E-0B40-B2AE-69495561F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47787-2327-FA4E-8309-BD0CC91B3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3ECBD-4F58-5B47-8213-08F7E69F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EF642-8453-A845-B040-9BA929B8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D99F-6E0E-F849-875D-DCF2EAE5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7625-B003-D548-BD57-5ED36872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85EB4-AC78-2340-B962-C7B1DF4D8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6411E-861D-7B4E-8CD7-835120B10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0BCD0-DE3D-C44B-89E0-AB7D1F25D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07896-875F-C045-9817-9717C5D45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46EFF-3948-0E42-AA7C-80E6BF15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6F32E-6FE2-D04B-9543-D5DC9274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FADAA-C248-8742-B536-DD09EFD8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D9A4-6AC1-554D-83BE-7AC410C0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7E7CF-81F1-1442-9450-59E2991C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F6CE6-3381-6849-A2E0-712077A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9D4B2-6730-9E4F-AF57-C5068C92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2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4A2A9-3B26-1842-B962-1385E0BB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C16E8-2D6E-1A4C-BCBC-D87C372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A18CD-E6EF-AF46-9414-8EC2DFD7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EECF-F70E-874B-A02E-4024F2C5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B26B-1CC7-F246-BD40-022E932F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2B55C-1E07-4B4E-B636-57A49981E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21DFB-C1B9-5445-9AED-B7CAEB31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62AC5-4E82-9041-9BCC-4D0E47CE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624F-5DBF-CC4B-B3EC-4A32447E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FF05-812B-8F42-87A9-CA65B215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2BECD-8D7D-8D49-8EDC-73FA4EFDB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95A17-9507-7F42-BF25-A4DF4131E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BE728-F6EC-FF4B-926F-260F99A5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7E-43F2-DB44-9500-0B7A69155C07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0F153-BFC7-9540-B8DB-D293EB3F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82F03-021C-BD48-9E51-F6DA2845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D2CCB-49FA-6341-A3E7-91A47CD6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78C9-B783-004D-855F-435C3C114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0A5DF-D225-B143-ADC8-D98D8C3B8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047E-43F2-DB44-9500-0B7A69155C07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357A-B78C-064F-B627-890A316E5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03C5B-AE62-304A-96B1-14C507B8F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6922D-0A5D-B349-BF04-1CF5065E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0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677C-9ABE-0542-8551-9B286933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RESIN Kidnapping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CA5A5-788A-154A-86FD-D8A82333C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Curated by Michael Regan</a:t>
            </a:r>
          </a:p>
          <a:p>
            <a:r>
              <a:rPr lang="en-US" dirty="0"/>
              <a:t>Updated March 20, 2022</a:t>
            </a:r>
          </a:p>
        </p:txBody>
      </p:sp>
    </p:spTree>
    <p:extLst>
      <p:ext uri="{BB962C8B-B14F-4D97-AF65-F5344CB8AC3E}">
        <p14:creationId xmlns:p14="http://schemas.microsoft.com/office/powerpoint/2010/main" val="264227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0E8AD-2213-0040-ABAC-248269E0C788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4ECB9-340F-E4BE-B7A2-FB48E21CA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5" y="2030402"/>
            <a:ext cx="10932570" cy="336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1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17" y="783021"/>
            <a:ext cx="4493943" cy="961697"/>
          </a:xfrm>
        </p:spPr>
        <p:txBody>
          <a:bodyPr>
            <a:normAutofit/>
          </a:bodyPr>
          <a:lstStyle/>
          <a:p>
            <a:r>
              <a:rPr lang="en-US" dirty="0"/>
              <a:t>Contributory factors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Revenge</a:t>
            </a:r>
            <a:r>
              <a:rPr lang="en-US" dirty="0"/>
              <a:t>: harmful action in response to a grievance</a:t>
            </a:r>
          </a:p>
          <a:p>
            <a:endParaRPr lang="en-US" dirty="0"/>
          </a:p>
          <a:p>
            <a:r>
              <a:rPr lang="en-US" b="1" dirty="0"/>
              <a:t>Warning</a:t>
            </a:r>
            <a:r>
              <a:rPr lang="en-US" dirty="0"/>
              <a:t>: preventative measure taken to ensure someone's health</a:t>
            </a:r>
          </a:p>
          <a:p>
            <a:endParaRPr lang="en-US" dirty="0"/>
          </a:p>
          <a:p>
            <a:r>
              <a:rPr lang="en-US" b="1" dirty="0"/>
              <a:t>Quarreling</a:t>
            </a:r>
            <a:r>
              <a:rPr lang="en-US" dirty="0"/>
              <a:t>: struggle for agency or power in society</a:t>
            </a:r>
          </a:p>
          <a:p>
            <a:endParaRPr lang="en-US" dirty="0"/>
          </a:p>
          <a:p>
            <a:r>
              <a:rPr lang="en-US" b="1" dirty="0"/>
              <a:t>Financial trouble</a:t>
            </a:r>
            <a:r>
              <a:rPr lang="en-US" dirty="0"/>
              <a:t>: consumption and savings opportunity gained by an entity within a specified timeframe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ABB2D-DA1D-D294-3C56-8BE8DF3E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843"/>
            <a:ext cx="4466499" cy="666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42352-DE17-C2FB-3873-D841FEC84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11" y="1114704"/>
            <a:ext cx="7530789" cy="4822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71462"/>
            <a:ext cx="3932237" cy="531812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7909" y="803274"/>
            <a:ext cx="4113302" cy="53403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Choosing victim: </a:t>
            </a:r>
            <a:r>
              <a:rPr lang="en-US" dirty="0"/>
              <a:t>act of selecting one or more victims</a:t>
            </a:r>
          </a:p>
          <a:p>
            <a:r>
              <a:rPr lang="en-US" b="1" dirty="0"/>
              <a:t>Choosing location</a:t>
            </a:r>
            <a:r>
              <a:rPr lang="en-US" dirty="0"/>
              <a:t>: act of selecting location where to kidnap victim</a:t>
            </a:r>
          </a:p>
          <a:p>
            <a:r>
              <a:rPr lang="en-US" b="1" dirty="0"/>
              <a:t>Acquire accomplices: </a:t>
            </a:r>
            <a:r>
              <a:rPr lang="en-US" dirty="0"/>
              <a:t>employing other parties to ensure victim does not escape and is otherwise taken care of</a:t>
            </a:r>
          </a:p>
          <a:p>
            <a:r>
              <a:rPr lang="en-US" b="1" dirty="0"/>
              <a:t>Getting weapons</a:t>
            </a:r>
            <a:r>
              <a:rPr lang="en-US" dirty="0"/>
              <a:t>: purchase of weapons needed for crime</a:t>
            </a:r>
          </a:p>
          <a:p>
            <a:r>
              <a:rPr lang="en-US" b="1" dirty="0"/>
              <a:t>Getting place to keep victim</a:t>
            </a:r>
            <a:r>
              <a:rPr lang="en-US" dirty="0"/>
              <a:t>: acquisition of location where victim will stay</a:t>
            </a:r>
          </a:p>
          <a:p>
            <a:r>
              <a:rPr lang="en-US" b="1" dirty="0"/>
              <a:t>Deciding communication protocols</a:t>
            </a:r>
            <a:r>
              <a:rPr lang="en-US" dirty="0"/>
              <a:t>: deliberation about how kidnappers should communicate before, during, and after the crime</a:t>
            </a:r>
          </a:p>
          <a:p>
            <a:r>
              <a:rPr lang="en-US" b="1" dirty="0"/>
              <a:t>Getting tools</a:t>
            </a:r>
            <a:r>
              <a:rPr lang="en-US" dirty="0"/>
              <a:t>: purchase of tools necessary for crime</a:t>
            </a:r>
          </a:p>
          <a:p>
            <a:r>
              <a:rPr lang="en-US" b="1" dirty="0"/>
              <a:t>Choosing method</a:t>
            </a:r>
            <a:r>
              <a:rPr lang="en-US" dirty="0"/>
              <a:t>: act of judging the merits of multiple kidnapping methods and selecting one or more of them</a:t>
            </a:r>
          </a:p>
          <a:p>
            <a:r>
              <a:rPr lang="en-US" b="1" dirty="0"/>
              <a:t>Getting vehicle</a:t>
            </a:r>
            <a:r>
              <a:rPr lang="en-US" dirty="0"/>
              <a:t>: purchase of vehicle needed for crime</a:t>
            </a:r>
          </a:p>
        </p:txBody>
      </p:sp>
    </p:spTree>
    <p:extLst>
      <p:ext uri="{BB962C8B-B14F-4D97-AF65-F5344CB8AC3E}">
        <p14:creationId xmlns:p14="http://schemas.microsoft.com/office/powerpoint/2010/main" val="140764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70" y="1025912"/>
            <a:ext cx="2069286" cy="5318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Scrutiny</a:t>
            </a:r>
            <a:br>
              <a:rPr lang="en-US" b="1" dirty="0"/>
            </a:br>
            <a:r>
              <a:rPr lang="en-US" b="1" dirty="0"/>
              <a:t>[optional]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4035" y="3721099"/>
            <a:ext cx="10099399" cy="3014663"/>
          </a:xfrm>
        </p:spPr>
        <p:txBody>
          <a:bodyPr/>
          <a:lstStyle/>
          <a:p>
            <a:r>
              <a:rPr lang="en-US" b="1" dirty="0"/>
              <a:t>Physical surveillance</a:t>
            </a:r>
            <a:r>
              <a:rPr lang="en-US" dirty="0"/>
              <a:t>: monitor of behavior, activities, or other changing information about victim</a:t>
            </a:r>
          </a:p>
          <a:p>
            <a:r>
              <a:rPr lang="en-US" b="1" dirty="0"/>
              <a:t>Cyber surveillance</a:t>
            </a:r>
            <a:r>
              <a:rPr lang="en-US" dirty="0"/>
              <a:t>: clandestine acquisition of confidential information about victim via online resources</a:t>
            </a:r>
          </a:p>
          <a:p>
            <a:r>
              <a:rPr lang="en-US" b="1" dirty="0"/>
              <a:t>Determine victim and crime circumstances</a:t>
            </a:r>
            <a:r>
              <a:rPr lang="en-US" dirty="0"/>
              <a:t>: planning stage involving thinking about victim and circumstances about crime</a:t>
            </a:r>
          </a:p>
          <a:p>
            <a:r>
              <a:rPr lang="en-US" b="1" dirty="0"/>
              <a:t>Communication with accomplices</a:t>
            </a:r>
            <a:r>
              <a:rPr lang="en-US" dirty="0"/>
              <a:t>: act of conveying intentions about kidnapping to other members of criminal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BE333-8AEB-5D90-3ED4-1339C0BA0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961" y="122238"/>
            <a:ext cx="8729576" cy="34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3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33" y="583340"/>
            <a:ext cx="3147787" cy="638764"/>
          </a:xfrm>
        </p:spPr>
        <p:txBody>
          <a:bodyPr>
            <a:normAutofit/>
          </a:bodyPr>
          <a:lstStyle/>
          <a:p>
            <a:r>
              <a:rPr lang="en-US" b="1" dirty="0"/>
              <a:t>Committing crime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33" y="3429000"/>
            <a:ext cx="10998942" cy="3028950"/>
          </a:xfrm>
        </p:spPr>
        <p:txBody>
          <a:bodyPr>
            <a:normAutofit/>
          </a:bodyPr>
          <a:lstStyle/>
          <a:p>
            <a:r>
              <a:rPr lang="en-US" sz="1200" b="1" dirty="0"/>
              <a:t>Move to kidnapping location</a:t>
            </a:r>
            <a:r>
              <a:rPr lang="en-US" sz="1200" dirty="0"/>
              <a:t>: movement of kidnapper from a place to location where is planned</a:t>
            </a:r>
          </a:p>
          <a:p>
            <a:r>
              <a:rPr lang="en-US" sz="1200" b="1" dirty="0"/>
              <a:t>Attack</a:t>
            </a:r>
            <a:r>
              <a:rPr lang="en-US" sz="1200" dirty="0"/>
              <a:t>: control of victim by kidnapper</a:t>
            </a:r>
          </a:p>
          <a:p>
            <a:r>
              <a:rPr lang="en-US" sz="1200" b="1" dirty="0"/>
              <a:t>Kidnapping</a:t>
            </a:r>
            <a:r>
              <a:rPr lang="en-US" sz="1200" dirty="0"/>
              <a:t> </a:t>
            </a:r>
            <a:r>
              <a:rPr lang="en-US" sz="1200" b="1" dirty="0"/>
              <a:t>: </a:t>
            </a:r>
            <a:r>
              <a:rPr lang="en-US" sz="1200" dirty="0"/>
              <a:t>taking away or transportation of a person against that person's will</a:t>
            </a:r>
          </a:p>
          <a:p>
            <a:r>
              <a:rPr lang="en-US" sz="1200" b="1" dirty="0"/>
              <a:t>Transport victim</a:t>
            </a:r>
            <a:r>
              <a:rPr lang="en-US" sz="1200" dirty="0"/>
              <a:t>: net movement of victim from one location to another</a:t>
            </a:r>
          </a:p>
          <a:p>
            <a:r>
              <a:rPr lang="en-US" sz="1200" b="1" dirty="0"/>
              <a:t>Communicate with Target</a:t>
            </a:r>
            <a:r>
              <a:rPr lang="en-US" sz="1200" dirty="0"/>
              <a:t>: act of conveying intended meanings from kidnapper to authorities or non-authorities</a:t>
            </a:r>
          </a:p>
          <a:p>
            <a:r>
              <a:rPr lang="en-US" sz="1200" b="1" dirty="0"/>
              <a:t>Request Ransom</a:t>
            </a:r>
            <a:r>
              <a:rPr lang="en-US" sz="1200" dirty="0"/>
              <a:t>: practice of holding a prisoner or item to extort money or property</a:t>
            </a:r>
          </a:p>
          <a:p>
            <a:r>
              <a:rPr lang="en-US" sz="1200" b="1" dirty="0"/>
              <a:t>Agree or refuse to act</a:t>
            </a:r>
            <a:r>
              <a:rPr lang="en-US" sz="1200" dirty="0"/>
              <a:t>: understanding between entities to follow a specific course of conduct</a:t>
            </a:r>
          </a:p>
          <a:p>
            <a:r>
              <a:rPr lang="en-US" sz="1200" b="1" dirty="0"/>
              <a:t>Killing</a:t>
            </a:r>
            <a:r>
              <a:rPr lang="en-US" sz="1200" dirty="0"/>
              <a:t>: death of victim as a result of action by kidnapper</a:t>
            </a:r>
          </a:p>
          <a:p>
            <a:r>
              <a:rPr lang="en-US" sz="1200" b="1" dirty="0"/>
              <a:t>Surrender:</a:t>
            </a:r>
            <a:r>
              <a:rPr lang="en-US" sz="1200" dirty="0"/>
              <a:t> form of surrender when kidnapper decides to stop crime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FF512-6FEF-E401-3E4C-E14FA199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079" y="313230"/>
            <a:ext cx="8067620" cy="311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1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3FBBA9-F9FF-BBE0-7297-3C28B989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45" y="427383"/>
            <a:ext cx="9496408" cy="4194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43" y="155299"/>
            <a:ext cx="4281760" cy="674687"/>
          </a:xfrm>
        </p:spPr>
        <p:txBody>
          <a:bodyPr>
            <a:normAutofit/>
          </a:bodyPr>
          <a:lstStyle/>
          <a:p>
            <a:r>
              <a:rPr lang="en-US" b="1" dirty="0"/>
              <a:t>Authority response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994" y="3337048"/>
            <a:ext cx="7991223" cy="31146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Physical surveillance</a:t>
            </a:r>
            <a:r>
              <a:rPr lang="en-US" sz="1200" dirty="0"/>
              <a:t>: monitoring of behavior, activities, or other changing information about kidnapper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Travel</a:t>
            </a:r>
            <a:r>
              <a:rPr lang="en-US" sz="1200" dirty="0"/>
              <a:t>: movement of authorities to location of kidnapper or victim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Search</a:t>
            </a:r>
            <a:r>
              <a:rPr lang="en-US" sz="1200" dirty="0"/>
              <a:t>: physical finding of location of kidnapper or victim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Communication with kidnapper</a:t>
            </a:r>
            <a:r>
              <a:rPr lang="en-US" sz="1200" dirty="0"/>
              <a:t>: act of conveying intended meanings between authorities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Release Information</a:t>
            </a:r>
            <a:r>
              <a:rPr lang="en-US" sz="1200" dirty="0"/>
              <a:t>: revealing of restricted information about crime to public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Request</a:t>
            </a:r>
            <a:r>
              <a:rPr lang="en-US" sz="1200" dirty="0"/>
              <a:t>: act of asking formally for demands of kidnapper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Negotiation</a:t>
            </a:r>
            <a:r>
              <a:rPr lang="en-US" sz="1200" dirty="0"/>
              <a:t>: meeting held between authorities and kidnapper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Persuade kidnapper</a:t>
            </a:r>
            <a:r>
              <a:rPr lang="en-US" sz="1200" dirty="0"/>
              <a:t>: attempts to prevent additional crimes through discussion or police action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Aid affected parties</a:t>
            </a:r>
            <a:r>
              <a:rPr lang="en-US" sz="1200" dirty="0"/>
              <a:t>: cooperation between authorities and people impacted by crime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Protect victim</a:t>
            </a:r>
            <a:r>
              <a:rPr lang="en-US" sz="1200" dirty="0"/>
              <a:t>: act of protecting victim from attack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Exchange hostages</a:t>
            </a:r>
            <a:r>
              <a:rPr lang="en-US" sz="1200" dirty="0"/>
              <a:t>: voluntary exchange of victim for other person or resource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Obtain ransom</a:t>
            </a:r>
            <a:r>
              <a:rPr lang="en-US" sz="1200" dirty="0"/>
              <a:t>: money made available to secure safety of victim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Attack</a:t>
            </a:r>
            <a:r>
              <a:rPr lang="en-US" sz="1200" dirty="0"/>
              <a:t>: attempt to control situation by authorities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Killing</a:t>
            </a:r>
            <a:r>
              <a:rPr lang="en-US" sz="1200" dirty="0"/>
              <a:t>: act of killing the kidnapper or accidental killing of victim</a:t>
            </a:r>
          </a:p>
        </p:txBody>
      </p:sp>
    </p:spTree>
    <p:extLst>
      <p:ext uri="{BB962C8B-B14F-4D97-AF65-F5344CB8AC3E}">
        <p14:creationId xmlns:p14="http://schemas.microsoft.com/office/powerpoint/2010/main" val="109034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98" y="275880"/>
            <a:ext cx="4603747" cy="4099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Non-authority response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592376"/>
            <a:ext cx="10305290" cy="2276612"/>
          </a:xfrm>
        </p:spPr>
        <p:txBody>
          <a:bodyPr>
            <a:normAutofit/>
          </a:bodyPr>
          <a:lstStyle/>
          <a:p>
            <a:r>
              <a:rPr lang="en-US" b="1" dirty="0"/>
              <a:t>Negotiate</a:t>
            </a:r>
            <a:r>
              <a:rPr lang="en-US" dirty="0"/>
              <a:t>: meeting held between non-authorities and kidnapper</a:t>
            </a:r>
          </a:p>
          <a:p>
            <a:r>
              <a:rPr lang="en-US" b="1" dirty="0"/>
              <a:t>Determine meeting place</a:t>
            </a:r>
            <a:r>
              <a:rPr lang="en-US" dirty="0"/>
              <a:t>: act of conveying intended meanings between non-authorities and kidnapper</a:t>
            </a:r>
          </a:p>
          <a:p>
            <a:r>
              <a:rPr lang="en-US" b="1" dirty="0"/>
              <a:t>Obtain ransom</a:t>
            </a:r>
            <a:r>
              <a:rPr lang="en-US" dirty="0"/>
              <a:t>: procuring money to secure safety of victim</a:t>
            </a:r>
          </a:p>
          <a:p>
            <a:r>
              <a:rPr lang="en-US" b="1" dirty="0"/>
              <a:t>Travel</a:t>
            </a:r>
            <a:r>
              <a:rPr lang="en-US" dirty="0"/>
              <a:t>: movement of non-authorities to location for delivery of ransom</a:t>
            </a:r>
          </a:p>
          <a:p>
            <a:r>
              <a:rPr lang="en-US" b="1" dirty="0"/>
              <a:t>Deliver ransom</a:t>
            </a:r>
            <a:r>
              <a:rPr lang="en-US" dirty="0"/>
              <a:t>: handing over ransom to kidnapper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A139F-F1F4-4C6C-000C-9AC61A79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66" y="685801"/>
            <a:ext cx="8947236" cy="24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22C-83FE-C24F-A343-3DA86757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5" y="238540"/>
            <a:ext cx="2967438" cy="8372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Criminal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91EE-92D2-C242-B33F-6F16F5F1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018" y="3113088"/>
            <a:ext cx="11400182" cy="342686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Accusation</a:t>
            </a:r>
            <a:r>
              <a:rPr lang="en-US" dirty="0"/>
              <a:t>: act of accusing or charging another with a crime</a:t>
            </a:r>
          </a:p>
          <a:p>
            <a:r>
              <a:rPr lang="en-US" b="1" dirty="0"/>
              <a:t>Arrest</a:t>
            </a:r>
            <a:r>
              <a:rPr lang="en-US" dirty="0"/>
              <a:t>: detention of a person and taking it into custody, usually because it has been suspected of committing a crime</a:t>
            </a:r>
          </a:p>
          <a:p>
            <a:r>
              <a:rPr lang="en-US" b="1" dirty="0"/>
              <a:t>Detention</a:t>
            </a:r>
            <a:r>
              <a:rPr lang="en-US" dirty="0"/>
              <a:t>: removal of the freedom of liberty by a state</a:t>
            </a:r>
          </a:p>
          <a:p>
            <a:r>
              <a:rPr lang="en-US" b="1" dirty="0"/>
              <a:t>Conviction</a:t>
            </a:r>
            <a:r>
              <a:rPr lang="en-US" dirty="0"/>
              <a:t>: verdict that results when a court of law finds a defendant guilty of a crime</a:t>
            </a:r>
          </a:p>
          <a:p>
            <a:r>
              <a:rPr lang="en-US" b="1" dirty="0"/>
              <a:t>Plea</a:t>
            </a:r>
            <a:r>
              <a:rPr lang="en-US" dirty="0"/>
              <a:t>: answer to a claim made by someone in a criminal case under common law using the adversarial system</a:t>
            </a:r>
          </a:p>
          <a:p>
            <a:r>
              <a:rPr lang="en-US" b="1" dirty="0"/>
              <a:t>Trial: </a:t>
            </a:r>
            <a:r>
              <a:rPr lang="en-US" dirty="0"/>
              <a:t>coming together of parties to a dispute, to present information in a tribunal</a:t>
            </a:r>
          </a:p>
          <a:p>
            <a:r>
              <a:rPr lang="en-US" b="1" dirty="0"/>
              <a:t>Legal hearing</a:t>
            </a:r>
            <a:r>
              <a:rPr lang="en-US" dirty="0"/>
              <a:t>: </a:t>
            </a:r>
          </a:p>
          <a:p>
            <a:r>
              <a:rPr lang="en-US" b="1" dirty="0"/>
              <a:t>Court decision</a:t>
            </a:r>
            <a:r>
              <a:rPr lang="en-US" dirty="0"/>
              <a:t>: formal decision made by a court</a:t>
            </a:r>
          </a:p>
          <a:p>
            <a:r>
              <a:rPr lang="en-US" b="1" dirty="0"/>
              <a:t>Sentence</a:t>
            </a:r>
            <a:r>
              <a:rPr lang="en-US" dirty="0"/>
              <a:t>: decree of punishment in law</a:t>
            </a:r>
          </a:p>
          <a:p>
            <a:r>
              <a:rPr lang="en-US" b="1" dirty="0"/>
              <a:t>Imprisonment</a:t>
            </a:r>
            <a:r>
              <a:rPr lang="en-US" dirty="0"/>
              <a:t>: restraint of a person's liberty by judicial or other detention</a:t>
            </a:r>
          </a:p>
          <a:p>
            <a:r>
              <a:rPr lang="en-US" b="1" dirty="0"/>
              <a:t>Execution</a:t>
            </a:r>
            <a:r>
              <a:rPr lang="en-US" dirty="0"/>
              <a:t>: homicide as capital punishment</a:t>
            </a:r>
          </a:p>
          <a:p>
            <a:r>
              <a:rPr lang="en-US" b="1" dirty="0"/>
              <a:t>Acquittal</a:t>
            </a:r>
            <a:r>
              <a:rPr lang="en-US" dirty="0"/>
              <a:t>: the legal result of a verdict of not guilty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2ECBE-2539-AE8D-A9CF-BDD0AE56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80" y="147085"/>
            <a:ext cx="8907605" cy="296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712</Words>
  <Application>Microsoft Macintosh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RESIN Kidnapping Schema</vt:lpstr>
      <vt:lpstr>PowerPoint Presentation</vt:lpstr>
      <vt:lpstr>Contributory factors</vt:lpstr>
      <vt:lpstr>Planning</vt:lpstr>
      <vt:lpstr>Scrutiny [optional]</vt:lpstr>
      <vt:lpstr>Committing crime </vt:lpstr>
      <vt:lpstr>Authority response</vt:lpstr>
      <vt:lpstr>Non-authority response</vt:lpstr>
      <vt:lpstr>Criminal Investigation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RESIN Kidnapping Schema</dc:title>
  <dc:creator>Michael Regan</dc:creator>
  <cp:lastModifiedBy>Li, Sha</cp:lastModifiedBy>
  <cp:revision>23</cp:revision>
  <dcterms:created xsi:type="dcterms:W3CDTF">2022-02-02T22:25:57Z</dcterms:created>
  <dcterms:modified xsi:type="dcterms:W3CDTF">2022-03-20T19:15:43Z</dcterms:modified>
</cp:coreProperties>
</file>