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1b97d66b6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11b97d66b6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b92303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b92303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b923034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3b923034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3b923034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3b923034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3b923034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3b923034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3b923034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3b923034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f3b923034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f3b923034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3b923034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3b923034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3b923034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3b923034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zh-CN"/>
              <a:t>Business Change Schema</a:t>
            </a:r>
            <a:br>
              <a:rPr lang="zh-CN"/>
            </a:br>
            <a:r>
              <a:rPr lang="zh-CN" sz="1600"/>
              <a:t>Quizlet 9</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81817"/>
              <a:buNone/>
            </a:pPr>
            <a:r>
              <a:rPr lang="zh-CN"/>
              <a:t>Iris Liu</a:t>
            </a:r>
            <a:endParaRPr/>
          </a:p>
          <a:p>
            <a:pPr indent="0" lvl="0" marL="0" rtl="0" algn="ctr">
              <a:lnSpc>
                <a:spcPct val="100000"/>
              </a:lnSpc>
              <a:spcBef>
                <a:spcPts val="0"/>
              </a:spcBef>
              <a:spcAft>
                <a:spcPts val="0"/>
              </a:spcAft>
              <a:buSzPct val="181818"/>
              <a:buNone/>
            </a:pPr>
            <a:r>
              <a:rPr lang="zh-CN"/>
              <a:t>iris.liu@colorado.edu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6"/>
          <p:cNvPicPr preferRelativeResize="0"/>
          <p:nvPr/>
        </p:nvPicPr>
        <p:blipFill rotWithShape="1">
          <a:blip r:embed="rId3">
            <a:alphaModFix/>
          </a:blip>
          <a:srcRect b="13153" l="0" r="0" t="14612"/>
          <a:stretch/>
        </p:blipFill>
        <p:spPr>
          <a:xfrm>
            <a:off x="171925" y="32025"/>
            <a:ext cx="8800148" cy="3715126"/>
          </a:xfrm>
          <a:prstGeom prst="rect">
            <a:avLst/>
          </a:prstGeom>
          <a:noFill/>
          <a:ln>
            <a:noFill/>
          </a:ln>
        </p:spPr>
      </p:pic>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Overview</a:t>
            </a:r>
            <a:endParaRPr/>
          </a:p>
        </p:txBody>
      </p:sp>
      <p:pic>
        <p:nvPicPr>
          <p:cNvPr id="107" name="Google Shape;107;p26"/>
          <p:cNvPicPr preferRelativeResize="0"/>
          <p:nvPr/>
        </p:nvPicPr>
        <p:blipFill>
          <a:blip r:embed="rId4">
            <a:alphaModFix/>
          </a:blip>
          <a:stretch>
            <a:fillRect/>
          </a:stretch>
        </p:blipFill>
        <p:spPr>
          <a:xfrm>
            <a:off x="233970" y="1017725"/>
            <a:ext cx="1811175" cy="1191725"/>
          </a:xfrm>
          <a:prstGeom prst="rect">
            <a:avLst/>
          </a:prstGeom>
          <a:noFill/>
          <a:ln>
            <a:noFill/>
          </a:ln>
        </p:spPr>
      </p:pic>
      <p:sp>
        <p:nvSpPr>
          <p:cNvPr id="108" name="Google Shape;108;p26"/>
          <p:cNvSpPr txBox="1"/>
          <p:nvPr>
            <p:ph idx="4294967295" type="body"/>
          </p:nvPr>
        </p:nvSpPr>
        <p:spPr>
          <a:xfrm>
            <a:off x="311700" y="3178300"/>
            <a:ext cx="4296000" cy="19098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zh-CN"/>
              <a:t>Early Stages:</a:t>
            </a:r>
            <a:r>
              <a:rPr lang="zh-CN"/>
              <a:t> Events happening in the early stages of a business</a:t>
            </a:r>
            <a:endParaRPr/>
          </a:p>
          <a:p>
            <a:pPr indent="0" lvl="0" marL="0" rtl="0" algn="l">
              <a:spcBef>
                <a:spcPts val="1200"/>
              </a:spcBef>
              <a:spcAft>
                <a:spcPts val="0"/>
              </a:spcAft>
              <a:buNone/>
            </a:pPr>
            <a:r>
              <a:rPr b="1" lang="zh-CN"/>
              <a:t>Corruption: </a:t>
            </a:r>
            <a:r>
              <a:rPr lang="zh-CN"/>
              <a:t>Some form of corruption happens amongst the people in the business</a:t>
            </a:r>
            <a:endParaRPr/>
          </a:p>
          <a:p>
            <a:pPr indent="0" lvl="0" marL="0" rtl="0" algn="l">
              <a:spcBef>
                <a:spcPts val="1200"/>
              </a:spcBef>
              <a:spcAft>
                <a:spcPts val="0"/>
              </a:spcAft>
              <a:buNone/>
            </a:pPr>
            <a:r>
              <a:rPr b="1" lang="zh-CN"/>
              <a:t>Fraud</a:t>
            </a:r>
            <a:r>
              <a:rPr lang="zh-CN"/>
              <a:t>: Types of business fraud</a:t>
            </a:r>
            <a:endParaRPr/>
          </a:p>
          <a:p>
            <a:pPr indent="0" lvl="0" marL="0" rtl="0" algn="l">
              <a:spcBef>
                <a:spcPts val="1200"/>
              </a:spcBef>
              <a:spcAft>
                <a:spcPts val="0"/>
              </a:spcAft>
              <a:buNone/>
            </a:pPr>
            <a:r>
              <a:rPr b="1" lang="zh-CN"/>
              <a:t>Audit</a:t>
            </a:r>
            <a:r>
              <a:rPr lang="zh-CN"/>
              <a:t>:Type of audit conducted to ensure "financial statements" are in accordance with specified criteria</a:t>
            </a:r>
            <a:endParaRPr/>
          </a:p>
          <a:p>
            <a:pPr indent="0" lvl="0" marL="0" rtl="0" algn="l">
              <a:spcBef>
                <a:spcPts val="1200"/>
              </a:spcBef>
              <a:spcAft>
                <a:spcPts val="0"/>
              </a:spcAft>
              <a:buNone/>
            </a:pPr>
            <a:r>
              <a:rPr b="1" lang="zh-CN"/>
              <a:t>Criminal investigation:</a:t>
            </a:r>
            <a:r>
              <a:rPr lang="zh-CN"/>
              <a:t> Financial records could not be validated, a criminal investigation case is opened</a:t>
            </a:r>
            <a:endParaRPr/>
          </a:p>
          <a:p>
            <a:pPr indent="0" lvl="0" marL="0" rtl="0" algn="l">
              <a:spcBef>
                <a:spcPts val="1200"/>
              </a:spcBef>
              <a:spcAft>
                <a:spcPts val="1200"/>
              </a:spcAft>
              <a:buNone/>
            </a:pPr>
            <a:r>
              <a:rPr b="1" lang="zh-CN"/>
              <a:t>Market Shift: </a:t>
            </a:r>
            <a:r>
              <a:rPr lang="zh-CN"/>
              <a:t>Events leading to the business suffering economically</a:t>
            </a:r>
            <a:endParaRPr b="1"/>
          </a:p>
        </p:txBody>
      </p:sp>
      <p:sp>
        <p:nvSpPr>
          <p:cNvPr id="109" name="Google Shape;109;p26"/>
          <p:cNvSpPr txBox="1"/>
          <p:nvPr>
            <p:ph idx="4294967295" type="body"/>
          </p:nvPr>
        </p:nvSpPr>
        <p:spPr>
          <a:xfrm>
            <a:off x="4607625" y="3684875"/>
            <a:ext cx="4536300" cy="1458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zh-CN"/>
              <a:t>Restructure: </a:t>
            </a:r>
            <a:r>
              <a:rPr lang="zh-CN"/>
              <a:t>Company restructures to avoid bankruptcy</a:t>
            </a:r>
            <a:endParaRPr b="1"/>
          </a:p>
          <a:p>
            <a:pPr indent="0" lvl="0" marL="0" rtl="0" algn="l">
              <a:spcBef>
                <a:spcPts val="1200"/>
              </a:spcBef>
              <a:spcAft>
                <a:spcPts val="0"/>
              </a:spcAft>
              <a:buClr>
                <a:schemeClr val="dk1"/>
              </a:buClr>
              <a:buSzPct val="61111"/>
              <a:buFont typeface="Arial"/>
              <a:buNone/>
            </a:pPr>
            <a:r>
              <a:rPr b="1" lang="zh-CN"/>
              <a:t>Mergers and Acquisitions: </a:t>
            </a:r>
            <a:r>
              <a:rPr lang="zh-CN"/>
              <a:t>Process to merge or be acquired by another company</a:t>
            </a:r>
            <a:endParaRPr/>
          </a:p>
          <a:p>
            <a:pPr indent="0" lvl="0" marL="0" rtl="0" algn="l">
              <a:spcBef>
                <a:spcPts val="1200"/>
              </a:spcBef>
              <a:spcAft>
                <a:spcPts val="0"/>
              </a:spcAft>
              <a:buClr>
                <a:schemeClr val="dk1"/>
              </a:buClr>
              <a:buSzPct val="61111"/>
              <a:buFont typeface="Arial"/>
              <a:buNone/>
            </a:pPr>
            <a:r>
              <a:rPr b="1" lang="zh-CN"/>
              <a:t>Bankruptcy: </a:t>
            </a:r>
            <a:r>
              <a:rPr lang="zh-CN"/>
              <a:t>Process in which a business files bankruptcy</a:t>
            </a:r>
            <a:endParaRPr/>
          </a:p>
          <a:p>
            <a:pPr indent="0" lvl="0" marL="0" rtl="0" algn="l">
              <a:spcBef>
                <a:spcPts val="1200"/>
              </a:spcBef>
              <a:spcAft>
                <a:spcPts val="0"/>
              </a:spcAft>
              <a:buClr>
                <a:schemeClr val="dk1"/>
              </a:buClr>
              <a:buSzPct val="61111"/>
              <a:buFont typeface="Arial"/>
              <a:buNone/>
            </a:pPr>
            <a:r>
              <a:rPr b="1" lang="zh-CN"/>
              <a:t>Reorganization: </a:t>
            </a:r>
            <a:r>
              <a:rPr lang="zh-CN"/>
              <a:t>Legal process after M&amp;A or filing bankruptcy</a:t>
            </a:r>
            <a:endParaRPr/>
          </a:p>
          <a:p>
            <a:pPr indent="0" lvl="0" marL="0" rtl="0" algn="l">
              <a:spcBef>
                <a:spcPts val="1200"/>
              </a:spcBef>
              <a:spcAft>
                <a:spcPts val="1200"/>
              </a:spcAft>
              <a:buNone/>
            </a:pPr>
            <a:r>
              <a:rPr b="1" lang="zh-CN"/>
              <a:t>Antitrust investigation: </a:t>
            </a:r>
            <a:r>
              <a:rPr lang="zh-CN"/>
              <a:t>The government may sue a business if they have reason to believe the business is becoming a monopoly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Early Stages</a:t>
            </a:r>
            <a:endParaRPr/>
          </a:p>
        </p:txBody>
      </p:sp>
      <p:sp>
        <p:nvSpPr>
          <p:cNvPr id="115" name="Google Shape;115;p27"/>
          <p:cNvSpPr txBox="1"/>
          <p:nvPr>
            <p:ph idx="1" type="body"/>
          </p:nvPr>
        </p:nvSpPr>
        <p:spPr>
          <a:xfrm>
            <a:off x="311700" y="1200550"/>
            <a:ext cx="2808000" cy="342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a:t>Create partnership</a:t>
            </a:r>
            <a:r>
              <a:rPr lang="zh-CN"/>
              <a:t>: </a:t>
            </a:r>
            <a:r>
              <a:rPr lang="zh-CN"/>
              <a:t>Two companies form a partnership, but remain separate entities</a:t>
            </a:r>
            <a:endParaRPr/>
          </a:p>
          <a:p>
            <a:pPr indent="0" lvl="0" marL="0" rtl="0" algn="l">
              <a:spcBef>
                <a:spcPts val="1200"/>
              </a:spcBef>
              <a:spcAft>
                <a:spcPts val="0"/>
              </a:spcAft>
              <a:buNone/>
            </a:pPr>
            <a:r>
              <a:rPr b="1" lang="zh-CN"/>
              <a:t>Found a business</a:t>
            </a:r>
            <a:r>
              <a:rPr lang="zh-CN"/>
              <a:t>: </a:t>
            </a:r>
            <a:r>
              <a:rPr lang="zh-CN"/>
              <a:t>A person founds a business</a:t>
            </a:r>
            <a:endParaRPr/>
          </a:p>
          <a:p>
            <a:pPr indent="0" lvl="0" marL="0" rtl="0" algn="l">
              <a:spcBef>
                <a:spcPts val="1200"/>
              </a:spcBef>
              <a:spcAft>
                <a:spcPts val="0"/>
              </a:spcAft>
              <a:buNone/>
            </a:pPr>
            <a:r>
              <a:rPr b="1" lang="zh-CN"/>
              <a:t>Private funding</a:t>
            </a:r>
            <a:r>
              <a:rPr lang="zh-CN"/>
              <a:t>: </a:t>
            </a:r>
            <a:r>
              <a:rPr lang="zh-CN"/>
              <a:t>Company is funded by private investors</a:t>
            </a:r>
            <a:endParaRPr/>
          </a:p>
          <a:p>
            <a:pPr indent="0" lvl="0" marL="0" rtl="0" algn="l">
              <a:spcBef>
                <a:spcPts val="1200"/>
              </a:spcBef>
              <a:spcAft>
                <a:spcPts val="0"/>
              </a:spcAft>
              <a:buNone/>
            </a:pPr>
            <a:r>
              <a:rPr b="1" lang="zh-CN"/>
              <a:t>Go public and sell IPOs</a:t>
            </a:r>
            <a:r>
              <a:rPr lang="zh-CN"/>
              <a:t>: </a:t>
            </a:r>
            <a:r>
              <a:rPr lang="zh-CN"/>
              <a:t>Company goes public and lists stock on the public market</a:t>
            </a:r>
            <a:endParaRPr/>
          </a:p>
          <a:p>
            <a:pPr indent="0" lvl="0" marL="0" rtl="0" algn="l">
              <a:spcBef>
                <a:spcPts val="1200"/>
              </a:spcBef>
              <a:spcAft>
                <a:spcPts val="1200"/>
              </a:spcAft>
              <a:buNone/>
            </a:pPr>
            <a:r>
              <a:rPr b="1" lang="zh-CN"/>
              <a:t>Privatize</a:t>
            </a:r>
            <a:r>
              <a:rPr lang="zh-CN"/>
              <a:t>: </a:t>
            </a:r>
            <a:r>
              <a:rPr lang="zh-CN"/>
              <a:t>Company goes private and sells all their stock to a private equity firm</a:t>
            </a:r>
            <a:endParaRPr/>
          </a:p>
        </p:txBody>
      </p:sp>
      <p:pic>
        <p:nvPicPr>
          <p:cNvPr id="116" name="Google Shape;116;p27"/>
          <p:cNvPicPr preferRelativeResize="0"/>
          <p:nvPr/>
        </p:nvPicPr>
        <p:blipFill rotWithShape="1">
          <a:blip r:embed="rId3">
            <a:alphaModFix/>
          </a:blip>
          <a:srcRect b="24072" l="10475" r="12101" t="20979"/>
          <a:stretch/>
        </p:blipFill>
        <p:spPr>
          <a:xfrm>
            <a:off x="3278000" y="1200550"/>
            <a:ext cx="5179423" cy="2742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Fraud</a:t>
            </a:r>
            <a:endParaRPr/>
          </a:p>
        </p:txBody>
      </p:sp>
      <p:sp>
        <p:nvSpPr>
          <p:cNvPr id="122" name="Google Shape;122;p28"/>
          <p:cNvSpPr txBox="1"/>
          <p:nvPr>
            <p:ph idx="1" type="body"/>
          </p:nvPr>
        </p:nvSpPr>
        <p:spPr>
          <a:xfrm>
            <a:off x="311700" y="1200550"/>
            <a:ext cx="2808000" cy="3426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zh-CN"/>
              <a:t>Non-delivery of merchandise: </a:t>
            </a:r>
            <a:r>
              <a:rPr lang="zh-CN"/>
              <a:t>Fraud occurring when a payment is sent but the goods and services ordered are never received.</a:t>
            </a:r>
            <a:endParaRPr/>
          </a:p>
          <a:p>
            <a:pPr indent="0" lvl="0" marL="0" rtl="0" algn="l">
              <a:spcBef>
                <a:spcPts val="1200"/>
              </a:spcBef>
              <a:spcAft>
                <a:spcPts val="0"/>
              </a:spcAft>
              <a:buNone/>
            </a:pPr>
            <a:r>
              <a:rPr b="1" lang="zh-CN"/>
              <a:t>Non-payment of funds: </a:t>
            </a:r>
            <a:r>
              <a:rPr lang="zh-CN"/>
              <a:t>Fraud occurring when goods and services are shipped or rendered but payment for them is never received.</a:t>
            </a:r>
            <a:endParaRPr/>
          </a:p>
          <a:p>
            <a:pPr indent="0" lvl="0" marL="0" rtl="0" algn="l">
              <a:spcBef>
                <a:spcPts val="1200"/>
              </a:spcBef>
              <a:spcAft>
                <a:spcPts val="0"/>
              </a:spcAft>
              <a:buNone/>
            </a:pPr>
            <a:r>
              <a:rPr b="1" lang="zh-CN"/>
              <a:t>Internet auction fraud: </a:t>
            </a:r>
            <a:r>
              <a:rPr lang="zh-CN"/>
              <a:t>A fraudulent transaction or exchange that occurs in the context of an online auction site.</a:t>
            </a:r>
            <a:endParaRPr/>
          </a:p>
          <a:p>
            <a:pPr indent="0" lvl="0" marL="0" rtl="0" algn="l">
              <a:spcBef>
                <a:spcPts val="1200"/>
              </a:spcBef>
              <a:spcAft>
                <a:spcPts val="0"/>
              </a:spcAft>
              <a:buNone/>
            </a:pPr>
            <a:r>
              <a:rPr b="1" lang="zh-CN"/>
              <a:t>Overpayment scheme: </a:t>
            </a:r>
            <a:r>
              <a:rPr lang="zh-CN"/>
              <a:t>An individual is sent a payment significantly higher than an owed amount and is instructed to deposit the money in their bank account and wire transfer the excess funds back to the bank of the individual or company that sent it. </a:t>
            </a:r>
            <a:endParaRPr/>
          </a:p>
          <a:p>
            <a:pPr indent="0" lvl="0" marL="0" rtl="0" algn="l">
              <a:spcBef>
                <a:spcPts val="1200"/>
              </a:spcBef>
              <a:spcAft>
                <a:spcPts val="0"/>
              </a:spcAft>
              <a:buNone/>
            </a:pPr>
            <a:r>
              <a:rPr b="1" lang="zh-CN"/>
              <a:t>Reshipment scheme: </a:t>
            </a:r>
            <a:r>
              <a:rPr lang="zh-CN"/>
              <a:t>An individual is recruited to receive merchandise at their place of residence and subsequently repackage the items for shipment, usually abroad.</a:t>
            </a:r>
            <a:endParaRPr/>
          </a:p>
          <a:p>
            <a:pPr indent="0" lvl="0" marL="0" rtl="0" algn="l">
              <a:spcBef>
                <a:spcPts val="1200"/>
              </a:spcBef>
              <a:spcAft>
                <a:spcPts val="1200"/>
              </a:spcAft>
              <a:buNone/>
            </a:pPr>
            <a:r>
              <a:rPr b="1" lang="zh-CN"/>
              <a:t>Charity fraud: </a:t>
            </a:r>
            <a:r>
              <a:rPr lang="zh-CN"/>
              <a:t>Using deception to get money from individuals believing they are making donations to legitimate charity organizations, especially charities representing victims of natural disasters shortly after the incident occurs.</a:t>
            </a:r>
            <a:endParaRPr/>
          </a:p>
        </p:txBody>
      </p:sp>
      <p:pic>
        <p:nvPicPr>
          <p:cNvPr id="123" name="Google Shape;123;p28"/>
          <p:cNvPicPr preferRelativeResize="0"/>
          <p:nvPr/>
        </p:nvPicPr>
        <p:blipFill rotWithShape="1">
          <a:blip r:embed="rId3">
            <a:alphaModFix/>
          </a:blip>
          <a:srcRect b="0" l="0" r="0" t="42082"/>
          <a:stretch/>
        </p:blipFill>
        <p:spPr>
          <a:xfrm>
            <a:off x="3290050" y="1678079"/>
            <a:ext cx="5719501" cy="2471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9"/>
          <p:cNvPicPr preferRelativeResize="0"/>
          <p:nvPr/>
        </p:nvPicPr>
        <p:blipFill rotWithShape="1">
          <a:blip r:embed="rId3">
            <a:alphaModFix/>
          </a:blip>
          <a:srcRect b="18908" l="0" r="0" t="19700"/>
          <a:stretch/>
        </p:blipFill>
        <p:spPr>
          <a:xfrm>
            <a:off x="1256312" y="0"/>
            <a:ext cx="7887688" cy="3612727"/>
          </a:xfrm>
          <a:prstGeom prst="rect">
            <a:avLst/>
          </a:prstGeom>
          <a:noFill/>
          <a:ln>
            <a:noFill/>
          </a:ln>
        </p:spPr>
      </p:pic>
      <p:sp>
        <p:nvSpPr>
          <p:cNvPr id="129" name="Google Shape;129;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t>Criminal Investigation</a:t>
            </a:r>
            <a:endParaRPr/>
          </a:p>
        </p:txBody>
      </p:sp>
      <p:sp>
        <p:nvSpPr>
          <p:cNvPr id="130" name="Google Shape;130;p29"/>
          <p:cNvSpPr txBox="1"/>
          <p:nvPr>
            <p:ph idx="1" type="body"/>
          </p:nvPr>
        </p:nvSpPr>
        <p:spPr>
          <a:xfrm>
            <a:off x="144025" y="2459175"/>
            <a:ext cx="4187700" cy="2684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zh-CN"/>
              <a:t>Accusation: </a:t>
            </a:r>
            <a:r>
              <a:rPr lang="zh-CN"/>
              <a:t>act of accusing or charging another with a crime</a:t>
            </a:r>
            <a:endParaRPr/>
          </a:p>
          <a:p>
            <a:pPr indent="0" lvl="0" marL="0" rtl="0" algn="l">
              <a:spcBef>
                <a:spcPts val="1200"/>
              </a:spcBef>
              <a:spcAft>
                <a:spcPts val="0"/>
              </a:spcAft>
              <a:buNone/>
            </a:pPr>
            <a:r>
              <a:rPr b="1" lang="zh-CN"/>
              <a:t>Detention: </a:t>
            </a:r>
            <a:r>
              <a:rPr lang="zh-CN"/>
              <a:t>removal of the freedom of liberty by a state</a:t>
            </a:r>
            <a:endParaRPr/>
          </a:p>
          <a:p>
            <a:pPr indent="0" lvl="0" marL="0" rtl="0" algn="l">
              <a:spcBef>
                <a:spcPts val="1200"/>
              </a:spcBef>
              <a:spcAft>
                <a:spcPts val="0"/>
              </a:spcAft>
              <a:buNone/>
            </a:pPr>
            <a:r>
              <a:rPr b="1" lang="zh-CN"/>
              <a:t>Conviction: </a:t>
            </a:r>
            <a:r>
              <a:rPr lang="zh-CN"/>
              <a:t>verdict that results when a court of law finds a defendant guilty of a crime</a:t>
            </a:r>
            <a:endParaRPr/>
          </a:p>
          <a:p>
            <a:pPr indent="0" lvl="0" marL="0" rtl="0" algn="l">
              <a:spcBef>
                <a:spcPts val="1200"/>
              </a:spcBef>
              <a:spcAft>
                <a:spcPts val="0"/>
              </a:spcAft>
              <a:buNone/>
            </a:pPr>
            <a:r>
              <a:rPr b="1" lang="zh-CN"/>
              <a:t>Plea: </a:t>
            </a:r>
            <a:r>
              <a:rPr lang="zh-CN"/>
              <a:t>answer to a claim made by someone in a criminal case under common law using the adversarial system</a:t>
            </a:r>
            <a:endParaRPr/>
          </a:p>
          <a:p>
            <a:pPr indent="0" lvl="0" marL="0" rtl="0" algn="l">
              <a:spcBef>
                <a:spcPts val="1200"/>
              </a:spcBef>
              <a:spcAft>
                <a:spcPts val="0"/>
              </a:spcAft>
              <a:buNone/>
            </a:pPr>
            <a:r>
              <a:rPr b="1" lang="zh-CN"/>
              <a:t>Trial: </a:t>
            </a:r>
            <a:r>
              <a:rPr lang="zh-CN"/>
              <a:t>coming together of parties to a dispute, to present information in a tribunal</a:t>
            </a:r>
            <a:endParaRPr/>
          </a:p>
          <a:p>
            <a:pPr indent="0" lvl="0" marL="0" rtl="0" algn="l">
              <a:spcBef>
                <a:spcPts val="1200"/>
              </a:spcBef>
              <a:spcAft>
                <a:spcPts val="0"/>
              </a:spcAft>
              <a:buNone/>
            </a:pPr>
            <a:r>
              <a:rPr b="1" lang="zh-CN"/>
              <a:t>Legal hearing: </a:t>
            </a:r>
            <a:r>
              <a:rPr lang="zh-CN"/>
              <a:t>A legal hearing</a:t>
            </a:r>
            <a:endParaRPr/>
          </a:p>
          <a:p>
            <a:pPr indent="0" lvl="0" marL="0" rtl="0" algn="l">
              <a:spcBef>
                <a:spcPts val="1200"/>
              </a:spcBef>
              <a:spcAft>
                <a:spcPts val="0"/>
              </a:spcAft>
              <a:buNone/>
            </a:pPr>
            <a:r>
              <a:rPr b="1" lang="zh-CN"/>
              <a:t>Court decision: </a:t>
            </a:r>
            <a:r>
              <a:rPr lang="zh-CN"/>
              <a:t>formal decision made by a court</a:t>
            </a:r>
            <a:endParaRPr/>
          </a:p>
          <a:p>
            <a:pPr indent="0" lvl="0" marL="0" rtl="0" algn="l">
              <a:spcBef>
                <a:spcPts val="1200"/>
              </a:spcBef>
              <a:spcAft>
                <a:spcPts val="1200"/>
              </a:spcAft>
              <a:buNone/>
            </a:pPr>
            <a:r>
              <a:rPr b="1" lang="zh-CN"/>
              <a:t>Acquittal: </a:t>
            </a:r>
            <a:r>
              <a:rPr lang="zh-CN"/>
              <a:t>the legal result of a verdict of not guilty</a:t>
            </a:r>
            <a:endParaRPr/>
          </a:p>
        </p:txBody>
      </p:sp>
      <p:sp>
        <p:nvSpPr>
          <p:cNvPr id="131" name="Google Shape;131;p29"/>
          <p:cNvSpPr txBox="1"/>
          <p:nvPr>
            <p:ph idx="1" type="body"/>
          </p:nvPr>
        </p:nvSpPr>
        <p:spPr>
          <a:xfrm>
            <a:off x="4613600" y="3333400"/>
            <a:ext cx="4187700" cy="1809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91666"/>
              <a:buFont typeface="Arial"/>
              <a:buNone/>
            </a:pPr>
            <a:r>
              <a:rPr b="1" lang="zh-CN"/>
              <a:t>Sentence: </a:t>
            </a:r>
            <a:r>
              <a:rPr lang="zh-CN"/>
              <a:t>decree of punishment in law</a:t>
            </a:r>
            <a:endParaRPr b="1"/>
          </a:p>
          <a:p>
            <a:pPr indent="0" lvl="0" marL="0" rtl="0" algn="l">
              <a:spcBef>
                <a:spcPts val="1200"/>
              </a:spcBef>
              <a:spcAft>
                <a:spcPts val="0"/>
              </a:spcAft>
              <a:buNone/>
            </a:pPr>
            <a:r>
              <a:rPr b="1" lang="zh-CN"/>
              <a:t>Break up the business: </a:t>
            </a:r>
            <a:r>
              <a:rPr lang="zh-CN"/>
              <a:t>Government breaks company up into multiple, smaller companies</a:t>
            </a:r>
            <a:endParaRPr/>
          </a:p>
          <a:p>
            <a:pPr indent="0" lvl="0" marL="0" rtl="0" algn="l">
              <a:spcBef>
                <a:spcPts val="1200"/>
              </a:spcBef>
              <a:spcAft>
                <a:spcPts val="0"/>
              </a:spcAft>
              <a:buNone/>
            </a:pPr>
            <a:r>
              <a:rPr b="1" lang="zh-CN"/>
              <a:t>Fine the business: </a:t>
            </a:r>
            <a:r>
              <a:rPr lang="zh-CN"/>
              <a:t>Government fines the business</a:t>
            </a:r>
            <a:endParaRPr/>
          </a:p>
          <a:p>
            <a:pPr indent="0" lvl="0" marL="0" rtl="0" algn="l">
              <a:spcBef>
                <a:spcPts val="1200"/>
              </a:spcBef>
              <a:spcAft>
                <a:spcPts val="0"/>
              </a:spcAft>
              <a:buNone/>
            </a:pPr>
            <a:r>
              <a:rPr b="1" lang="zh-CN"/>
              <a:t>Arrest executive: </a:t>
            </a:r>
            <a:r>
              <a:rPr lang="zh-CN"/>
              <a:t>Goverment arrests an executive of the company</a:t>
            </a:r>
            <a:endParaRPr/>
          </a:p>
          <a:p>
            <a:pPr indent="0" lvl="0" marL="0" rtl="0" algn="l">
              <a:spcBef>
                <a:spcPts val="1200"/>
              </a:spcBef>
              <a:spcAft>
                <a:spcPts val="0"/>
              </a:spcAft>
              <a:buNone/>
            </a:pPr>
            <a:r>
              <a:rPr b="1" lang="zh-CN"/>
              <a:t>Parole: </a:t>
            </a:r>
            <a:r>
              <a:rPr lang="zh-CN"/>
              <a:t>Executive goes on parole</a:t>
            </a:r>
            <a:endParaRPr/>
          </a:p>
          <a:p>
            <a:pPr indent="0" lvl="0" marL="0" rtl="0" algn="l">
              <a:spcBef>
                <a:spcPts val="1200"/>
              </a:spcBef>
              <a:spcAft>
                <a:spcPts val="1200"/>
              </a:spcAft>
              <a:buNone/>
            </a:pPr>
            <a:r>
              <a:rPr b="1" lang="zh-CN"/>
              <a:t>Release from Jail: </a:t>
            </a:r>
            <a:r>
              <a:rPr lang="zh-CN"/>
              <a:t>Executive is officially released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30"/>
          <p:cNvPicPr preferRelativeResize="0"/>
          <p:nvPr/>
        </p:nvPicPr>
        <p:blipFill rotWithShape="1">
          <a:blip r:embed="rId3">
            <a:alphaModFix/>
          </a:blip>
          <a:srcRect b="8816" l="0" r="0" t="10225"/>
          <a:stretch/>
        </p:blipFill>
        <p:spPr>
          <a:xfrm>
            <a:off x="2697975" y="0"/>
            <a:ext cx="6413373" cy="3874099"/>
          </a:xfrm>
          <a:prstGeom prst="rect">
            <a:avLst/>
          </a:prstGeom>
          <a:noFill/>
          <a:ln>
            <a:noFill/>
          </a:ln>
        </p:spPr>
      </p:pic>
      <p:sp>
        <p:nvSpPr>
          <p:cNvPr id="137" name="Google Shape;137;p30"/>
          <p:cNvSpPr txBox="1"/>
          <p:nvPr>
            <p:ph type="title"/>
          </p:nvPr>
        </p:nvSpPr>
        <p:spPr>
          <a:xfrm>
            <a:off x="311700" y="1185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Bankruptcy</a:t>
            </a:r>
            <a:endParaRPr/>
          </a:p>
        </p:txBody>
      </p:sp>
      <p:sp>
        <p:nvSpPr>
          <p:cNvPr id="138" name="Google Shape;138;p30"/>
          <p:cNvSpPr txBox="1"/>
          <p:nvPr>
            <p:ph idx="1" type="body"/>
          </p:nvPr>
        </p:nvSpPr>
        <p:spPr>
          <a:xfrm>
            <a:off x="0" y="874200"/>
            <a:ext cx="2808000" cy="4269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zh-CN"/>
              <a:t>Apply for bankruptcy: </a:t>
            </a:r>
            <a:r>
              <a:rPr lang="zh-CN"/>
              <a:t>Company officially applies for bankruptcy</a:t>
            </a:r>
            <a:endParaRPr/>
          </a:p>
          <a:p>
            <a:pPr indent="0" lvl="0" marL="0" rtl="0" algn="l">
              <a:spcBef>
                <a:spcPts val="1200"/>
              </a:spcBef>
              <a:spcAft>
                <a:spcPts val="0"/>
              </a:spcAft>
              <a:buNone/>
            </a:pPr>
            <a:r>
              <a:rPr b="1" lang="zh-CN"/>
              <a:t>Bankruptcy approval: </a:t>
            </a:r>
            <a:r>
              <a:rPr lang="zh-CN"/>
              <a:t>Government approves the bankruptcy</a:t>
            </a:r>
            <a:endParaRPr/>
          </a:p>
          <a:p>
            <a:pPr indent="0" lvl="0" marL="0" rtl="0" algn="l">
              <a:spcBef>
                <a:spcPts val="1200"/>
              </a:spcBef>
              <a:spcAft>
                <a:spcPts val="0"/>
              </a:spcAft>
              <a:buClr>
                <a:schemeClr val="dk1"/>
              </a:buClr>
              <a:buSzPct val="91666"/>
              <a:buFont typeface="Arial"/>
              <a:buNone/>
            </a:pPr>
            <a:r>
              <a:rPr b="1" lang="zh-CN"/>
              <a:t>Bankruptcy rejection: </a:t>
            </a:r>
            <a:r>
              <a:rPr lang="zh-CN"/>
              <a:t>Government rejects the bankruptcy</a:t>
            </a:r>
            <a:endParaRPr/>
          </a:p>
          <a:p>
            <a:pPr indent="0" lvl="0" marL="0" rtl="0" algn="l">
              <a:spcBef>
                <a:spcPts val="1200"/>
              </a:spcBef>
              <a:spcAft>
                <a:spcPts val="0"/>
              </a:spcAft>
              <a:buNone/>
            </a:pPr>
            <a:r>
              <a:rPr b="1" lang="zh-CN"/>
              <a:t>Appoint trustee: </a:t>
            </a:r>
            <a:r>
              <a:rPr lang="zh-CN"/>
              <a:t>Government appoints a trustee to oversee the reorganization</a:t>
            </a:r>
            <a:endParaRPr/>
          </a:p>
          <a:p>
            <a:pPr indent="0" lvl="0" marL="0" rtl="0" algn="l">
              <a:spcBef>
                <a:spcPts val="1200"/>
              </a:spcBef>
              <a:spcAft>
                <a:spcPts val="0"/>
              </a:spcAft>
              <a:buNone/>
            </a:pPr>
            <a:r>
              <a:rPr b="1" lang="zh-CN"/>
              <a:t>Divestment: </a:t>
            </a:r>
            <a:r>
              <a:rPr lang="zh-CN"/>
              <a:t>Trustee liquidates assets</a:t>
            </a:r>
            <a:endParaRPr/>
          </a:p>
          <a:p>
            <a:pPr indent="0" lvl="0" marL="0" rtl="0" algn="l">
              <a:spcBef>
                <a:spcPts val="1200"/>
              </a:spcBef>
              <a:spcAft>
                <a:spcPts val="0"/>
              </a:spcAft>
              <a:buNone/>
            </a:pPr>
            <a:r>
              <a:rPr b="1" lang="zh-CN"/>
              <a:t>Transfer assets: </a:t>
            </a:r>
            <a:r>
              <a:rPr lang="zh-CN"/>
              <a:t>Trustee distributes assets to creditors</a:t>
            </a:r>
            <a:endParaRPr/>
          </a:p>
          <a:p>
            <a:pPr indent="0" lvl="0" marL="0" rtl="0" algn="l">
              <a:spcBef>
                <a:spcPts val="1200"/>
              </a:spcBef>
              <a:spcAft>
                <a:spcPts val="0"/>
              </a:spcAft>
              <a:buNone/>
            </a:pPr>
            <a:r>
              <a:rPr b="1" lang="zh-CN"/>
              <a:t>Government bail out:</a:t>
            </a:r>
            <a:r>
              <a:rPr lang="zh-CN"/>
              <a:t> Government lends company money, because the company bankruptcy would damage the economy</a:t>
            </a:r>
            <a:endParaRPr/>
          </a:p>
          <a:p>
            <a:pPr indent="0" lvl="0" marL="0" rtl="0" algn="l">
              <a:spcBef>
                <a:spcPts val="1200"/>
              </a:spcBef>
              <a:spcAft>
                <a:spcPts val="0"/>
              </a:spcAft>
              <a:buNone/>
            </a:pPr>
            <a:r>
              <a:rPr b="1" lang="zh-CN"/>
              <a:t>Apply for reorganization: </a:t>
            </a:r>
            <a:r>
              <a:rPr lang="zh-CN"/>
              <a:t>Company officially applies for reorganization</a:t>
            </a:r>
            <a:endParaRPr/>
          </a:p>
          <a:p>
            <a:pPr indent="0" lvl="0" marL="0" rtl="0" algn="l">
              <a:spcBef>
                <a:spcPts val="1200"/>
              </a:spcBef>
              <a:spcAft>
                <a:spcPts val="0"/>
              </a:spcAft>
              <a:buNone/>
            </a:pPr>
            <a:r>
              <a:rPr b="1" lang="zh-CN"/>
              <a:t>Reorganization approval: </a:t>
            </a:r>
            <a:r>
              <a:rPr lang="zh-CN"/>
              <a:t>Government approves the reorganization</a:t>
            </a:r>
            <a:endParaRPr/>
          </a:p>
          <a:p>
            <a:pPr indent="0" lvl="0" marL="0" rtl="0" algn="l">
              <a:spcBef>
                <a:spcPts val="1200"/>
              </a:spcBef>
              <a:spcAft>
                <a:spcPts val="1200"/>
              </a:spcAft>
              <a:buNone/>
            </a:pPr>
            <a:r>
              <a:rPr b="1" lang="zh-CN"/>
              <a:t>Reorganization rejection: </a:t>
            </a:r>
            <a:r>
              <a:rPr lang="zh-CN"/>
              <a:t>Government rejects the reorganization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t>Mergers and Acquisitions</a:t>
            </a:r>
            <a:endParaRPr/>
          </a:p>
        </p:txBody>
      </p:sp>
      <p:sp>
        <p:nvSpPr>
          <p:cNvPr id="144" name="Google Shape;144;p31"/>
          <p:cNvSpPr txBox="1"/>
          <p:nvPr>
            <p:ph idx="1" type="body"/>
          </p:nvPr>
        </p:nvSpPr>
        <p:spPr>
          <a:xfrm>
            <a:off x="311700" y="1200550"/>
            <a:ext cx="2808000" cy="342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a:t>Contact suitable company: </a:t>
            </a:r>
            <a:r>
              <a:rPr lang="zh-CN"/>
              <a:t>A company contacts a candidate company to propose merge / acquisition</a:t>
            </a:r>
            <a:endParaRPr/>
          </a:p>
          <a:p>
            <a:pPr indent="0" lvl="0" marL="0" rtl="0" algn="l">
              <a:spcBef>
                <a:spcPts val="1200"/>
              </a:spcBef>
              <a:spcAft>
                <a:spcPts val="0"/>
              </a:spcAft>
              <a:buNone/>
            </a:pPr>
            <a:r>
              <a:rPr b="1" lang="zh-CN"/>
              <a:t>Valuation analysis: </a:t>
            </a:r>
            <a:r>
              <a:rPr lang="zh-CN"/>
              <a:t>Company performs valuation on the candidate company</a:t>
            </a:r>
            <a:endParaRPr/>
          </a:p>
          <a:p>
            <a:pPr indent="0" lvl="0" marL="0" rtl="0" algn="l">
              <a:spcBef>
                <a:spcPts val="1200"/>
              </a:spcBef>
              <a:spcAft>
                <a:spcPts val="0"/>
              </a:spcAft>
              <a:buNone/>
            </a:pPr>
            <a:r>
              <a:rPr b="1" lang="zh-CN"/>
              <a:t>Negotiate terms: </a:t>
            </a:r>
            <a:r>
              <a:rPr lang="zh-CN"/>
              <a:t>Companies negotiate terms of merge / acquisition</a:t>
            </a:r>
            <a:endParaRPr/>
          </a:p>
          <a:p>
            <a:pPr indent="0" lvl="0" marL="0" rtl="0" algn="l">
              <a:spcBef>
                <a:spcPts val="1200"/>
              </a:spcBef>
              <a:spcAft>
                <a:spcPts val="0"/>
              </a:spcAft>
              <a:buNone/>
            </a:pPr>
            <a:r>
              <a:rPr b="1" lang="zh-CN"/>
              <a:t>Due diligence: </a:t>
            </a:r>
            <a:r>
              <a:rPr lang="zh-CN"/>
              <a:t>Company performs due diligence on candidate company</a:t>
            </a:r>
            <a:endParaRPr/>
          </a:p>
          <a:p>
            <a:pPr indent="0" lvl="0" marL="0" rtl="0" algn="l">
              <a:spcBef>
                <a:spcPts val="1200"/>
              </a:spcBef>
              <a:spcAft>
                <a:spcPts val="1200"/>
              </a:spcAft>
              <a:buNone/>
            </a:pPr>
            <a:r>
              <a:rPr b="1" lang="zh-CN"/>
              <a:t>Purchase and sale contract: </a:t>
            </a:r>
            <a:r>
              <a:rPr lang="zh-CN"/>
              <a:t>Companies sign a contract and officially merge / become acquired</a:t>
            </a:r>
            <a:endParaRPr/>
          </a:p>
        </p:txBody>
      </p:sp>
      <p:pic>
        <p:nvPicPr>
          <p:cNvPr id="145" name="Google Shape;145;p31"/>
          <p:cNvPicPr preferRelativeResize="0"/>
          <p:nvPr/>
        </p:nvPicPr>
        <p:blipFill>
          <a:blip r:embed="rId3">
            <a:alphaModFix/>
          </a:blip>
          <a:stretch>
            <a:fillRect/>
          </a:stretch>
        </p:blipFill>
        <p:spPr>
          <a:xfrm>
            <a:off x="3272100" y="438113"/>
            <a:ext cx="5719501" cy="42672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CN"/>
              <a:t>Reorganization</a:t>
            </a:r>
            <a:endParaRPr/>
          </a:p>
        </p:txBody>
      </p:sp>
      <p:sp>
        <p:nvSpPr>
          <p:cNvPr id="151" name="Google Shape;151;p32"/>
          <p:cNvSpPr txBox="1"/>
          <p:nvPr>
            <p:ph idx="1" type="body"/>
          </p:nvPr>
        </p:nvSpPr>
        <p:spPr>
          <a:xfrm>
            <a:off x="311700" y="1200550"/>
            <a:ext cx="2808000" cy="342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a:t>Terminate contracts and leases: </a:t>
            </a:r>
            <a:r>
              <a:rPr lang="zh-CN"/>
              <a:t>Company terminates some contracts and leases</a:t>
            </a:r>
            <a:endParaRPr/>
          </a:p>
          <a:p>
            <a:pPr indent="0" lvl="0" marL="0" rtl="0" algn="l">
              <a:spcBef>
                <a:spcPts val="1200"/>
              </a:spcBef>
              <a:spcAft>
                <a:spcPts val="0"/>
              </a:spcAft>
              <a:buNone/>
            </a:pPr>
            <a:r>
              <a:rPr b="1" lang="zh-CN"/>
              <a:t>Repay some debt: </a:t>
            </a:r>
            <a:r>
              <a:rPr lang="zh-CN"/>
              <a:t>Company repays some debt to its creditors</a:t>
            </a:r>
            <a:endParaRPr/>
          </a:p>
          <a:p>
            <a:pPr indent="0" lvl="0" marL="0" rtl="0" algn="l">
              <a:spcBef>
                <a:spcPts val="1200"/>
              </a:spcBef>
              <a:spcAft>
                <a:spcPts val="0"/>
              </a:spcAft>
              <a:buNone/>
            </a:pPr>
            <a:r>
              <a:rPr b="1" lang="zh-CN"/>
              <a:t>Recover assets: </a:t>
            </a:r>
            <a:r>
              <a:rPr lang="zh-CN"/>
              <a:t>Liquidate or re-use some assets</a:t>
            </a:r>
            <a:endParaRPr/>
          </a:p>
          <a:p>
            <a:pPr indent="0" lvl="0" marL="0" rtl="0" algn="l">
              <a:spcBef>
                <a:spcPts val="1200"/>
              </a:spcBef>
              <a:spcAft>
                <a:spcPts val="0"/>
              </a:spcAft>
              <a:buNone/>
            </a:pPr>
            <a:r>
              <a:rPr b="1" lang="zh-CN"/>
              <a:t>Management change: </a:t>
            </a:r>
            <a:r>
              <a:rPr lang="zh-CN"/>
              <a:t>A new CEO or executive is hired</a:t>
            </a:r>
            <a:endParaRPr/>
          </a:p>
          <a:p>
            <a:pPr indent="0" lvl="0" marL="0" rtl="0" algn="l">
              <a:spcBef>
                <a:spcPts val="1200"/>
              </a:spcBef>
              <a:spcAft>
                <a:spcPts val="0"/>
              </a:spcAft>
              <a:buNone/>
            </a:pPr>
            <a:r>
              <a:rPr b="1" lang="zh-CN"/>
              <a:t>Dismiss employees: </a:t>
            </a:r>
            <a:r>
              <a:rPr lang="zh-CN"/>
              <a:t>Company fires some employees</a:t>
            </a:r>
            <a:endParaRPr/>
          </a:p>
          <a:p>
            <a:pPr indent="0" lvl="0" marL="0" rtl="0" algn="l">
              <a:spcBef>
                <a:spcPts val="1200"/>
              </a:spcBef>
              <a:spcAft>
                <a:spcPts val="1200"/>
              </a:spcAft>
              <a:buNone/>
            </a:pPr>
            <a:r>
              <a:rPr b="1" lang="zh-CN"/>
              <a:t>Hire new talent: </a:t>
            </a:r>
            <a:r>
              <a:rPr lang="zh-CN"/>
              <a:t>Company hires new talent</a:t>
            </a:r>
            <a:endParaRPr/>
          </a:p>
        </p:txBody>
      </p:sp>
      <p:pic>
        <p:nvPicPr>
          <p:cNvPr id="152" name="Google Shape;152;p32"/>
          <p:cNvPicPr preferRelativeResize="0"/>
          <p:nvPr/>
        </p:nvPicPr>
        <p:blipFill>
          <a:blip r:embed="rId3">
            <a:alphaModFix/>
          </a:blip>
          <a:stretch>
            <a:fillRect/>
          </a:stretch>
        </p:blipFill>
        <p:spPr>
          <a:xfrm>
            <a:off x="3272100" y="438113"/>
            <a:ext cx="5719501" cy="42672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3"/>
          <p:cNvPicPr preferRelativeResize="0"/>
          <p:nvPr/>
        </p:nvPicPr>
        <p:blipFill rotWithShape="1">
          <a:blip r:embed="rId3">
            <a:alphaModFix/>
          </a:blip>
          <a:srcRect b="25088" l="0" r="0" t="25484"/>
          <a:stretch/>
        </p:blipFill>
        <p:spPr>
          <a:xfrm>
            <a:off x="1425575" y="0"/>
            <a:ext cx="7718426" cy="2846301"/>
          </a:xfrm>
          <a:prstGeom prst="rect">
            <a:avLst/>
          </a:prstGeom>
          <a:noFill/>
          <a:ln>
            <a:noFill/>
          </a:ln>
        </p:spPr>
      </p:pic>
      <p:sp>
        <p:nvSpPr>
          <p:cNvPr id="158" name="Google Shape;158;p33"/>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CN"/>
              <a:t>Antitrust Investigation</a:t>
            </a:r>
            <a:endParaRPr/>
          </a:p>
        </p:txBody>
      </p:sp>
      <p:sp>
        <p:nvSpPr>
          <p:cNvPr id="159" name="Google Shape;159;p33"/>
          <p:cNvSpPr txBox="1"/>
          <p:nvPr>
            <p:ph idx="1" type="body"/>
          </p:nvPr>
        </p:nvSpPr>
        <p:spPr>
          <a:xfrm>
            <a:off x="144025" y="2459175"/>
            <a:ext cx="4187700" cy="2684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zh-CN"/>
              <a:t>Contact attorney: </a:t>
            </a:r>
            <a:r>
              <a:rPr lang="zh-CN"/>
              <a:t>Government contacts attorney to begin filing a lawsuit</a:t>
            </a:r>
            <a:endParaRPr/>
          </a:p>
          <a:p>
            <a:pPr indent="0" lvl="0" marL="0" rtl="0" algn="l">
              <a:spcBef>
                <a:spcPts val="1200"/>
              </a:spcBef>
              <a:spcAft>
                <a:spcPts val="0"/>
              </a:spcAft>
              <a:buNone/>
            </a:pPr>
            <a:r>
              <a:rPr b="1" lang="zh-CN"/>
              <a:t>File complaint: </a:t>
            </a:r>
            <a:r>
              <a:rPr lang="zh-CN"/>
              <a:t>Plaintiff files a complaint to initiate a lawsuit</a:t>
            </a:r>
            <a:endParaRPr/>
          </a:p>
          <a:p>
            <a:pPr indent="0" lvl="0" marL="0" rtl="0" algn="l">
              <a:spcBef>
                <a:spcPts val="1200"/>
              </a:spcBef>
              <a:spcAft>
                <a:spcPts val="0"/>
              </a:spcAft>
              <a:buNone/>
            </a:pPr>
            <a:r>
              <a:rPr b="1" lang="zh-CN"/>
              <a:t>Answer: </a:t>
            </a:r>
            <a:r>
              <a:rPr lang="zh-CN"/>
              <a:t>In law, a solemn assertion in opposition to someone or something by the defendant</a:t>
            </a:r>
            <a:endParaRPr/>
          </a:p>
          <a:p>
            <a:pPr indent="0" lvl="0" marL="0" rtl="0" algn="l">
              <a:spcBef>
                <a:spcPts val="1200"/>
              </a:spcBef>
              <a:spcAft>
                <a:spcPts val="0"/>
              </a:spcAft>
              <a:buNone/>
            </a:pPr>
            <a:r>
              <a:rPr b="1" lang="zh-CN"/>
              <a:t>Discovery: </a:t>
            </a:r>
            <a:r>
              <a:rPr lang="zh-CN"/>
              <a:t>Pre-trial procedure in common law countries for obtaining evidence</a:t>
            </a:r>
            <a:endParaRPr/>
          </a:p>
          <a:p>
            <a:pPr indent="0" lvl="0" marL="0" rtl="0" algn="l">
              <a:spcBef>
                <a:spcPts val="1200"/>
              </a:spcBef>
              <a:spcAft>
                <a:spcPts val="0"/>
              </a:spcAft>
              <a:buNone/>
            </a:pPr>
            <a:r>
              <a:rPr b="1" lang="zh-CN"/>
              <a:t>Motion: </a:t>
            </a:r>
            <a:r>
              <a:rPr lang="zh-CN"/>
              <a:t>In US law, a procedural device to bring a limited, contested issue before a court for decision</a:t>
            </a:r>
            <a:endParaRPr/>
          </a:p>
          <a:p>
            <a:pPr indent="0" lvl="0" marL="0" rtl="0" algn="l">
              <a:spcBef>
                <a:spcPts val="1200"/>
              </a:spcBef>
              <a:spcAft>
                <a:spcPts val="1200"/>
              </a:spcAft>
              <a:buNone/>
            </a:pPr>
            <a:r>
              <a:rPr b="1" lang="zh-CN"/>
              <a:t>Mediation: </a:t>
            </a:r>
            <a:r>
              <a:rPr lang="zh-CN"/>
              <a:t>Dispute resolution with assistance of an impartial third party moderator throughthe use of communication and negotiation techniques</a:t>
            </a:r>
            <a:endParaRPr/>
          </a:p>
        </p:txBody>
      </p:sp>
      <p:sp>
        <p:nvSpPr>
          <p:cNvPr id="160" name="Google Shape;160;p33"/>
          <p:cNvSpPr txBox="1"/>
          <p:nvPr>
            <p:ph idx="1" type="body"/>
          </p:nvPr>
        </p:nvSpPr>
        <p:spPr>
          <a:xfrm>
            <a:off x="4613600" y="3333400"/>
            <a:ext cx="4187700" cy="1809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91666"/>
              <a:buFont typeface="Arial"/>
              <a:buNone/>
            </a:pPr>
            <a:r>
              <a:rPr b="1" lang="zh-CN"/>
              <a:t>Settlement: </a:t>
            </a:r>
            <a:r>
              <a:rPr lang="zh-CN"/>
              <a:t>The dispute is resolved through a payment of money.</a:t>
            </a:r>
            <a:endParaRPr/>
          </a:p>
          <a:p>
            <a:pPr indent="0" lvl="0" marL="0" rtl="0" algn="l">
              <a:spcBef>
                <a:spcPts val="1200"/>
              </a:spcBef>
              <a:spcAft>
                <a:spcPts val="0"/>
              </a:spcAft>
              <a:buClr>
                <a:schemeClr val="dk1"/>
              </a:buClr>
              <a:buSzPct val="91666"/>
              <a:buFont typeface="Arial"/>
              <a:buNone/>
            </a:pPr>
            <a:r>
              <a:rPr b="1" lang="zh-CN"/>
              <a:t>Trial: </a:t>
            </a:r>
            <a:r>
              <a:rPr lang="zh-CN"/>
              <a:t>Coming together of parties to a dispute, to present information in a tribunal</a:t>
            </a:r>
            <a:endParaRPr/>
          </a:p>
          <a:p>
            <a:pPr indent="0" lvl="0" marL="0" rtl="0" algn="l">
              <a:spcBef>
                <a:spcPts val="1200"/>
              </a:spcBef>
              <a:spcAft>
                <a:spcPts val="0"/>
              </a:spcAft>
              <a:buClr>
                <a:schemeClr val="dk1"/>
              </a:buClr>
              <a:buSzPct val="91666"/>
              <a:buFont typeface="Arial"/>
              <a:buNone/>
            </a:pPr>
            <a:r>
              <a:rPr b="1" lang="zh-CN"/>
              <a:t>Judgement: </a:t>
            </a:r>
            <a:r>
              <a:rPr lang="zh-CN"/>
              <a:t>The formal decision made by a court following a lawsuit</a:t>
            </a:r>
            <a:endParaRPr/>
          </a:p>
          <a:p>
            <a:pPr indent="0" lvl="0" marL="0" rtl="0" algn="l">
              <a:spcBef>
                <a:spcPts val="1200"/>
              </a:spcBef>
              <a:spcAft>
                <a:spcPts val="1200"/>
              </a:spcAft>
              <a:buClr>
                <a:schemeClr val="dk1"/>
              </a:buClr>
              <a:buSzPct val="91666"/>
              <a:buFont typeface="Arial"/>
              <a:buNone/>
            </a:pPr>
            <a:r>
              <a:rPr b="1" lang="zh-CN"/>
              <a:t>Appeal: </a:t>
            </a:r>
            <a:r>
              <a:rPr lang="zh-CN"/>
              <a:t>Resort to a superior court to review the decision of an inferior court or administrative agency</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