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6197"/>
  </p:normalViewPr>
  <p:slideViewPr>
    <p:cSldViewPr snapToGrid="0" snapToObjects="1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C2BB-1457-8F43-B31B-8133C265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1FE52-9626-4D47-A325-0311607DB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6645-E815-934E-83D2-190A196B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4C2F-4B60-7048-AC1C-9937AE06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3555-F68D-ED44-8D84-D5513899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CF9C-A8CA-1C41-B876-A15EB79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FF16B-7C05-E742-9628-98CFFCEC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F583-E517-AF42-9EA5-78AFD76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85AB-AFDC-4246-AC2D-95CA142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05FD-CEBE-C845-B0F6-EC05004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48F75-C73A-654E-9109-0A42764D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4B20-0A8E-2C4F-86BD-9D8D39A2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9AD9-EBB4-B34F-9C06-BAECFCCB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F9DA-813C-694D-9E93-AEB130C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F2A1-EDEE-2348-992E-60FBF78F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BFB-D42C-8E47-AF26-C211205D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7D6B-3FD4-B942-B417-3815B896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A7BA-D9EC-F947-AA17-83662935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0C92-CBB6-9543-9293-01776FB4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B969-87F7-BC4E-85A8-B5FBDBA8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00C-8B30-1D4D-9F7D-5547F001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54D2-CE71-DA41-96C3-3E869F5A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E373-237A-B949-AB19-CDFB2FF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A83-5917-4943-9530-28621E0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9BAB-FEFB-3C4E-8474-7CC78EA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CC2-F35C-AB44-B76D-95B1D0B8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D8F3-F1E8-6E4C-9E7E-225A534C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2DFF7-520F-A842-85D7-968A462C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AC2D-DA9C-3442-AB4D-AF800C3D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8DC2-00FA-2045-80ED-D690310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EEA9-A89D-1F46-A410-3B8A8E1C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E10-8E46-624F-8943-E173CA1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5E4F-FAA4-E847-BAF8-CC2F6B79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663F5-E0BE-2C40-9950-63DCBD7B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8D194-7307-A849-978D-26205551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5B3BA-6DCC-B54A-83F3-D07DE923D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2F8E-516C-7240-A0F8-A2235AA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094CA-08F0-B14F-94FF-6623057A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963E-D100-004F-B2E8-2C92B5E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167B-001A-F544-A4B1-FA168BE6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C237-296B-D346-907D-62D488FA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5146F-E985-5843-BB35-403A3BB7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50F4-9E24-414A-9712-AACC8AA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8567E-D127-9348-A0A4-F8E52EAD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4A85-9357-4148-B032-088800B0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3B2C-6D47-DE4B-851C-FCAD87FA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50-345C-FD4E-8A6D-0FAC2DC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53C4-0D8E-7B4B-A6E4-64951D76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670A-CDEC-494E-A515-22D5D4BC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8FF8-D3EA-2C4F-8636-469F725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C366-C143-B34C-B9E8-22D107F4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5BA0-FC03-8A49-B2CC-B4C14CDB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B6D1-036C-B442-B964-575C3994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54E4A-0567-344C-9790-957B798D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23F5B-030D-084C-BE30-C58156BD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14DA-CB4C-3D48-A8EC-F26050D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0933-D493-0249-A822-5FA257E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6863-42B1-3A45-878D-878F40B3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C432-A148-A94C-983A-84B36BB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2598-AC1F-9942-9107-2F0FB5C9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2263-2369-484B-82A0-B956F9C9D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776-DBB9-5B46-AB50-C3F2539CF675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3792-5E51-5347-A48C-5A804FD1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65F4-F154-EB4F-806F-3B74AD4C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F428-14F6-BC4E-A0EE-D7B2D45BA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RESIN Election Schema</a:t>
            </a:r>
            <a:br>
              <a:rPr lang="en-US" dirty="0"/>
            </a:br>
            <a:r>
              <a:rPr lang="en-US" sz="1600" dirty="0"/>
              <a:t>Quizlet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3AE34-8639-7249-8057-1662BACA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Yu</a:t>
            </a:r>
          </a:p>
        </p:txBody>
      </p:sp>
    </p:spTree>
    <p:extLst>
      <p:ext uri="{BB962C8B-B14F-4D97-AF65-F5344CB8AC3E}">
        <p14:creationId xmlns:p14="http://schemas.microsoft.com/office/powerpoint/2010/main" val="1421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3C9-7E76-9043-93E7-78B852D4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DEC057B-514B-384A-A808-F596E2E4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879600"/>
            <a:ext cx="11493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E8B2D91-E2E3-664D-8EAE-87B34756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33" y="-38510"/>
            <a:ext cx="6811267" cy="3602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AFD6B-636C-5546-B433-05812A61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Nomination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EFA9-36C1-5841-8293-EE0800823EB2}"/>
              </a:ext>
            </a:extLst>
          </p:cNvPr>
          <p:cNvSpPr txBox="1"/>
          <p:nvPr/>
        </p:nvSpPr>
        <p:spPr>
          <a:xfrm>
            <a:off x="0" y="2238812"/>
            <a:ext cx="5380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Nomination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Declare candidacy</a:t>
            </a:r>
            <a:r>
              <a:rPr lang="en-US" dirty="0"/>
              <a:t> – a person declares themselves a candidate for nomination</a:t>
            </a:r>
          </a:p>
          <a:p>
            <a:r>
              <a:rPr lang="en-US" b="1" dirty="0"/>
              <a:t>Nomination campaign</a:t>
            </a:r>
            <a:r>
              <a:rPr lang="en-US" dirty="0"/>
              <a:t> – container for a repeatable sub-episode of campaigning</a:t>
            </a:r>
            <a:br>
              <a:rPr lang="en-US" dirty="0"/>
            </a:br>
            <a:r>
              <a:rPr lang="en-US" b="1" dirty="0"/>
              <a:t>Campaign for nomination</a:t>
            </a:r>
            <a:r>
              <a:rPr lang="en-US" dirty="0"/>
              <a:t> – a candidate campaigns throughout the political region</a:t>
            </a:r>
            <a:br>
              <a:rPr lang="en-US" dirty="0"/>
            </a:br>
            <a:r>
              <a:rPr lang="en-US" b="1" dirty="0"/>
              <a:t>Debate</a:t>
            </a:r>
            <a:r>
              <a:rPr lang="en-US" dirty="0"/>
              <a:t> – a candidate attends debates with other candidates to clarify their political platform</a:t>
            </a:r>
          </a:p>
          <a:p>
            <a:r>
              <a:rPr lang="en-US" b="1" dirty="0"/>
              <a:t>Gather information</a:t>
            </a:r>
            <a:r>
              <a:rPr lang="en-US" dirty="0"/>
              <a:t> – a candidate or related parties may gather information via polling/surveying to find what location and issues to prioritize</a:t>
            </a:r>
            <a:br>
              <a:rPr lang="en-US" dirty="0"/>
            </a:br>
            <a:r>
              <a:rPr lang="en-US" b="1" dirty="0"/>
              <a:t>Drop out</a:t>
            </a:r>
            <a:r>
              <a:rPr lang="en-US" dirty="0"/>
              <a:t> – a candidate may drop out of the race</a:t>
            </a:r>
            <a:br>
              <a:rPr lang="en-US" dirty="0"/>
            </a:br>
            <a:r>
              <a:rPr lang="en-US" b="1" dirty="0"/>
              <a:t>Endorse candidate</a:t>
            </a:r>
            <a:r>
              <a:rPr lang="en-US" dirty="0"/>
              <a:t> – a candidate who has dropped out will typically endorse a different candidate whose views best align with theirs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6628D-B68D-6048-A296-2CEC3A77042A}"/>
              </a:ext>
            </a:extLst>
          </p:cNvPr>
          <p:cNvSpPr txBox="1"/>
          <p:nvPr/>
        </p:nvSpPr>
        <p:spPr>
          <a:xfrm>
            <a:off x="5380733" y="3735373"/>
            <a:ext cx="6811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 campaign</a:t>
            </a:r>
            <a:r>
              <a:rPr lang="en-US" dirty="0"/>
              <a:t> – during the campaign, as more information is revealed, a candidate may decide to continue campaigning</a:t>
            </a:r>
            <a:br>
              <a:rPr lang="en-US" dirty="0"/>
            </a:br>
            <a:r>
              <a:rPr lang="en-US" b="1" dirty="0"/>
              <a:t>Unofficially nominated</a:t>
            </a:r>
            <a:r>
              <a:rPr lang="en-US" dirty="0"/>
              <a:t> – a candidate is unofficially nominated (i.e., they received a majority of votes already)</a:t>
            </a:r>
            <a:br>
              <a:rPr lang="en-US" dirty="0"/>
            </a:br>
            <a:r>
              <a:rPr lang="en-US" b="1" dirty="0"/>
              <a:t>Announce running mate</a:t>
            </a:r>
            <a:r>
              <a:rPr lang="en-US" dirty="0"/>
              <a:t> – a candidate will announce their running mate for their ticket</a:t>
            </a:r>
            <a:br>
              <a:rPr lang="en-US" dirty="0"/>
            </a:br>
            <a:r>
              <a:rPr lang="en-US" b="1" dirty="0"/>
              <a:t>Party convention</a:t>
            </a:r>
            <a:r>
              <a:rPr lang="en-US" dirty="0"/>
              <a:t> – a political party will hold a convention to discuss their overall platform for the election</a:t>
            </a:r>
            <a:br>
              <a:rPr lang="en-US" dirty="0"/>
            </a:br>
            <a:r>
              <a:rPr lang="en-US" b="1" dirty="0"/>
              <a:t>Officially nominated</a:t>
            </a:r>
            <a:r>
              <a:rPr lang="en-US" dirty="0"/>
              <a:t> – a candidate is officially declared a party’s nominee</a:t>
            </a:r>
            <a:br>
              <a:rPr lang="en-US" dirty="0"/>
            </a:br>
            <a:r>
              <a:rPr lang="en-US" b="1" dirty="0"/>
              <a:t>Official campaign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3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B4B9A7-D8EB-5A40-853F-0D2E08D1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0" y="6350"/>
            <a:ext cx="5346700" cy="684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06A76-CD78-A849-B271-E872D75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campaign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641A-E87A-3642-AA63-C02D900D6817}"/>
              </a:ext>
            </a:extLst>
          </p:cNvPr>
          <p:cNvSpPr txBox="1"/>
          <p:nvPr/>
        </p:nvSpPr>
        <p:spPr>
          <a:xfrm>
            <a:off x="389745" y="2383436"/>
            <a:ext cx="58898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Official campaign </a:t>
            </a:r>
            <a:r>
              <a:rPr lang="en-US" dirty="0"/>
              <a:t>– container for the episode</a:t>
            </a:r>
            <a:br>
              <a:rPr lang="en-US" dirty="0"/>
            </a:br>
            <a:r>
              <a:rPr lang="en-US" b="1" dirty="0"/>
              <a:t>Debate</a:t>
            </a:r>
            <a:r>
              <a:rPr lang="en-US" dirty="0"/>
              <a:t> – candidate will attend debates with other candidates</a:t>
            </a:r>
            <a:br>
              <a:rPr lang="en-US" dirty="0"/>
            </a:br>
            <a:r>
              <a:rPr lang="en-US" b="1" dirty="0"/>
              <a:t>Campaign </a:t>
            </a:r>
            <a:r>
              <a:rPr lang="en-US" dirty="0"/>
              <a:t>– candidate will hold rallies or meet and greets to generate support</a:t>
            </a:r>
            <a:br>
              <a:rPr lang="en-US" dirty="0"/>
            </a:br>
            <a:r>
              <a:rPr lang="en-US" b="1" dirty="0"/>
              <a:t>Speech</a:t>
            </a:r>
            <a:r>
              <a:rPr lang="en-US" dirty="0"/>
              <a:t> – a candidate will give a speech about their platform to generate hype and support</a:t>
            </a:r>
            <a:br>
              <a:rPr lang="en-US" dirty="0"/>
            </a:br>
            <a:r>
              <a:rPr lang="en-US" b="1" dirty="0"/>
              <a:t>Fundraising</a:t>
            </a:r>
            <a:r>
              <a:rPr lang="en-US" dirty="0"/>
              <a:t> – candidate will (optionally) raise funds to support their campaign</a:t>
            </a:r>
          </a:p>
          <a:p>
            <a:r>
              <a:rPr lang="en-US" b="1" dirty="0"/>
              <a:t>Media appearance</a:t>
            </a:r>
            <a:r>
              <a:rPr lang="en-US" dirty="0"/>
              <a:t> – candidate will appear in the media via interviews and events</a:t>
            </a:r>
            <a:br>
              <a:rPr lang="en-US" dirty="0"/>
            </a:br>
            <a:r>
              <a:rPr lang="en-US" b="1" dirty="0"/>
              <a:t>Advertising</a:t>
            </a:r>
            <a:r>
              <a:rPr lang="en-US" dirty="0"/>
              <a:t> – candidate will run advertisements to reach a wider audience</a:t>
            </a:r>
            <a:br>
              <a:rPr lang="en-US" dirty="0"/>
            </a:br>
            <a:r>
              <a:rPr lang="en-US" b="1" dirty="0"/>
              <a:t>Voting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B9420920-0C10-2F4A-B3CF-AAD3C02C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406" y="967515"/>
            <a:ext cx="9004300" cy="34798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FB734-807D-3644-92FE-F7E0EBE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3AAF2-B087-9540-ABF1-21A854DF4B6E}"/>
              </a:ext>
            </a:extLst>
          </p:cNvPr>
          <p:cNvSpPr txBox="1"/>
          <p:nvPr/>
        </p:nvSpPr>
        <p:spPr>
          <a:xfrm>
            <a:off x="147159" y="4447315"/>
            <a:ext cx="7600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Voting</a:t>
            </a:r>
            <a:r>
              <a:rPr lang="en-US" dirty="0"/>
              <a:t> – container for the episode</a:t>
            </a:r>
            <a:endParaRPr lang="en-US" b="1" dirty="0"/>
          </a:p>
          <a:p>
            <a:r>
              <a:rPr lang="en-US" b="1" dirty="0"/>
              <a:t>Vote</a:t>
            </a:r>
            <a:r>
              <a:rPr lang="en-US" dirty="0"/>
              <a:t> – container for the event encompassing the process of a vote</a:t>
            </a:r>
            <a:br>
              <a:rPr lang="en-US" dirty="0"/>
            </a:br>
            <a:r>
              <a:rPr lang="en-US" b="1" dirty="0"/>
              <a:t>Mail in ballot</a:t>
            </a:r>
            <a:r>
              <a:rPr lang="en-US" dirty="0"/>
              <a:t> – some voters will mail in a ballot to vote</a:t>
            </a:r>
            <a:br>
              <a:rPr lang="en-US" dirty="0"/>
            </a:br>
            <a:r>
              <a:rPr lang="en-US" b="1" dirty="0"/>
              <a:t>Vote early</a:t>
            </a:r>
            <a:r>
              <a:rPr lang="en-US" dirty="0"/>
              <a:t> – some voters will follow a special process to vote early</a:t>
            </a:r>
            <a:br>
              <a:rPr lang="en-US" dirty="0"/>
            </a:br>
            <a:r>
              <a:rPr lang="en-US" b="1" dirty="0"/>
              <a:t>Go to polling site</a:t>
            </a:r>
            <a:r>
              <a:rPr lang="en-US" dirty="0"/>
              <a:t> – some voters will vote on election day at the polling site</a:t>
            </a:r>
            <a:br>
              <a:rPr lang="en-US" dirty="0"/>
            </a:br>
            <a:r>
              <a:rPr lang="en-US" b="1" dirty="0"/>
              <a:t>Votes verified</a:t>
            </a:r>
            <a:r>
              <a:rPr lang="en-US" dirty="0"/>
              <a:t> – votes are counted and verified to prevent fraud</a:t>
            </a:r>
            <a:br>
              <a:rPr lang="en-US" dirty="0"/>
            </a:br>
            <a:r>
              <a:rPr lang="en-US" b="1" dirty="0"/>
              <a:t>Winner declared</a:t>
            </a:r>
            <a:r>
              <a:rPr lang="en-US" dirty="0"/>
              <a:t> – the winner of the election is declared based on the votes</a:t>
            </a:r>
          </a:p>
          <a:p>
            <a:r>
              <a:rPr lang="en-US" b="1" dirty="0"/>
              <a:t>Conclusion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6770BA-D757-4040-9E12-93906545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24" y="1690688"/>
            <a:ext cx="7231976" cy="3413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6CADB-310F-D74C-8CF6-52A0F8E4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F54C6-21AA-914E-9CF8-1047B470FAFE}"/>
              </a:ext>
            </a:extLst>
          </p:cNvPr>
          <p:cNvSpPr txBox="1"/>
          <p:nvPr/>
        </p:nvSpPr>
        <p:spPr>
          <a:xfrm>
            <a:off x="136143" y="1781557"/>
            <a:ext cx="4737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Inauguration</a:t>
            </a:r>
            <a:r>
              <a:rPr lang="en-US" dirty="0"/>
              <a:t> – the winner of the election is inaugurated</a:t>
            </a:r>
            <a:br>
              <a:rPr lang="en-US" dirty="0"/>
            </a:br>
            <a:r>
              <a:rPr lang="en-US" b="1" dirty="0"/>
              <a:t>Reject result</a:t>
            </a:r>
            <a:r>
              <a:rPr lang="en-US" dirty="0"/>
              <a:t> – a loser of the election may deny the result of the election</a:t>
            </a:r>
            <a:br>
              <a:rPr lang="en-US" dirty="0"/>
            </a:br>
            <a:r>
              <a:rPr lang="en-US" b="1" dirty="0"/>
              <a:t>Lawsuit</a:t>
            </a:r>
            <a:r>
              <a:rPr lang="en-US" dirty="0"/>
              <a:t> – a loser of the election may sue in order to attempt to overturn the result</a:t>
            </a:r>
            <a:br>
              <a:rPr lang="en-US" dirty="0"/>
            </a:br>
            <a:r>
              <a:rPr lang="en-US" b="1" dirty="0"/>
              <a:t>Incite violence</a:t>
            </a:r>
            <a:r>
              <a:rPr lang="en-US" dirty="0"/>
              <a:t> – a loser of the election may incite violence to try to overturn the result</a:t>
            </a:r>
            <a:br>
              <a:rPr lang="en-US" dirty="0"/>
            </a:br>
            <a:r>
              <a:rPr lang="en-US" b="1" dirty="0"/>
              <a:t>Coup d'état</a:t>
            </a:r>
            <a:r>
              <a:rPr lang="en-US" dirty="0"/>
              <a:t> – a loser of the election may attempt a coup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42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RESIN Election Schema Quizlet 9</vt:lpstr>
      <vt:lpstr>Overview</vt:lpstr>
      <vt:lpstr>Nomination episode</vt:lpstr>
      <vt:lpstr>Official campaign episode</vt:lpstr>
      <vt:lpstr>Voting episode</vt:lpstr>
      <vt:lpstr>Conclusion episode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Election Schema Quizlet 9</dc:title>
  <dc:creator>Yu, Charles Tianchen</dc:creator>
  <cp:lastModifiedBy>Yu, Charles Tianchen</cp:lastModifiedBy>
  <cp:revision>9</cp:revision>
  <dcterms:created xsi:type="dcterms:W3CDTF">2022-02-04T00:51:18Z</dcterms:created>
  <dcterms:modified xsi:type="dcterms:W3CDTF">2022-03-21T19:33:44Z</dcterms:modified>
</cp:coreProperties>
</file>