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73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e5ab9230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e5ab9230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e5ab9230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e5ab9230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e5ab923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e5ab923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e5ab9230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e5ab9230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e5ab9230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e5ab9230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e5ab9230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e5ab9230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e5ab9230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e5ab9230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e5ab9230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e5ab9230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e5ab9230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e5ab9230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/>
              <a:t>RESIN International Conflict Schema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Episode </a:t>
            </a:r>
            <a:r>
              <a:rPr lang="en" b="1"/>
              <a:t>Negotiation</a:t>
            </a:r>
            <a:endParaRPr b="1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-129600" y="1076275"/>
            <a:ext cx="4561500" cy="41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/>
              <a:t>Remote Communication</a:t>
            </a:r>
            <a:r>
              <a:rPr lang="en" sz="1200"/>
              <a:t>: a third-party organization requests ceasefire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/>
              <a:t>Negotiation</a:t>
            </a:r>
            <a:r>
              <a:rPr lang="en" sz="1200"/>
              <a:t>: battle participants negotiate a ceasefire agreement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/>
              <a:t>Negotiation Outcome</a:t>
            </a:r>
            <a:r>
              <a:rPr lang="en" sz="1200"/>
              <a:t>: a container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/>
              <a:t>Rejection</a:t>
            </a:r>
            <a:r>
              <a:rPr lang="en" sz="1200"/>
              <a:t>: battle participants do not reach an agreement on ceasefire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/>
              <a:t>Agreement</a:t>
            </a:r>
            <a:r>
              <a:rPr lang="en" sz="1200"/>
              <a:t>:  battle participants reach an agreement</a:t>
            </a:r>
            <a:endParaRPr sz="120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/>
              <a:t>Announcement</a:t>
            </a:r>
            <a:r>
              <a:rPr lang="en" sz="1200"/>
              <a:t>: announcing the ceasefire agreement</a:t>
            </a:r>
            <a:endParaRPr sz="120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/>
              <a:t>Withdrawal</a:t>
            </a:r>
            <a:r>
              <a:rPr lang="en" sz="1200"/>
              <a:t>: withdrawing the attacking army</a:t>
            </a:r>
            <a:endParaRPr sz="120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/>
              <a:t>Ceasefire</a:t>
            </a:r>
            <a:r>
              <a:rPr lang="en" sz="1200"/>
              <a:t>: temporary stoppage of war</a:t>
            </a:r>
            <a:endParaRPr sz="120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/>
              <a:t>Signature</a:t>
            </a:r>
            <a:r>
              <a:rPr lang="en" sz="1200"/>
              <a:t>: signing of the ceasefire agreement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/>
              <a:t>Dissolution</a:t>
            </a:r>
            <a:r>
              <a:rPr lang="en" sz="1200"/>
              <a:t>: organization or country dissolves after negotiation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/>
              <a:t>Dismissal</a:t>
            </a:r>
            <a:r>
              <a:rPr lang="en" sz="1200"/>
              <a:t>: personnel change after negotiation</a:t>
            </a:r>
            <a:endParaRPr sz="12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850" y="976099"/>
            <a:ext cx="4712151" cy="31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 </a:t>
            </a:r>
            <a:r>
              <a:rPr lang="en" b="1"/>
              <a:t>International Conflict</a:t>
            </a:r>
            <a:endParaRPr b="1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125800" y="1152475"/>
            <a:ext cx="870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major episodes: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Background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War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Negotiation</a:t>
            </a:r>
            <a:endParaRPr b="1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846" y="1152471"/>
            <a:ext cx="5636450" cy="2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3629225"/>
            <a:ext cx="1501475" cy="9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Episode </a:t>
            </a:r>
            <a:r>
              <a:rPr lang="en" b="1"/>
              <a:t>Background</a:t>
            </a:r>
            <a:endParaRPr b="1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5254500" cy="4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Remote Communication</a:t>
            </a:r>
            <a:endParaRPr b="1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Threat</a:t>
            </a:r>
            <a:r>
              <a:rPr lang="en"/>
              <a:t>: one person's statement that they intend to harm another, or another's property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Announcement</a:t>
            </a:r>
            <a:r>
              <a:rPr lang="en"/>
              <a:t>: printed, spoken, or published statement or notice of an event or other news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Negotiation</a:t>
            </a:r>
            <a:r>
              <a:rPr lang="en"/>
              <a:t>: dialogue between two or more people or parties intended to reach a beneficial outcome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Economic Crisis</a:t>
            </a:r>
            <a:r>
              <a:rPr lang="en"/>
              <a:t>: sharp deterioration in economic situation and perspectives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Assassination</a:t>
            </a:r>
            <a:r>
              <a:rPr lang="en"/>
              <a:t>: murder of a prominent person, often a political leader or ruler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Revolution</a:t>
            </a:r>
            <a:r>
              <a:rPr lang="en"/>
              <a:t>: fundamental change in power or organizational structures that takes place in a relatively short period of time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Civil Disorder</a:t>
            </a:r>
            <a:r>
              <a:rPr lang="en"/>
              <a:t>: civil unrest against war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Intention</a:t>
            </a:r>
            <a:r>
              <a:rPr lang="en"/>
              <a:t>: a country has the intention to join an organization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Conflict</a:t>
            </a:r>
            <a:r>
              <a:rPr lang="en"/>
              <a:t>: friction, disagreement, or discord within a group or between different groups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500" y="1152475"/>
            <a:ext cx="3511575" cy="38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Episode </a:t>
            </a:r>
            <a:r>
              <a:rPr lang="en" b="1"/>
              <a:t>War</a:t>
            </a:r>
            <a:endParaRPr b="1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 sub-episodes: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Government Action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Civilian Reaction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International Response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Economic Impact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Battle</a:t>
            </a:r>
            <a:endParaRPr b="1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231" y="1102425"/>
            <a:ext cx="483606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War: </a:t>
            </a:r>
            <a:r>
              <a:rPr lang="en" b="1"/>
              <a:t>Government Action</a:t>
            </a:r>
            <a:endParaRPr b="1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-133225" y="1152475"/>
            <a:ext cx="4921500" cy="4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Nuclear Threat</a:t>
            </a:r>
            <a:r>
              <a:rPr lang="en"/>
              <a:t>: a type of threat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Propaganda</a:t>
            </a:r>
            <a:r>
              <a:rPr lang="en"/>
              <a:t>: form of communication intended to sway the audience through presenting only one side of the argument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Accusation</a:t>
            </a:r>
            <a:endParaRPr b="1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Announcement</a:t>
            </a:r>
            <a:r>
              <a:rPr lang="en"/>
              <a:t>: announcing war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Military Mobilization</a:t>
            </a:r>
            <a:r>
              <a:rPr lang="en"/>
              <a:t>: assembling and readying troops and supplies for war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Conscription</a:t>
            </a:r>
            <a:r>
              <a:rPr lang="en"/>
              <a:t>: compulsory enlistment into national or military service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Convocation</a:t>
            </a:r>
            <a:r>
              <a:rPr lang="en"/>
              <a:t>: assemble army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Military Deployment</a:t>
            </a:r>
            <a:r>
              <a:rPr lang="en"/>
              <a:t>: deploying troops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Transport</a:t>
            </a:r>
            <a:r>
              <a:rPr lang="en"/>
              <a:t>: transporting troops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Invasion</a:t>
            </a:r>
            <a:r>
              <a:rPr lang="en"/>
              <a:t>: entering territory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Temporarily Closed</a:t>
            </a:r>
            <a:r>
              <a:rPr lang="en"/>
              <a:t>: facility shutdown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Cyber Attack</a:t>
            </a:r>
            <a:r>
              <a:rPr lang="en"/>
              <a:t>: cyber crime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Censorship</a:t>
            </a:r>
            <a:r>
              <a:rPr lang="en"/>
              <a:t>: practice of suppressing speech or other public communication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250" y="1114100"/>
            <a:ext cx="4317874" cy="34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War: </a:t>
            </a:r>
            <a:r>
              <a:rPr lang="en" b="1"/>
              <a:t>Civilian Reaction</a:t>
            </a:r>
            <a:endParaRPr b="1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-92125" y="1152475"/>
            <a:ext cx="4576800" cy="4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Fundraising</a:t>
            </a:r>
            <a:r>
              <a:rPr lang="en"/>
              <a:t>: process of gathering voluntary contributions of money or other resources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Reconstruction</a:t>
            </a:r>
            <a:r>
              <a:rPr lang="en"/>
              <a:t>: rebuild infrastructure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Resource Allocation</a:t>
            </a:r>
            <a:r>
              <a:rPr lang="en"/>
              <a:t>: allocation of resources among possible uses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Demonstration</a:t>
            </a:r>
            <a:r>
              <a:rPr lang="en"/>
              <a:t>: demonstration against war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Arrest</a:t>
            </a:r>
            <a:r>
              <a:rPr lang="en"/>
              <a:t>: arresting protesters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Transport</a:t>
            </a:r>
            <a:endParaRPr b="1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Escape</a:t>
            </a:r>
            <a:r>
              <a:rPr lang="en"/>
              <a:t>: flee to other countries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Medical Evacuation</a:t>
            </a:r>
            <a:r>
              <a:rPr lang="en"/>
              <a:t>: evacuate refugee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Emergency Evacuation</a:t>
            </a:r>
            <a:r>
              <a:rPr lang="en"/>
              <a:t>: seeking asylum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Housing</a:t>
            </a:r>
            <a:r>
              <a:rPr lang="en"/>
              <a:t>: seeking shelter for bombing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Conscription</a:t>
            </a:r>
            <a:r>
              <a:rPr lang="en"/>
              <a:t>: enlist for the army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First Aid</a:t>
            </a:r>
            <a:r>
              <a:rPr lang="en"/>
              <a:t>: first and immediate assistance given to any person suffering from either a minor or serious illness or injury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825" y="1226362"/>
            <a:ext cx="4576901" cy="32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War: </a:t>
            </a:r>
            <a:r>
              <a:rPr lang="en" b="1"/>
              <a:t>International Response</a:t>
            </a:r>
            <a:endParaRPr b="1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-125800" y="1017725"/>
            <a:ext cx="4855800" cy="4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Arms trade</a:t>
            </a:r>
            <a:r>
              <a:rPr lang="en"/>
              <a:t>: purchase weapons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Transport</a:t>
            </a:r>
            <a:r>
              <a:rPr lang="en"/>
              <a:t>: transport weapons for support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Speech</a:t>
            </a:r>
            <a:r>
              <a:rPr lang="en"/>
              <a:t>: government leader gives speech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Advocacy</a:t>
            </a:r>
            <a:r>
              <a:rPr lang="en"/>
              <a:t>: call for ceasefire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Filing</a:t>
            </a:r>
            <a:r>
              <a:rPr lang="en"/>
              <a:t>: file a case for war crime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Boycott</a:t>
            </a:r>
            <a:r>
              <a:rPr lang="en"/>
              <a:t>: act of voluntarily abstaining from using, buying, or dealing with a person, organization, or country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Journalism</a:t>
            </a:r>
            <a:r>
              <a:rPr lang="en"/>
              <a:t>: media coverage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Human Migration</a:t>
            </a:r>
            <a:r>
              <a:rPr lang="en"/>
              <a:t>: refugee migration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Censure</a:t>
            </a:r>
            <a:r>
              <a:rPr lang="en"/>
              <a:t>: condemn at social media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Housing</a:t>
            </a:r>
            <a:r>
              <a:rPr lang="en"/>
              <a:t>: refugee housing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Economic Support</a:t>
            </a:r>
            <a:r>
              <a:rPr lang="en"/>
              <a:t>: economic benefit paid to persons who cannot support themselves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Donation</a:t>
            </a:r>
            <a:r>
              <a:rPr lang="en"/>
              <a:t>: gift given by physical or legal persons, typically for charitable purposes and/or to benefit a cause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Supply</a:t>
            </a:r>
            <a:r>
              <a:rPr lang="en"/>
              <a:t>: economic activity aimed at covering the consumption needs of an economic unit 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Economic Sanctions</a:t>
            </a:r>
            <a:r>
              <a:rPr lang="en"/>
              <a:t>: international economic sanctions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Financial Crisis</a:t>
            </a:r>
            <a:r>
              <a:rPr lang="en"/>
              <a:t>: domestic and international financial crisis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Military Intervention</a:t>
            </a:r>
            <a:r>
              <a:rPr lang="en"/>
              <a:t>: use of force by a State over foreign territory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Demonstration</a:t>
            </a:r>
            <a:r>
              <a:rPr lang="en"/>
              <a:t>: protest against war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976" y="869687"/>
            <a:ext cx="4330900" cy="39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War: </a:t>
            </a:r>
            <a:r>
              <a:rPr lang="en" b="1"/>
              <a:t>Economic Impact</a:t>
            </a:r>
            <a:endParaRPr b="1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-140625" y="1152475"/>
            <a:ext cx="46107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Banking Crisis</a:t>
            </a:r>
            <a:r>
              <a:rPr lang="en"/>
              <a:t>: abrupt instability in the banking industry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Business Failure</a:t>
            </a:r>
            <a:r>
              <a:rPr lang="en"/>
              <a:t>: a company ceasing operations following its inability to make a profit or to bring in enough revenue to cover its expenses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Temporarily Closed</a:t>
            </a:r>
            <a:r>
              <a:rPr lang="en"/>
              <a:t>: state that indicates that a building, installation, park, etc. is not accessible because it is closed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Bankruptcy</a:t>
            </a:r>
            <a:r>
              <a:rPr lang="en"/>
              <a:t>: legal process through which people or other entities who cannot repay debts to creditors may seek relief from some or all of their debts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Recession</a:t>
            </a:r>
            <a:r>
              <a:rPr lang="en"/>
              <a:t>: business cycle contraction; general slowdown in economic activity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Scarcity</a:t>
            </a:r>
            <a:r>
              <a:rPr lang="en"/>
              <a:t>: resource scarcity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Stock Market Crash</a:t>
            </a:r>
            <a:r>
              <a:rPr lang="en"/>
              <a:t>: sudden dramatic decline of stock prices across a significant cross-section of a stock market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000" y="1223975"/>
            <a:ext cx="4396325" cy="327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War: </a:t>
            </a:r>
            <a:r>
              <a:rPr lang="en" b="1"/>
              <a:t>Battle</a:t>
            </a:r>
            <a:endParaRPr b="1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-207225" y="1017724"/>
            <a:ext cx="4894800" cy="4176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 dirty="0"/>
              <a:t>Air-to-surface Warfare</a:t>
            </a:r>
            <a:r>
              <a:rPr lang="en" dirty="0"/>
              <a:t>: military mission utilizing aircraft to combat enemy forces on land or at sea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 dirty="0"/>
              <a:t>Aerial Warfare</a:t>
            </a:r>
            <a:r>
              <a:rPr lang="en" dirty="0"/>
              <a:t>: warfare and military operations conducted by, amongst, and against aircraft and other aerial systems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 dirty="0"/>
              <a:t>Aircraft Shootdown</a:t>
            </a:r>
            <a:r>
              <a:rPr lang="en" dirty="0"/>
              <a:t>: shooting down of a civilian or military aircraft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 dirty="0"/>
              <a:t>Bombardment</a:t>
            </a:r>
            <a:endParaRPr b="1"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 dirty="0"/>
              <a:t>Drone Strike</a:t>
            </a:r>
            <a:r>
              <a:rPr lang="en" dirty="0"/>
              <a:t>: conventional combat mission on an individual or small-scale basis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 dirty="0"/>
              <a:t>Bombing</a:t>
            </a:r>
            <a:r>
              <a:rPr lang="en" dirty="0"/>
              <a:t>: attack by artillery fire or by dropping bombs from aircraft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 dirty="0"/>
              <a:t>Result of Attack</a:t>
            </a:r>
            <a:endParaRPr b="1"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 dirty="0"/>
              <a:t>Conflagration</a:t>
            </a:r>
            <a:r>
              <a:rPr lang="en" dirty="0"/>
              <a:t>: large and destructive fire that threatens human life, animal life, health, and/or property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 dirty="0"/>
              <a:t>Die</a:t>
            </a:r>
            <a:r>
              <a:rPr lang="en" dirty="0"/>
              <a:t>: death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 dirty="0"/>
              <a:t>Injure</a:t>
            </a:r>
            <a:r>
              <a:rPr lang="en" dirty="0"/>
              <a:t>: injury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 dirty="0"/>
              <a:t>Destruction</a:t>
            </a:r>
            <a:r>
              <a:rPr lang="en" dirty="0"/>
              <a:t>: damage to an object, system or an idea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 dirty="0"/>
              <a:t>Landing Operation</a:t>
            </a:r>
            <a:r>
              <a:rPr lang="en" dirty="0"/>
              <a:t>: type of military action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 dirty="0"/>
              <a:t>Defense</a:t>
            </a:r>
            <a:r>
              <a:rPr lang="en" dirty="0"/>
              <a:t>: protection from attack in military operations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 dirty="0"/>
              <a:t>Besiege</a:t>
            </a:r>
            <a:r>
              <a:rPr lang="en" dirty="0"/>
              <a:t>: military blockade of a city or fortress</a:t>
            </a:r>
            <a:endParaRPr dirty="0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Blockage: effort to cut off supplies from a particular area by force</a:t>
            </a:r>
            <a:endParaRPr dirty="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 dirty="0"/>
              <a:t>Military Occupation</a:t>
            </a:r>
            <a:r>
              <a:rPr lang="en" dirty="0"/>
              <a:t>: effective provisional control of a certain power over a territory</a:t>
            </a:r>
            <a:endParaRPr dirty="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00" y="1492563"/>
            <a:ext cx="4307624" cy="273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Microsoft Office PowerPoint</Application>
  <PresentationFormat>On-screen Show (16:9)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RESIN International Conflict Schema</vt:lpstr>
      <vt:lpstr>Overview: International Conflict</vt:lpstr>
      <vt:lpstr>Episode Background</vt:lpstr>
      <vt:lpstr>Episode War</vt:lpstr>
      <vt:lpstr>War: Government Action</vt:lpstr>
      <vt:lpstr>War: Civilian Reaction</vt:lpstr>
      <vt:lpstr>War: International Response</vt:lpstr>
      <vt:lpstr>War: Economic Impact</vt:lpstr>
      <vt:lpstr>War: Battle</vt:lpstr>
      <vt:lpstr>Episode Negotiation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RESIN International Conflict Schema</dc:title>
  <cp:lastModifiedBy>Qi Zeng</cp:lastModifiedBy>
  <cp:revision>1</cp:revision>
  <dcterms:modified xsi:type="dcterms:W3CDTF">2022-03-21T03:34:03Z</dcterms:modified>
</cp:coreProperties>
</file>