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70" r:id="rId5"/>
    <p:sldId id="268" r:id="rId6"/>
    <p:sldId id="261" r:id="rId7"/>
    <p:sldId id="271" r:id="rId8"/>
    <p:sldId id="260" r:id="rId9"/>
    <p:sldId id="262" r:id="rId10"/>
    <p:sldId id="263" r:id="rId11"/>
    <p:sldId id="264" r:id="rId12"/>
    <p:sldId id="265" r:id="rId13"/>
    <p:sldId id="269"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h6cvCcE10IumkqE4PQr4/dElO6R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p:scale>
          <a:sx n="179" d="100"/>
          <a:sy n="179" d="100"/>
        </p:scale>
        <p:origin x="264" y="1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293475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28824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12243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dirty="0"/>
              <a:t>RESIN Epidemic Schema</a:t>
            </a:r>
            <a:br>
              <a:rPr lang="en" dirty="0"/>
            </a:br>
            <a:r>
              <a:rPr lang="en" sz="1600" dirty="0"/>
              <a:t>Updated Mar 19, 2022</a:t>
            </a:r>
            <a:endParaRPr dirty="0"/>
          </a:p>
        </p:txBody>
      </p:sp>
      <p:sp>
        <p:nvSpPr>
          <p:cNvPr id="55" name="Google Shape;55;p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fontScale="55000" lnSpcReduction="20000"/>
          </a:bodyPr>
          <a:lstStyle/>
          <a:p>
            <a:pPr marL="0" indent="0">
              <a:buSzPct val="181818"/>
            </a:pPr>
            <a:r>
              <a:rPr lang="en" dirty="0"/>
              <a:t>Sha Li, </a:t>
            </a:r>
            <a:r>
              <a:rPr lang="en" dirty="0" err="1"/>
              <a:t>Manling</a:t>
            </a:r>
            <a:r>
              <a:rPr lang="en" dirty="0"/>
              <a:t> Li, </a:t>
            </a:r>
            <a:r>
              <a:rPr lang="en-US" dirty="0" err="1"/>
              <a:t>Ghazaleh</a:t>
            </a:r>
            <a:r>
              <a:rPr lang="en-US" dirty="0"/>
              <a:t> </a:t>
            </a:r>
            <a:r>
              <a:rPr lang="en-US" dirty="0" err="1"/>
              <a:t>Kazeminejad</a:t>
            </a:r>
            <a:r>
              <a:rPr lang="en-US" dirty="0"/>
              <a:t>, </a:t>
            </a:r>
            <a:r>
              <a:rPr lang="en" dirty="0"/>
              <a:t>Michael Regan, Susan Brown, Martha Palmer, Jiawei Han, Heng Ji</a:t>
            </a:r>
            <a:endParaRPr dirty="0"/>
          </a:p>
          <a:p>
            <a:pPr marL="0" lvl="0" indent="0" algn="ctr" rtl="0">
              <a:lnSpc>
                <a:spcPct val="100000"/>
              </a:lnSpc>
              <a:spcBef>
                <a:spcPts val="0"/>
              </a:spcBef>
              <a:spcAft>
                <a:spcPts val="0"/>
              </a:spcAft>
              <a:buSzPct val="181818"/>
              <a:buNone/>
            </a:pPr>
            <a:r>
              <a:rPr lang="en" dirty="0"/>
              <a:t>{shal2,hengji}@</a:t>
            </a:r>
            <a:r>
              <a:rPr lang="en" dirty="0" err="1"/>
              <a:t>illinois.edu</a:t>
            </a:r>
            <a:endParaRPr lang="en" dirty="0"/>
          </a:p>
          <a:p>
            <a:pPr marL="0" lvl="0" indent="0" algn="ctr" rtl="0">
              <a:lnSpc>
                <a:spcPct val="100000"/>
              </a:lnSpc>
              <a:spcBef>
                <a:spcPts val="0"/>
              </a:spcBef>
              <a:spcAft>
                <a:spcPts val="0"/>
              </a:spcAft>
              <a:buSzPct val="181818"/>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3" name="Picture 2">
            <a:extLst>
              <a:ext uri="{FF2B5EF4-FFF2-40B4-BE49-F238E27FC236}">
                <a16:creationId xmlns:a16="http://schemas.microsoft.com/office/drawing/2014/main" id="{DC14A976-3EA1-ACB4-AF03-82A9A1F5770E}"/>
              </a:ext>
            </a:extLst>
          </p:cNvPr>
          <p:cNvPicPr>
            <a:picLocks noChangeAspect="1"/>
          </p:cNvPicPr>
          <p:nvPr/>
        </p:nvPicPr>
        <p:blipFill>
          <a:blip r:embed="rId3"/>
          <a:stretch>
            <a:fillRect/>
          </a:stretch>
        </p:blipFill>
        <p:spPr>
          <a:xfrm>
            <a:off x="694365" y="2339270"/>
            <a:ext cx="7755270" cy="2738402"/>
          </a:xfrm>
          <a:prstGeom prst="rect">
            <a:avLst/>
          </a:prstGeom>
        </p:spPr>
      </p:pic>
      <p:sp>
        <p:nvSpPr>
          <p:cNvPr id="102" name="Google Shape;102;p8"/>
          <p:cNvSpPr txBox="1">
            <a:spLocks noGrp="1"/>
          </p:cNvSpPr>
          <p:nvPr>
            <p:ph type="title"/>
          </p:nvPr>
        </p:nvSpPr>
        <p:spPr>
          <a:xfrm>
            <a:off x="139325" y="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Authority Response</a:t>
            </a:r>
            <a:endParaRPr dirty="0"/>
          </a:p>
        </p:txBody>
      </p:sp>
      <p:sp>
        <p:nvSpPr>
          <p:cNvPr id="104" name="Google Shape;104;p8"/>
          <p:cNvSpPr txBox="1"/>
          <p:nvPr/>
        </p:nvSpPr>
        <p:spPr>
          <a:xfrm>
            <a:off x="139325" y="465635"/>
            <a:ext cx="8774185" cy="19620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50" b="1" dirty="0">
                <a:solidFill>
                  <a:schemeClr val="dk1"/>
                </a:solidFill>
              </a:rPr>
              <a:t>Assignment</a:t>
            </a:r>
            <a:r>
              <a:rPr lang="en" sz="1050" dirty="0">
                <a:solidFill>
                  <a:schemeClr val="dk1"/>
                </a:solidFill>
              </a:rPr>
              <a:t>: Officials are assigned to monitor, prevent, contain, and mitigate the disease outbreak</a:t>
            </a:r>
          </a:p>
          <a:p>
            <a:pPr marL="0" lvl="0" indent="0" algn="l" rtl="0">
              <a:spcBef>
                <a:spcPts val="0"/>
              </a:spcBef>
              <a:spcAft>
                <a:spcPts val="0"/>
              </a:spcAft>
              <a:buClr>
                <a:schemeClr val="dk1"/>
              </a:buClr>
              <a:buSzPts val="1100"/>
              <a:buFont typeface="Arial"/>
              <a:buNone/>
            </a:pPr>
            <a:r>
              <a:rPr lang="en" sz="1050" b="1" dirty="0">
                <a:solidFill>
                  <a:schemeClr val="dk1"/>
                </a:solidFill>
              </a:rPr>
              <a:t>Inspection: </a:t>
            </a:r>
            <a:r>
              <a:rPr lang="en" sz="1050" dirty="0">
                <a:solidFill>
                  <a:schemeClr val="dk1"/>
                </a:solidFill>
              </a:rPr>
              <a:t>Officials inspect the source of the disease to devise countermeasures</a:t>
            </a:r>
          </a:p>
          <a:p>
            <a:pPr>
              <a:buClr>
                <a:schemeClr val="dk1"/>
              </a:buClr>
              <a:buSzPts val="1100"/>
            </a:pPr>
            <a:r>
              <a:rPr lang="en" sz="1050" b="1" dirty="0">
                <a:solidFill>
                  <a:schemeClr val="dk1"/>
                </a:solidFill>
              </a:rPr>
              <a:t>Destruction</a:t>
            </a:r>
            <a:r>
              <a:rPr lang="en" sz="1050" dirty="0">
                <a:solidFill>
                  <a:schemeClr val="dk1"/>
                </a:solidFill>
              </a:rPr>
              <a:t>: </a:t>
            </a:r>
            <a:r>
              <a:rPr lang="en-US" sz="1050" dirty="0">
                <a:solidFill>
                  <a:schemeClr val="dk1"/>
                </a:solidFill>
              </a:rPr>
              <a:t>Government destroys the source of the disease, for example, Haiti demolished the fishing nuts where the Cholera epidemic started.</a:t>
            </a:r>
          </a:p>
          <a:p>
            <a:pPr>
              <a:buClr>
                <a:schemeClr val="dk1"/>
              </a:buClr>
              <a:buSzPts val="1100"/>
            </a:pPr>
            <a:r>
              <a:rPr lang="en" sz="1050" b="1" dirty="0">
                <a:solidFill>
                  <a:schemeClr val="dk1"/>
                </a:solidFill>
              </a:rPr>
              <a:t>Gov Health Decree</a:t>
            </a:r>
            <a:r>
              <a:rPr lang="en" sz="1050" dirty="0">
                <a:solidFill>
                  <a:schemeClr val="dk1"/>
                </a:solidFill>
              </a:rPr>
              <a:t>: Legislations were issued fighting the disease outbreak by government</a:t>
            </a:r>
          </a:p>
          <a:p>
            <a:pPr>
              <a:buClr>
                <a:schemeClr val="dk1"/>
              </a:buClr>
              <a:buSzPts val="1100"/>
            </a:pPr>
            <a:r>
              <a:rPr lang="en" sz="1050" b="1" dirty="0">
                <a:solidFill>
                  <a:schemeClr val="dk1"/>
                </a:solidFill>
              </a:rPr>
              <a:t>Information Campaign</a:t>
            </a:r>
            <a:r>
              <a:rPr lang="en" sz="1050" dirty="0">
                <a:solidFill>
                  <a:schemeClr val="dk1"/>
                </a:solidFill>
              </a:rPr>
              <a:t>: Use of media to inform public about the disease</a:t>
            </a:r>
          </a:p>
          <a:p>
            <a:pPr>
              <a:buClr>
                <a:schemeClr val="dk1"/>
              </a:buClr>
              <a:buSzPts val="1100"/>
            </a:pPr>
            <a:r>
              <a:rPr lang="en" sz="1050" b="1" dirty="0">
                <a:solidFill>
                  <a:schemeClr val="dk1"/>
                </a:solidFill>
              </a:rPr>
              <a:t>Debunk Misinformation</a:t>
            </a:r>
            <a:r>
              <a:rPr lang="en" sz="1050" dirty="0">
                <a:solidFill>
                  <a:schemeClr val="dk1"/>
                </a:solidFill>
              </a:rPr>
              <a:t>: Debunking misinformation of related to the disease outbreak</a:t>
            </a:r>
          </a:p>
          <a:p>
            <a:pPr>
              <a:buClr>
                <a:schemeClr val="dk1"/>
              </a:buClr>
              <a:buSzPts val="1100"/>
            </a:pPr>
            <a:r>
              <a:rPr lang="en" sz="1050" b="1" dirty="0">
                <a:solidFill>
                  <a:schemeClr val="dk1"/>
                </a:solidFill>
              </a:rPr>
              <a:t>Close Border</a:t>
            </a:r>
            <a:r>
              <a:rPr lang="en" sz="1050" dirty="0">
                <a:solidFill>
                  <a:schemeClr val="dk1"/>
                </a:solidFill>
              </a:rPr>
              <a:t>: Border were closed to slow the spread of the virus</a:t>
            </a:r>
          </a:p>
          <a:p>
            <a:pPr>
              <a:buClr>
                <a:schemeClr val="dk1"/>
              </a:buClr>
              <a:buSzPts val="1100"/>
            </a:pPr>
            <a:r>
              <a:rPr lang="en" sz="1050" b="1" dirty="0">
                <a:solidFill>
                  <a:schemeClr val="dk1"/>
                </a:solidFill>
              </a:rPr>
              <a:t>Distribute</a:t>
            </a:r>
            <a:r>
              <a:rPr lang="en" sz="1050" dirty="0">
                <a:solidFill>
                  <a:schemeClr val="dk1"/>
                </a:solidFill>
              </a:rPr>
              <a:t>: Distributing the vaccines of the virus</a:t>
            </a:r>
          </a:p>
          <a:p>
            <a:pPr>
              <a:buClr>
                <a:schemeClr val="dk1"/>
              </a:buClr>
              <a:buSzPts val="1100"/>
            </a:pPr>
            <a:r>
              <a:rPr lang="en" sz="1050" b="1" dirty="0">
                <a:solidFill>
                  <a:schemeClr val="dk1"/>
                </a:solidFill>
              </a:rPr>
              <a:t>Financial Aid</a:t>
            </a:r>
            <a:r>
              <a:rPr lang="en" sz="1050" dirty="0">
                <a:solidFill>
                  <a:schemeClr val="dk1"/>
                </a:solidFill>
              </a:rPr>
              <a:t>: Financial assistance with food, housing and bills</a:t>
            </a:r>
          </a:p>
          <a:p>
            <a:pPr>
              <a:buClr>
                <a:schemeClr val="dk1"/>
              </a:buClr>
              <a:buSzPts val="1100"/>
            </a:pPr>
            <a:r>
              <a:rPr lang="en" sz="1050" b="1" dirty="0" err="1">
                <a:solidFill>
                  <a:schemeClr val="dk1"/>
                </a:solidFill>
              </a:rPr>
              <a:t>ExchangeBuySell</a:t>
            </a:r>
            <a:r>
              <a:rPr lang="en" sz="1050" dirty="0">
                <a:solidFill>
                  <a:schemeClr val="dk1"/>
                </a:solidFill>
              </a:rPr>
              <a:t>: Buying, selling or exchanging goods related to the disease outbreak</a:t>
            </a:r>
          </a:p>
          <a:p>
            <a:pPr>
              <a:buClr>
                <a:schemeClr val="dk1"/>
              </a:buClr>
              <a:buSzPts val="1100"/>
            </a:pPr>
            <a:r>
              <a:rPr lang="en" sz="1050" b="1" dirty="0">
                <a:solidFill>
                  <a:schemeClr val="dk1"/>
                </a:solidFill>
              </a:rPr>
              <a:t>Donate</a:t>
            </a:r>
            <a:r>
              <a:rPr lang="en" sz="1050" dirty="0">
                <a:solidFill>
                  <a:schemeClr val="dk1"/>
                </a:solidFill>
              </a:rPr>
              <a:t>: Charitable activities related to the disease outbreak</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9"/>
          <p:cNvSpPr txBox="1">
            <a:spLocks noGrp="1"/>
          </p:cNvSpPr>
          <p:nvPr>
            <p:ph type="title"/>
          </p:nvPr>
        </p:nvSpPr>
        <p:spPr>
          <a:xfrm>
            <a:off x="311700" y="1402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Society Response</a:t>
            </a:r>
            <a:endParaRPr/>
          </a:p>
        </p:txBody>
      </p:sp>
      <p:pic>
        <p:nvPicPr>
          <p:cNvPr id="110" name="Google Shape;110;p9"/>
          <p:cNvPicPr preferRelativeResize="0"/>
          <p:nvPr/>
        </p:nvPicPr>
        <p:blipFill>
          <a:blip r:embed="rId3">
            <a:alphaModFix/>
          </a:blip>
          <a:stretch>
            <a:fillRect/>
          </a:stretch>
        </p:blipFill>
        <p:spPr>
          <a:xfrm>
            <a:off x="3827500" y="1231900"/>
            <a:ext cx="5327737" cy="3820975"/>
          </a:xfrm>
          <a:prstGeom prst="rect">
            <a:avLst/>
          </a:prstGeom>
          <a:noFill/>
          <a:ln>
            <a:noFill/>
          </a:ln>
        </p:spPr>
      </p:pic>
      <p:sp>
        <p:nvSpPr>
          <p:cNvPr id="111" name="Google Shape;111;p9"/>
          <p:cNvSpPr txBox="1"/>
          <p:nvPr/>
        </p:nvSpPr>
        <p:spPr>
          <a:xfrm>
            <a:off x="108425" y="793900"/>
            <a:ext cx="5205300" cy="4320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050" b="1">
                <a:solidFill>
                  <a:schemeClr val="dk1"/>
                </a:solidFill>
              </a:rPr>
              <a:t>Alert Population</a:t>
            </a:r>
            <a:r>
              <a:rPr lang="en" sz="1050">
                <a:solidFill>
                  <a:schemeClr val="dk1"/>
                </a:solidFill>
              </a:rPr>
              <a:t>: Alerting population of the exposure of the virus</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Educate</a:t>
            </a:r>
            <a:r>
              <a:rPr lang="en" sz="1050">
                <a:solidFill>
                  <a:schemeClr val="dk1"/>
                </a:solidFill>
              </a:rPr>
              <a:t>: Sharing and educating related knowledge for fighting the disease outbreak</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BuySellExchange</a:t>
            </a:r>
            <a:r>
              <a:rPr lang="en" sz="1050">
                <a:solidFill>
                  <a:schemeClr val="dk1"/>
                </a:solidFill>
              </a:rPr>
              <a:t>: Buying, selling or exchanging goods related to the disease outbreak</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Demonstrate</a:t>
            </a:r>
            <a:r>
              <a:rPr lang="en" sz="1050">
                <a:solidFill>
                  <a:schemeClr val="dk1"/>
                </a:solidFill>
              </a:rPr>
              <a:t>: Protests over responses to the disease outbreak</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BusinessClose</a:t>
            </a:r>
            <a:r>
              <a:rPr lang="en" sz="1050">
                <a:solidFill>
                  <a:schemeClr val="dk1"/>
                </a:solidFill>
              </a:rPr>
              <a:t>: Business close due to the disease outbreak</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BusinessReopen</a:t>
            </a:r>
            <a:r>
              <a:rPr lang="en" sz="1050">
                <a:solidFill>
                  <a:schemeClr val="dk1"/>
                </a:solidFill>
              </a:rPr>
              <a:t>: Business reopen due to the disease outbreak</a:t>
            </a:r>
            <a:endParaRPr sz="1050">
              <a:solidFill>
                <a:schemeClr val="dk1"/>
              </a:solidFill>
            </a:endParaRPr>
          </a:p>
          <a:p>
            <a:pPr marL="0" lvl="0" indent="0" algn="l" rtl="0">
              <a:lnSpc>
                <a:spcPct val="115000"/>
              </a:lnSpc>
              <a:spcBef>
                <a:spcPts val="600"/>
              </a:spcBef>
              <a:spcAft>
                <a:spcPts val="0"/>
              </a:spcAft>
              <a:buNone/>
            </a:pPr>
            <a:r>
              <a:rPr lang="en" sz="1050" b="1">
                <a:solidFill>
                  <a:schemeClr val="dk1"/>
                </a:solidFill>
              </a:rPr>
              <a:t>Comply</a:t>
            </a:r>
            <a:r>
              <a:rPr lang="en" sz="1050">
                <a:solidFill>
                  <a:schemeClr val="dk1"/>
                </a:solidFill>
              </a:rPr>
              <a:t>: Complying to the government legislations</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Limit Travel</a:t>
            </a:r>
            <a:r>
              <a:rPr lang="en" sz="1050">
                <a:solidFill>
                  <a:schemeClr val="dk1"/>
                </a:solidFill>
              </a:rPr>
              <a:t>: Restrictions on traveling to slow down the spread of the virus</a:t>
            </a:r>
            <a:endParaRPr sz="1050">
              <a:solidFill>
                <a:schemeClr val="dk1"/>
              </a:solidFill>
            </a:endParaRPr>
          </a:p>
          <a:p>
            <a:pPr marL="0" lvl="0" indent="0" algn="l" rtl="0">
              <a:lnSpc>
                <a:spcPct val="115000"/>
              </a:lnSpc>
              <a:spcBef>
                <a:spcPts val="600"/>
              </a:spcBef>
              <a:spcAft>
                <a:spcPts val="0"/>
              </a:spcAft>
              <a:buNone/>
            </a:pPr>
            <a:r>
              <a:rPr lang="en" sz="1050" b="1">
                <a:solidFill>
                  <a:schemeClr val="dk1"/>
                </a:solidFill>
              </a:rPr>
              <a:t>Social Distancing</a:t>
            </a:r>
            <a:r>
              <a:rPr lang="en" sz="1050">
                <a:solidFill>
                  <a:schemeClr val="dk1"/>
                </a:solidFill>
              </a:rPr>
              <a:t>: Keep physical distance to prevent the spread of the disease</a:t>
            </a:r>
            <a:endParaRPr sz="1050">
              <a:solidFill>
                <a:schemeClr val="dk1"/>
              </a:solidFill>
            </a:endParaRPr>
          </a:p>
          <a:p>
            <a:pPr marL="0" lvl="0" indent="0" algn="l" rtl="0">
              <a:lnSpc>
                <a:spcPct val="115000"/>
              </a:lnSpc>
              <a:spcBef>
                <a:spcPts val="0"/>
              </a:spcBef>
              <a:spcAft>
                <a:spcPts val="0"/>
              </a:spcAft>
              <a:buNone/>
            </a:pPr>
            <a:r>
              <a:rPr lang="en" sz="1050" b="1">
                <a:solidFill>
                  <a:schemeClr val="dk1"/>
                </a:solidFill>
              </a:rPr>
              <a:t>Sanitize: </a:t>
            </a:r>
            <a:r>
              <a:rPr lang="en" sz="1050">
                <a:solidFill>
                  <a:schemeClr val="dk1"/>
                </a:solidFill>
              </a:rPr>
              <a:t>Disinfection to prevent infection of the virus</a:t>
            </a:r>
            <a:endParaRPr sz="1050">
              <a:solidFill>
                <a:schemeClr val="dk1"/>
              </a:solidFill>
            </a:endParaRPr>
          </a:p>
          <a:p>
            <a:pPr marL="0" lvl="0" indent="0" algn="l" rtl="0">
              <a:lnSpc>
                <a:spcPct val="115000"/>
              </a:lnSpc>
              <a:spcBef>
                <a:spcPts val="600"/>
              </a:spcBef>
              <a:spcAft>
                <a:spcPts val="0"/>
              </a:spcAft>
              <a:buNone/>
            </a:pPr>
            <a:r>
              <a:rPr lang="en" sz="1050" b="1">
                <a:solidFill>
                  <a:schemeClr val="dk1"/>
                </a:solidFill>
              </a:rPr>
              <a:t>Wear Mask</a:t>
            </a:r>
            <a:r>
              <a:rPr lang="en" sz="1050">
                <a:solidFill>
                  <a:schemeClr val="dk1"/>
                </a:solidFill>
              </a:rPr>
              <a:t>: Wearing masks to prevent the spread of virus</a:t>
            </a:r>
            <a:endParaRPr sz="1050">
              <a:solidFill>
                <a:schemeClr val="dk1"/>
              </a:solidFill>
            </a:endParaRPr>
          </a:p>
          <a:p>
            <a:pPr marL="0" lvl="0" indent="0" algn="l" rtl="0">
              <a:lnSpc>
                <a:spcPct val="115000"/>
              </a:lnSpc>
              <a:spcBef>
                <a:spcPts val="600"/>
              </a:spcBef>
              <a:spcAft>
                <a:spcPts val="0"/>
              </a:spcAft>
              <a:buNone/>
            </a:pPr>
            <a:r>
              <a:rPr lang="en" sz="1050" b="1">
                <a:solidFill>
                  <a:schemeClr val="dk1"/>
                </a:solidFill>
              </a:rPr>
              <a:t>Wash</a:t>
            </a:r>
            <a:r>
              <a:rPr lang="en" sz="1050">
                <a:solidFill>
                  <a:schemeClr val="dk1"/>
                </a:solidFill>
              </a:rPr>
              <a:t>: Washing hands to prevent infection</a:t>
            </a:r>
            <a:endParaRPr sz="1050">
              <a:solidFill>
                <a:schemeClr val="dk1"/>
              </a:solidFill>
            </a:endParaRPr>
          </a:p>
          <a:p>
            <a:pPr marL="0" lvl="0" indent="0" algn="l" rtl="0">
              <a:lnSpc>
                <a:spcPct val="115000"/>
              </a:lnSpc>
              <a:spcBef>
                <a:spcPts val="600"/>
              </a:spcBef>
              <a:spcAft>
                <a:spcPts val="0"/>
              </a:spcAft>
              <a:buNone/>
            </a:pPr>
            <a:r>
              <a:rPr lang="en" sz="1050" b="1">
                <a:solidFill>
                  <a:schemeClr val="dk1"/>
                </a:solidFill>
              </a:rPr>
              <a:t>Vaccinate</a:t>
            </a:r>
            <a:r>
              <a:rPr lang="en" sz="1050">
                <a:solidFill>
                  <a:schemeClr val="dk1"/>
                </a:solidFill>
              </a:rPr>
              <a:t>: Vaccine intended to provide acquired immunity against the virus</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Inject</a:t>
            </a:r>
            <a:r>
              <a:rPr lang="en" sz="1050">
                <a:solidFill>
                  <a:schemeClr val="dk1"/>
                </a:solidFill>
              </a:rPr>
              <a:t>: The act of administering a liquid, especially a drug, into a patient infected by the virus using a needle and a syringe</a:t>
            </a:r>
            <a:endParaRPr sz="105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0"/>
          <p:cNvSpPr txBox="1">
            <a:spLocks noGrp="1"/>
          </p:cNvSpPr>
          <p:nvPr>
            <p:ph type="title"/>
          </p:nvPr>
        </p:nvSpPr>
        <p:spPr>
          <a:xfrm>
            <a:off x="52620" y="-1979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Investigation</a:t>
            </a:r>
            <a:endParaRPr dirty="0"/>
          </a:p>
        </p:txBody>
      </p:sp>
      <p:sp>
        <p:nvSpPr>
          <p:cNvPr id="118" name="Google Shape;118;p10"/>
          <p:cNvSpPr txBox="1"/>
          <p:nvPr/>
        </p:nvSpPr>
        <p:spPr>
          <a:xfrm>
            <a:off x="148390" y="482110"/>
            <a:ext cx="8866070" cy="194704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050" b="1" dirty="0" err="1">
                <a:solidFill>
                  <a:schemeClr val="dk1"/>
                </a:solidFill>
              </a:rPr>
              <a:t>IdentifyDiseaseSource</a:t>
            </a:r>
            <a:r>
              <a:rPr lang="en" sz="1050" dirty="0">
                <a:solidFill>
                  <a:schemeClr val="dk1"/>
                </a:solidFill>
              </a:rPr>
              <a:t>: Investigation of the disease outbreak includes identify the source of the virus as well as the suspect of the creator</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Contact</a:t>
            </a:r>
            <a:r>
              <a:rPr lang="en" sz="1050" dirty="0">
                <a:solidFill>
                  <a:schemeClr val="dk1"/>
                </a:solidFill>
              </a:rPr>
              <a:t>: Make contact with the suspect</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Arrest</a:t>
            </a:r>
            <a:r>
              <a:rPr lang="en" sz="1050" dirty="0">
                <a:solidFill>
                  <a:schemeClr val="dk1"/>
                </a:solidFill>
              </a:rPr>
              <a:t>: Taking the suspect who created the virus or violated laws during the outbreak into custody</a:t>
            </a:r>
            <a:endParaRPr sz="1050" dirty="0">
              <a:solidFill>
                <a:schemeClr val="dk1"/>
              </a:solidFill>
            </a:endParaRPr>
          </a:p>
          <a:p>
            <a:pPr marL="0" lvl="0" indent="0" algn="l" rtl="0">
              <a:lnSpc>
                <a:spcPct val="115000"/>
              </a:lnSpc>
              <a:spcBef>
                <a:spcPts val="600"/>
              </a:spcBef>
              <a:spcAft>
                <a:spcPts val="0"/>
              </a:spcAft>
              <a:buNone/>
            </a:pPr>
            <a:r>
              <a:rPr lang="en" sz="1050" b="1" dirty="0">
                <a:solidFill>
                  <a:schemeClr val="dk1"/>
                </a:solidFill>
              </a:rPr>
              <a:t>Inspect</a:t>
            </a:r>
            <a:r>
              <a:rPr lang="en" sz="1050" dirty="0">
                <a:solidFill>
                  <a:schemeClr val="dk1"/>
                </a:solidFill>
              </a:rPr>
              <a:t>: Organized examination or formal evaluation on the suspect for creating the virus</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Interrogation</a:t>
            </a:r>
            <a:r>
              <a:rPr lang="en" sz="1050" dirty="0">
                <a:solidFill>
                  <a:schemeClr val="dk1"/>
                </a:solidFill>
              </a:rPr>
              <a:t>: Interviewing with the goal of eliciting useful information related to suspected crime during the disease outbreak</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Handcuffing</a:t>
            </a:r>
            <a:r>
              <a:rPr lang="en" sz="1050" dirty="0">
                <a:solidFill>
                  <a:schemeClr val="dk1"/>
                </a:solidFill>
              </a:rPr>
              <a:t>: Using handcuffs to secure a suspect who violated law during the disease outbreak</a:t>
            </a:r>
            <a:endParaRPr sz="1050" dirty="0">
              <a:solidFill>
                <a:schemeClr val="dk1"/>
              </a:solidFill>
            </a:endParaRPr>
          </a:p>
          <a:p>
            <a:pPr marL="0" lvl="0" indent="0" algn="l" rtl="0">
              <a:lnSpc>
                <a:spcPct val="115000"/>
              </a:lnSpc>
              <a:spcBef>
                <a:spcPts val="600"/>
              </a:spcBef>
              <a:spcAft>
                <a:spcPts val="0"/>
              </a:spcAft>
              <a:buNone/>
            </a:pPr>
            <a:r>
              <a:rPr lang="en" sz="1050" b="1" dirty="0">
                <a:solidFill>
                  <a:schemeClr val="dk1"/>
                </a:solidFill>
              </a:rPr>
              <a:t>Restrain</a:t>
            </a:r>
            <a:r>
              <a:rPr lang="en" sz="1050" dirty="0">
                <a:solidFill>
                  <a:schemeClr val="dk1"/>
                </a:solidFill>
              </a:rPr>
              <a:t>: Physical restraint on the suspect</a:t>
            </a:r>
          </a:p>
        </p:txBody>
      </p:sp>
      <p:pic>
        <p:nvPicPr>
          <p:cNvPr id="4" name="Picture 3">
            <a:extLst>
              <a:ext uri="{FF2B5EF4-FFF2-40B4-BE49-F238E27FC236}">
                <a16:creationId xmlns:a16="http://schemas.microsoft.com/office/drawing/2014/main" id="{A603EF81-8FB5-D653-6440-6F559FF31BAB}"/>
              </a:ext>
            </a:extLst>
          </p:cNvPr>
          <p:cNvPicPr>
            <a:picLocks noChangeAspect="1"/>
          </p:cNvPicPr>
          <p:nvPr/>
        </p:nvPicPr>
        <p:blipFill>
          <a:blip r:embed="rId3"/>
          <a:stretch>
            <a:fillRect/>
          </a:stretch>
        </p:blipFill>
        <p:spPr>
          <a:xfrm>
            <a:off x="1909263" y="2571750"/>
            <a:ext cx="5325474" cy="223507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1"/>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Civil Justice</a:t>
            </a:r>
            <a:endParaRPr dirty="0"/>
          </a:p>
        </p:txBody>
      </p:sp>
      <p:pic>
        <p:nvPicPr>
          <p:cNvPr id="3" name="Picture 2">
            <a:extLst>
              <a:ext uri="{FF2B5EF4-FFF2-40B4-BE49-F238E27FC236}">
                <a16:creationId xmlns:a16="http://schemas.microsoft.com/office/drawing/2014/main" id="{A6E42131-76CB-F653-101D-FF2291791C09}"/>
              </a:ext>
            </a:extLst>
          </p:cNvPr>
          <p:cNvPicPr>
            <a:picLocks noChangeAspect="1"/>
          </p:cNvPicPr>
          <p:nvPr/>
        </p:nvPicPr>
        <p:blipFill>
          <a:blip r:embed="rId3"/>
          <a:stretch>
            <a:fillRect/>
          </a:stretch>
        </p:blipFill>
        <p:spPr>
          <a:xfrm>
            <a:off x="3307080" y="2414532"/>
            <a:ext cx="5836794" cy="2728968"/>
          </a:xfrm>
          <a:prstGeom prst="rect">
            <a:avLst/>
          </a:prstGeom>
        </p:spPr>
      </p:pic>
      <p:sp>
        <p:nvSpPr>
          <p:cNvPr id="125" name="Google Shape;125;p11"/>
          <p:cNvSpPr txBox="1"/>
          <p:nvPr/>
        </p:nvSpPr>
        <p:spPr>
          <a:xfrm>
            <a:off x="125" y="303960"/>
            <a:ext cx="9144000" cy="2469877"/>
          </a:xfrm>
          <a:prstGeom prst="rect">
            <a:avLst/>
          </a:prstGeom>
          <a:noFill/>
          <a:ln>
            <a:noFill/>
          </a:ln>
        </p:spPr>
        <p:txBody>
          <a:bodyPr spcFirstLastPara="1" wrap="square" lIns="91425" tIns="91425" rIns="91425" bIns="91425" anchor="t" anchorCtr="0">
            <a:spAutoFit/>
          </a:bodyPr>
          <a:lstStyle/>
          <a:p>
            <a:pPr>
              <a:lnSpc>
                <a:spcPct val="115000"/>
              </a:lnSpc>
              <a:buClr>
                <a:schemeClr val="dk1"/>
              </a:buClr>
              <a:buSzPts val="1100"/>
            </a:pPr>
            <a:r>
              <a:rPr lang="en-US" sz="900" b="1" dirty="0">
                <a:solidFill>
                  <a:schemeClr val="dk1"/>
                </a:solidFill>
              </a:rPr>
              <a:t>File Complaint</a:t>
            </a:r>
            <a:r>
              <a:rPr lang="en-US" sz="900" dirty="0">
                <a:solidFill>
                  <a:schemeClr val="dk1"/>
                </a:solidFill>
              </a:rPr>
              <a:t>: Plaintiff files a complaint to initiate a lawsuit</a:t>
            </a:r>
          </a:p>
          <a:p>
            <a:pPr>
              <a:lnSpc>
                <a:spcPct val="115000"/>
              </a:lnSpc>
              <a:spcBef>
                <a:spcPts val="600"/>
              </a:spcBef>
              <a:buClr>
                <a:schemeClr val="dk1"/>
              </a:buClr>
              <a:buSzPts val="1100"/>
            </a:pPr>
            <a:r>
              <a:rPr lang="en" sz="900" b="1" dirty="0">
                <a:solidFill>
                  <a:schemeClr val="dk1"/>
                </a:solidFill>
              </a:rPr>
              <a:t>Answer</a:t>
            </a:r>
            <a:r>
              <a:rPr lang="en" sz="900" dirty="0">
                <a:solidFill>
                  <a:schemeClr val="dk1"/>
                </a:solidFill>
              </a:rPr>
              <a:t>: </a:t>
            </a:r>
            <a:r>
              <a:rPr lang="en-US" sz="900" dirty="0">
                <a:solidFill>
                  <a:schemeClr val="dk1"/>
                </a:solidFill>
              </a:rPr>
              <a:t>In law, a solemn assertion in opposition to someone or something by the defendant</a:t>
            </a:r>
          </a:p>
          <a:p>
            <a:pPr>
              <a:lnSpc>
                <a:spcPct val="115000"/>
              </a:lnSpc>
              <a:spcBef>
                <a:spcPts val="600"/>
              </a:spcBef>
              <a:buClr>
                <a:schemeClr val="dk1"/>
              </a:buClr>
              <a:buSzPts val="1100"/>
            </a:pPr>
            <a:r>
              <a:rPr lang="en-US" sz="900" b="1" dirty="0">
                <a:solidFill>
                  <a:schemeClr val="dk1"/>
                </a:solidFill>
              </a:rPr>
              <a:t>Discovery</a:t>
            </a:r>
            <a:r>
              <a:rPr lang="en-US" sz="900" dirty="0">
                <a:solidFill>
                  <a:schemeClr val="dk1"/>
                </a:solidFill>
              </a:rPr>
              <a:t>: Pre-trial procedure in common law countries for obtaining evidence</a:t>
            </a:r>
          </a:p>
          <a:p>
            <a:pPr>
              <a:lnSpc>
                <a:spcPct val="115000"/>
              </a:lnSpc>
              <a:spcBef>
                <a:spcPts val="600"/>
              </a:spcBef>
              <a:buClr>
                <a:schemeClr val="dk1"/>
              </a:buClr>
              <a:buSzPts val="1100"/>
            </a:pPr>
            <a:r>
              <a:rPr lang="en-US" sz="900" b="1" dirty="0">
                <a:solidFill>
                  <a:schemeClr val="dk1"/>
                </a:solidFill>
              </a:rPr>
              <a:t>Motion</a:t>
            </a:r>
            <a:r>
              <a:rPr lang="en-US" sz="900" dirty="0">
                <a:solidFill>
                  <a:schemeClr val="dk1"/>
                </a:solidFill>
              </a:rPr>
              <a:t>: In US law, a procedural device to bring a limited, contested issue before a court for decision</a:t>
            </a:r>
            <a:endParaRPr sz="90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900" b="1" dirty="0">
                <a:solidFill>
                  <a:schemeClr val="dk1"/>
                </a:solidFill>
              </a:rPr>
              <a:t>Trial</a:t>
            </a:r>
            <a:r>
              <a:rPr lang="en" sz="900" dirty="0">
                <a:solidFill>
                  <a:schemeClr val="dk1"/>
                </a:solidFill>
              </a:rPr>
              <a:t>: Coming together of parties to a dispute, to present information in a tribunals on the case of creation of the virus</a:t>
            </a:r>
          </a:p>
          <a:p>
            <a:pPr>
              <a:lnSpc>
                <a:spcPct val="115000"/>
              </a:lnSpc>
              <a:spcBef>
                <a:spcPts val="600"/>
              </a:spcBef>
              <a:buClr>
                <a:schemeClr val="dk1"/>
              </a:buClr>
              <a:buSzPts val="1100"/>
            </a:pPr>
            <a:r>
              <a:rPr lang="en" sz="900" b="1" dirty="0">
                <a:solidFill>
                  <a:schemeClr val="dk1"/>
                </a:solidFill>
              </a:rPr>
              <a:t>Judgement</a:t>
            </a:r>
            <a:r>
              <a:rPr lang="en" sz="900" dirty="0">
                <a:solidFill>
                  <a:schemeClr val="dk1"/>
                </a:solidFill>
              </a:rPr>
              <a:t>: </a:t>
            </a:r>
            <a:r>
              <a:rPr lang="en-US" sz="900" dirty="0">
                <a:solidFill>
                  <a:schemeClr val="dk1"/>
                </a:solidFill>
              </a:rPr>
              <a:t>The formal decision made by a court following a lawsuit</a:t>
            </a:r>
          </a:p>
          <a:p>
            <a:pPr>
              <a:lnSpc>
                <a:spcPct val="115000"/>
              </a:lnSpc>
              <a:spcBef>
                <a:spcPts val="600"/>
              </a:spcBef>
              <a:buClr>
                <a:schemeClr val="dk1"/>
              </a:buClr>
              <a:buSzPts val="1100"/>
            </a:pPr>
            <a:r>
              <a:rPr lang="en-US" sz="900" b="1" dirty="0">
                <a:solidFill>
                  <a:schemeClr val="dk1"/>
                </a:solidFill>
              </a:rPr>
              <a:t>Education</a:t>
            </a:r>
            <a:r>
              <a:rPr lang="en-US" sz="900" dirty="0">
                <a:solidFill>
                  <a:schemeClr val="dk1"/>
                </a:solidFill>
              </a:rPr>
              <a:t>: learning in which knowledge and skills are transferred through teaching. The defendant is educated about regulations.</a:t>
            </a:r>
          </a:p>
          <a:p>
            <a:pPr>
              <a:lnSpc>
                <a:spcPct val="115000"/>
              </a:lnSpc>
              <a:spcBef>
                <a:spcPts val="600"/>
              </a:spcBef>
              <a:buClr>
                <a:schemeClr val="dk1"/>
              </a:buClr>
              <a:buSzPts val="1100"/>
            </a:pPr>
            <a:r>
              <a:rPr lang="en-US" sz="900" b="1" dirty="0">
                <a:solidFill>
                  <a:schemeClr val="dk1"/>
                </a:solidFill>
              </a:rPr>
              <a:t>Appeal</a:t>
            </a:r>
            <a:r>
              <a:rPr lang="en-US" sz="900" dirty="0">
                <a:solidFill>
                  <a:schemeClr val="dk1"/>
                </a:solidFill>
              </a:rPr>
              <a:t>: Resort to a superior court to review the decision of an inferior court or administrative agency</a:t>
            </a:r>
          </a:p>
          <a:p>
            <a:pPr>
              <a:lnSpc>
                <a:spcPct val="115000"/>
              </a:lnSpc>
              <a:spcBef>
                <a:spcPts val="600"/>
              </a:spcBef>
              <a:buClr>
                <a:schemeClr val="dk1"/>
              </a:buClr>
              <a:buSzPts val="1100"/>
            </a:pPr>
            <a:r>
              <a:rPr lang="en-US" sz="900" b="1" dirty="0">
                <a:solidFill>
                  <a:schemeClr val="dk1"/>
                </a:solidFill>
              </a:rPr>
              <a:t>Mediation</a:t>
            </a:r>
            <a:r>
              <a:rPr lang="en-US" sz="900" dirty="0">
                <a:solidFill>
                  <a:schemeClr val="dk1"/>
                </a:solidFill>
              </a:rPr>
              <a:t>: Dispute resolution with assistance of an impartial third party moderator through the use of communication and negotiation techniques</a:t>
            </a:r>
          </a:p>
          <a:p>
            <a:pPr>
              <a:lnSpc>
                <a:spcPct val="115000"/>
              </a:lnSpc>
              <a:spcBef>
                <a:spcPts val="600"/>
              </a:spcBef>
              <a:buClr>
                <a:schemeClr val="dk1"/>
              </a:buClr>
              <a:buSzPts val="1100"/>
            </a:pPr>
            <a:r>
              <a:rPr lang="en-US" sz="900" b="1" dirty="0">
                <a:solidFill>
                  <a:schemeClr val="dk1"/>
                </a:solidFill>
              </a:rPr>
              <a:t>Settlement</a:t>
            </a:r>
            <a:r>
              <a:rPr lang="en-US" sz="900" dirty="0">
                <a:solidFill>
                  <a:schemeClr val="dk1"/>
                </a:solidFill>
              </a:rPr>
              <a:t>: The dispute is resolved through a payment of money.</a:t>
            </a:r>
          </a:p>
        </p:txBody>
      </p:sp>
    </p:spTree>
    <p:extLst>
      <p:ext uri="{BB962C8B-B14F-4D97-AF65-F5344CB8AC3E}">
        <p14:creationId xmlns:p14="http://schemas.microsoft.com/office/powerpoint/2010/main" val="1706724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Overview</a:t>
            </a:r>
            <a:endParaRPr/>
          </a:p>
        </p:txBody>
      </p:sp>
      <p:pic>
        <p:nvPicPr>
          <p:cNvPr id="61" name="Google Shape;61;p2"/>
          <p:cNvPicPr preferRelativeResize="0"/>
          <p:nvPr/>
        </p:nvPicPr>
        <p:blipFill>
          <a:blip r:embed="rId3">
            <a:alphaModFix/>
          </a:blip>
          <a:stretch>
            <a:fillRect/>
          </a:stretch>
        </p:blipFill>
        <p:spPr>
          <a:xfrm>
            <a:off x="482175" y="1017725"/>
            <a:ext cx="8179656"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242447" y="1342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Contributory Factors- Environmental Factors</a:t>
            </a:r>
            <a:endParaRPr dirty="0"/>
          </a:p>
        </p:txBody>
      </p:sp>
      <p:sp>
        <p:nvSpPr>
          <p:cNvPr id="67" name="Google Shape;67;p3"/>
          <p:cNvSpPr txBox="1"/>
          <p:nvPr/>
        </p:nvSpPr>
        <p:spPr>
          <a:xfrm>
            <a:off x="377138" y="1012045"/>
            <a:ext cx="3789346" cy="3433602"/>
          </a:xfrm>
          <a:prstGeom prst="rect">
            <a:avLst/>
          </a:prstGeom>
          <a:noFill/>
          <a:ln>
            <a:noFill/>
          </a:ln>
        </p:spPr>
        <p:txBody>
          <a:bodyPr spcFirstLastPara="1" wrap="square" lIns="91425" tIns="91425" rIns="91425" bIns="91425" anchor="t" anchorCtr="0">
            <a:spAutoFit/>
          </a:bodyPr>
          <a:lstStyle/>
          <a:p>
            <a:pPr>
              <a:lnSpc>
                <a:spcPct val="115000"/>
              </a:lnSpc>
              <a:spcBef>
                <a:spcPts val="600"/>
              </a:spcBef>
            </a:pPr>
            <a:r>
              <a:rPr lang="en" sz="1050" b="1" dirty="0">
                <a:solidFill>
                  <a:schemeClr val="dk1"/>
                </a:solidFill>
              </a:rPr>
              <a:t>Lack of Sanitation [negated] : </a:t>
            </a:r>
            <a:r>
              <a:rPr lang="en-US" sz="1050" dirty="0">
                <a:solidFill>
                  <a:schemeClr val="dk1"/>
                </a:solidFill>
              </a:rPr>
              <a:t>public health conditions related to clean drinking water and adequate disposal of human excreta and sewage</a:t>
            </a:r>
          </a:p>
          <a:p>
            <a:pPr>
              <a:lnSpc>
                <a:spcPct val="115000"/>
              </a:lnSpc>
              <a:spcBef>
                <a:spcPts val="600"/>
              </a:spcBef>
            </a:pPr>
            <a:r>
              <a:rPr lang="en-US" sz="1050" b="1" dirty="0">
                <a:solidFill>
                  <a:schemeClr val="dk1"/>
                </a:solidFill>
              </a:rPr>
              <a:t>Unclean Drinking Water [negated]: </a:t>
            </a:r>
            <a:r>
              <a:rPr lang="en-US" sz="1050" dirty="0">
                <a:solidFill>
                  <a:schemeClr val="dk1"/>
                </a:solidFill>
              </a:rPr>
              <a:t>water not safe for consumption</a:t>
            </a:r>
          </a:p>
          <a:p>
            <a:pPr>
              <a:lnSpc>
                <a:spcPct val="115000"/>
              </a:lnSpc>
              <a:spcBef>
                <a:spcPts val="600"/>
              </a:spcBef>
            </a:pPr>
            <a:r>
              <a:rPr lang="en-US" sz="1050" b="1" dirty="0">
                <a:solidFill>
                  <a:schemeClr val="dk1"/>
                </a:solidFill>
              </a:rPr>
              <a:t>Inadequate Food Safety [negated]: </a:t>
            </a:r>
            <a:r>
              <a:rPr lang="en-US" sz="1050" dirty="0">
                <a:solidFill>
                  <a:schemeClr val="dk1"/>
                </a:solidFill>
              </a:rPr>
              <a:t>scientific discipline describing handling, preparation, and storage of food in ways that prevent foodborne illness</a:t>
            </a:r>
          </a:p>
          <a:p>
            <a:pPr>
              <a:lnSpc>
                <a:spcPct val="115000"/>
              </a:lnSpc>
              <a:spcBef>
                <a:spcPts val="600"/>
              </a:spcBef>
            </a:pPr>
            <a:r>
              <a:rPr lang="en-US" sz="1050" b="1" dirty="0">
                <a:solidFill>
                  <a:schemeClr val="dk1"/>
                </a:solidFill>
              </a:rPr>
              <a:t>Poor Hygiene [negated]: </a:t>
            </a:r>
            <a:r>
              <a:rPr lang="en-US" sz="1050" dirty="0">
                <a:solidFill>
                  <a:schemeClr val="dk1"/>
                </a:solidFill>
              </a:rPr>
              <a:t>set of practices performed for the preservation of health</a:t>
            </a:r>
          </a:p>
          <a:p>
            <a:pPr>
              <a:lnSpc>
                <a:spcPct val="115000"/>
              </a:lnSpc>
              <a:spcBef>
                <a:spcPts val="600"/>
              </a:spcBef>
            </a:pPr>
            <a:r>
              <a:rPr lang="en-US" sz="1050" b="1" dirty="0">
                <a:solidFill>
                  <a:schemeClr val="dk1"/>
                </a:solidFill>
              </a:rPr>
              <a:t>Climate Change</a:t>
            </a:r>
            <a:r>
              <a:rPr lang="en-US" sz="1050" dirty="0">
                <a:solidFill>
                  <a:schemeClr val="dk1"/>
                </a:solidFill>
              </a:rPr>
              <a:t>: Contemporary climate change may contribute to the disease outbreak, i.e., global warming</a:t>
            </a:r>
            <a:endParaRPr lang="en" sz="1050" b="1" dirty="0">
              <a:solidFill>
                <a:schemeClr val="dk1"/>
              </a:solidFill>
            </a:endParaRPr>
          </a:p>
          <a:p>
            <a:pPr marL="0" lvl="0" indent="0" algn="l" rtl="0">
              <a:lnSpc>
                <a:spcPct val="115000"/>
              </a:lnSpc>
              <a:spcBef>
                <a:spcPts val="600"/>
              </a:spcBef>
              <a:spcAft>
                <a:spcPts val="0"/>
              </a:spcAft>
              <a:buNone/>
            </a:pPr>
            <a:r>
              <a:rPr lang="en" sz="1050" b="1" dirty="0">
                <a:solidFill>
                  <a:schemeClr val="dk1"/>
                </a:solidFill>
              </a:rPr>
              <a:t>Mutate Life</a:t>
            </a:r>
            <a:r>
              <a:rPr lang="en" sz="1050" dirty="0">
                <a:solidFill>
                  <a:schemeClr val="dk1"/>
                </a:solidFill>
              </a:rPr>
              <a:t>: The virus may undergo an alteration in the nucleotide sequence of the genome during the disease outbreak</a:t>
            </a:r>
            <a:endParaRPr dirty="0"/>
          </a:p>
        </p:txBody>
      </p:sp>
      <p:pic>
        <p:nvPicPr>
          <p:cNvPr id="2" name="Picture 1">
            <a:extLst>
              <a:ext uri="{FF2B5EF4-FFF2-40B4-BE49-F238E27FC236}">
                <a16:creationId xmlns:a16="http://schemas.microsoft.com/office/drawing/2014/main" id="{A6ABB513-AE53-6D21-BE00-4A3F7A959A47}"/>
              </a:ext>
            </a:extLst>
          </p:cNvPr>
          <p:cNvPicPr>
            <a:picLocks noChangeAspect="1"/>
          </p:cNvPicPr>
          <p:nvPr/>
        </p:nvPicPr>
        <p:blipFill>
          <a:blip r:embed="rId3"/>
          <a:stretch>
            <a:fillRect/>
          </a:stretch>
        </p:blipFill>
        <p:spPr>
          <a:xfrm>
            <a:off x="4312291" y="789351"/>
            <a:ext cx="4602312" cy="356479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242447" y="1342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Contributory Factors- Social Factors</a:t>
            </a:r>
            <a:endParaRPr dirty="0"/>
          </a:p>
        </p:txBody>
      </p:sp>
      <p:sp>
        <p:nvSpPr>
          <p:cNvPr id="67" name="Google Shape;67;p3"/>
          <p:cNvSpPr txBox="1"/>
          <p:nvPr/>
        </p:nvSpPr>
        <p:spPr>
          <a:xfrm>
            <a:off x="432797" y="638334"/>
            <a:ext cx="8139900" cy="134456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050" b="1" dirty="0">
                <a:solidFill>
                  <a:schemeClr val="dk1"/>
                </a:solidFill>
              </a:rPr>
              <a:t>Generic Crime</a:t>
            </a:r>
            <a:r>
              <a:rPr lang="en" sz="1050" dirty="0">
                <a:solidFill>
                  <a:schemeClr val="dk1"/>
                </a:solidFill>
              </a:rPr>
              <a:t>: The disease outbreak could be the result of a crime, i.e., someone polluting the water with a chemical</a:t>
            </a:r>
            <a:endParaRPr sz="1050" dirty="0">
              <a:solidFill>
                <a:schemeClr val="dk1"/>
              </a:solidFill>
            </a:endParaRPr>
          </a:p>
          <a:p>
            <a:pPr>
              <a:lnSpc>
                <a:spcPct val="115000"/>
              </a:lnSpc>
              <a:spcBef>
                <a:spcPts val="600"/>
              </a:spcBef>
              <a:buClr>
                <a:schemeClr val="dk1"/>
              </a:buClr>
              <a:buSzPts val="1100"/>
            </a:pPr>
            <a:r>
              <a:rPr lang="en" sz="1050" b="1" dirty="0">
                <a:solidFill>
                  <a:schemeClr val="dk1"/>
                </a:solidFill>
              </a:rPr>
              <a:t>Create Artifact: </a:t>
            </a:r>
            <a:r>
              <a:rPr lang="en-US" sz="1050" dirty="0">
                <a:solidFill>
                  <a:schemeClr val="dk1"/>
                </a:solidFill>
              </a:rPr>
              <a:t>Creation of a disease by laboratories or organizations</a:t>
            </a:r>
            <a:endParaRPr lang="en" sz="1050" b="1"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Compliance[negated]</a:t>
            </a:r>
            <a:r>
              <a:rPr lang="en" sz="1050" dirty="0">
                <a:solidFill>
                  <a:schemeClr val="dk1"/>
                </a:solidFill>
              </a:rPr>
              <a:t>: Compliance to a rule or regulation. Often negated, for example violating health regulations.</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Biological Warfare</a:t>
            </a:r>
            <a:r>
              <a:rPr lang="en" sz="1050" dirty="0">
                <a:solidFill>
                  <a:schemeClr val="dk1"/>
                </a:solidFill>
              </a:rPr>
              <a:t>: The disease outbreak may result from the use of biological toxins or infectious agents such as bacteria, viruses, insects, and fungi with the intent to kill, harm or incapacitate humans, animals or plants as an act of war</a:t>
            </a:r>
            <a:endParaRPr sz="1050" dirty="0">
              <a:solidFill>
                <a:schemeClr val="dk1"/>
              </a:solidFill>
            </a:endParaRPr>
          </a:p>
        </p:txBody>
      </p:sp>
      <p:pic>
        <p:nvPicPr>
          <p:cNvPr id="3" name="Picture 2">
            <a:extLst>
              <a:ext uri="{FF2B5EF4-FFF2-40B4-BE49-F238E27FC236}">
                <a16:creationId xmlns:a16="http://schemas.microsoft.com/office/drawing/2014/main" id="{A6C54C36-D7CF-9C7A-A21F-F5CC3A9E77C0}"/>
              </a:ext>
            </a:extLst>
          </p:cNvPr>
          <p:cNvPicPr>
            <a:picLocks noChangeAspect="1"/>
          </p:cNvPicPr>
          <p:nvPr/>
        </p:nvPicPr>
        <p:blipFill>
          <a:blip r:embed="rId3"/>
          <a:stretch>
            <a:fillRect/>
          </a:stretch>
        </p:blipFill>
        <p:spPr>
          <a:xfrm>
            <a:off x="1169444" y="3307742"/>
            <a:ext cx="6551271" cy="1274796"/>
          </a:xfrm>
          <a:prstGeom prst="rect">
            <a:avLst/>
          </a:prstGeom>
        </p:spPr>
      </p:pic>
    </p:spTree>
    <p:extLst>
      <p:ext uri="{BB962C8B-B14F-4D97-AF65-F5344CB8AC3E}">
        <p14:creationId xmlns:p14="http://schemas.microsoft.com/office/powerpoint/2010/main" val="314510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D178A332-6A09-60E1-8FD8-8BD65905FDAB}"/>
              </a:ext>
            </a:extLst>
          </p:cNvPr>
          <p:cNvPicPr>
            <a:picLocks noChangeAspect="1"/>
          </p:cNvPicPr>
          <p:nvPr/>
        </p:nvPicPr>
        <p:blipFill>
          <a:blip r:embed="rId3"/>
          <a:stretch>
            <a:fillRect/>
          </a:stretch>
        </p:blipFill>
        <p:spPr>
          <a:xfrm>
            <a:off x="1041129" y="2754827"/>
            <a:ext cx="7015942" cy="2358913"/>
          </a:xfrm>
          <a:prstGeom prst="rect">
            <a:avLst/>
          </a:prstGeom>
        </p:spPr>
      </p:pic>
      <p:sp>
        <p:nvSpPr>
          <p:cNvPr id="73" name="Google Shape;73;p4"/>
          <p:cNvSpPr txBox="1">
            <a:spLocks noGrp="1"/>
          </p:cNvSpPr>
          <p:nvPr>
            <p:ph type="title"/>
          </p:nvPr>
        </p:nvSpPr>
        <p:spPr>
          <a:xfrm>
            <a:off x="6167" y="-40733"/>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Onset</a:t>
            </a:r>
            <a:endParaRPr dirty="0"/>
          </a:p>
        </p:txBody>
      </p:sp>
      <p:sp>
        <p:nvSpPr>
          <p:cNvPr id="74" name="Google Shape;74;p4"/>
          <p:cNvSpPr txBox="1"/>
          <p:nvPr/>
        </p:nvSpPr>
        <p:spPr>
          <a:xfrm>
            <a:off x="175574" y="346606"/>
            <a:ext cx="8294400" cy="2616070"/>
          </a:xfrm>
          <a:prstGeom prst="rect">
            <a:avLst/>
          </a:prstGeom>
          <a:noFill/>
          <a:ln>
            <a:noFill/>
          </a:ln>
        </p:spPr>
        <p:txBody>
          <a:bodyPr spcFirstLastPara="1" wrap="square" lIns="91425" tIns="91425" rIns="91425" bIns="91425" anchor="t" anchorCtr="0">
            <a:spAutoFit/>
          </a:bodyPr>
          <a:lstStyle/>
          <a:p>
            <a:pPr>
              <a:lnSpc>
                <a:spcPct val="115000"/>
              </a:lnSpc>
              <a:buClr>
                <a:schemeClr val="dk1"/>
              </a:buClr>
              <a:buSzPts val="1100"/>
            </a:pPr>
            <a:r>
              <a:rPr lang="en" sz="1000" b="1" dirty="0">
                <a:solidFill>
                  <a:schemeClr val="dk1"/>
                </a:solidFill>
              </a:rPr>
              <a:t>Contaminate Substance: </a:t>
            </a:r>
            <a:r>
              <a:rPr lang="en-US" sz="1000" dirty="0">
                <a:solidFill>
                  <a:schemeClr val="dk1"/>
                </a:solidFill>
              </a:rPr>
              <a:t>Presence of an unwanted constituent, harmful substance or impurity in a material, physical body, or environment. Contaminated object could be food, liquid or air.</a:t>
            </a:r>
          </a:p>
          <a:p>
            <a:pPr>
              <a:lnSpc>
                <a:spcPct val="115000"/>
              </a:lnSpc>
              <a:buClr>
                <a:schemeClr val="dk1"/>
              </a:buClr>
              <a:buSzPts val="1100"/>
            </a:pPr>
            <a:r>
              <a:rPr lang="en-US" sz="1000" b="1" dirty="0">
                <a:solidFill>
                  <a:schemeClr val="dk1"/>
                </a:solidFill>
              </a:rPr>
              <a:t>Purchase Contaminated Object: </a:t>
            </a:r>
            <a:r>
              <a:rPr lang="en-US" sz="1000" dirty="0">
                <a:solidFill>
                  <a:schemeClr val="dk1"/>
                </a:solidFill>
              </a:rPr>
              <a:t>Optionally, the victim purchases the contaminated food or liquid. </a:t>
            </a:r>
            <a:endParaRPr lang="en" sz="1000" dirty="0">
              <a:solidFill>
                <a:schemeClr val="dk1"/>
              </a:solidFill>
            </a:endParaRPr>
          </a:p>
          <a:p>
            <a:pPr>
              <a:lnSpc>
                <a:spcPct val="115000"/>
              </a:lnSpc>
              <a:buClr>
                <a:schemeClr val="dk1"/>
              </a:buClr>
              <a:buSzPts val="1100"/>
            </a:pPr>
            <a:r>
              <a:rPr lang="en" sz="1000" b="1" dirty="0">
                <a:solidFill>
                  <a:schemeClr val="dk1"/>
                </a:solidFill>
              </a:rPr>
              <a:t>Consume: </a:t>
            </a:r>
            <a:r>
              <a:rPr lang="en-US" sz="1000" dirty="0">
                <a:solidFill>
                  <a:schemeClr val="dk1"/>
                </a:solidFill>
              </a:rPr>
              <a:t>Consumption of a substance by an organism.</a:t>
            </a:r>
          </a:p>
          <a:p>
            <a:pPr>
              <a:lnSpc>
                <a:spcPct val="115000"/>
              </a:lnSpc>
              <a:buClr>
                <a:schemeClr val="dk1"/>
              </a:buClr>
              <a:buSzPts val="1100"/>
            </a:pPr>
            <a:r>
              <a:rPr lang="en-US" sz="1000" b="1" dirty="0">
                <a:solidFill>
                  <a:schemeClr val="dk1"/>
                </a:solidFill>
              </a:rPr>
              <a:t>Transmission:</a:t>
            </a:r>
            <a:r>
              <a:rPr lang="en-US" sz="1000" dirty="0">
                <a:solidFill>
                  <a:schemeClr val="dk1"/>
                </a:solidFill>
              </a:rPr>
              <a:t> passing of a pathogen causing communicable disease from an infected host individual or group to other individual or group, regardless of whether the other individual was previously infected </a:t>
            </a:r>
          </a:p>
          <a:p>
            <a:pPr>
              <a:lnSpc>
                <a:spcPct val="115000"/>
              </a:lnSpc>
              <a:buClr>
                <a:schemeClr val="dk1"/>
              </a:buClr>
              <a:buSzPts val="1100"/>
            </a:pPr>
            <a:r>
              <a:rPr lang="en" sz="1000" b="1" dirty="0">
                <a:solidFill>
                  <a:schemeClr val="dk1"/>
                </a:solidFill>
              </a:rPr>
              <a:t>Infections</a:t>
            </a:r>
            <a:r>
              <a:rPr lang="en" sz="1000" dirty="0">
                <a:solidFill>
                  <a:schemeClr val="dk1"/>
                </a:solidFill>
              </a:rPr>
              <a:t>: Invasion of an organism's body tissues by the virus. People can be infected by the virus in the disease outbreak</a:t>
            </a:r>
            <a:endParaRPr sz="100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00" b="1" dirty="0">
                <a:solidFill>
                  <a:schemeClr val="dk1"/>
                </a:solidFill>
              </a:rPr>
              <a:t>Early Illness</a:t>
            </a:r>
            <a:r>
              <a:rPr lang="en" sz="1000" dirty="0">
                <a:solidFill>
                  <a:schemeClr val="dk1"/>
                </a:solidFill>
              </a:rPr>
              <a:t>: Abnormal condition that negatively affects the structure or function of all or part of an organism due to the virus in the disease outbreak</a:t>
            </a:r>
          </a:p>
          <a:p>
            <a:pPr marL="0" lvl="0" indent="0" algn="l" rtl="0">
              <a:lnSpc>
                <a:spcPct val="115000"/>
              </a:lnSpc>
              <a:spcBef>
                <a:spcPts val="600"/>
              </a:spcBef>
              <a:spcAft>
                <a:spcPts val="0"/>
              </a:spcAft>
              <a:buClr>
                <a:schemeClr val="dk1"/>
              </a:buClr>
              <a:buSzPts val="1100"/>
              <a:buFont typeface="Arial"/>
              <a:buNone/>
            </a:pPr>
            <a:r>
              <a:rPr lang="en" sz="1000" b="1" dirty="0">
                <a:solidFill>
                  <a:schemeClr val="dk1"/>
                </a:solidFill>
              </a:rPr>
              <a:t>Medical Response: [See next page]</a:t>
            </a:r>
            <a:endParaRPr sz="1000" b="1"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00" b="1" dirty="0">
                <a:solidFill>
                  <a:schemeClr val="dk1"/>
                </a:solidFill>
              </a:rPr>
              <a:t>Identify Outbreak</a:t>
            </a:r>
            <a:r>
              <a:rPr lang="en" sz="1000" dirty="0">
                <a:solidFill>
                  <a:schemeClr val="dk1"/>
                </a:solidFill>
              </a:rPr>
              <a:t>: Detecting a possible outbreak. Usually accompanied by an announcement.</a:t>
            </a:r>
            <a:endParaRPr sz="1000" dirty="0">
              <a:solidFill>
                <a:schemeClr val="dk1"/>
              </a:solidFill>
            </a:endParaRPr>
          </a:p>
          <a:p>
            <a:pPr marL="0" lvl="0" indent="0" algn="l" rtl="0">
              <a:lnSpc>
                <a:spcPct val="115000"/>
              </a:lnSpc>
              <a:spcBef>
                <a:spcPts val="600"/>
              </a:spcBef>
              <a:spcAft>
                <a:spcPts val="0"/>
              </a:spcAft>
              <a:buNone/>
            </a:pPr>
            <a:r>
              <a:rPr lang="en" sz="1000" b="1" dirty="0">
                <a:solidFill>
                  <a:schemeClr val="dk1"/>
                </a:solidFill>
              </a:rPr>
              <a:t>Alert Authorities</a:t>
            </a:r>
            <a:r>
              <a:rPr lang="en" sz="1000" dirty="0">
                <a:solidFill>
                  <a:schemeClr val="dk1"/>
                </a:solidFill>
              </a:rPr>
              <a:t>: Alerting and reporting the detected outbreak to state and local public health authorities</a:t>
            </a:r>
            <a:endParaRPr sz="1200" dirty="0"/>
          </a:p>
        </p:txBody>
      </p:sp>
    </p:spTree>
    <p:extLst>
      <p:ext uri="{BB962C8B-B14F-4D97-AF65-F5344CB8AC3E}">
        <p14:creationId xmlns:p14="http://schemas.microsoft.com/office/powerpoint/2010/main" val="1041167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6"/>
          <p:cNvSpPr txBox="1">
            <a:spLocks noGrp="1"/>
          </p:cNvSpPr>
          <p:nvPr>
            <p:ph type="title"/>
          </p:nvPr>
        </p:nvSpPr>
        <p:spPr>
          <a:xfrm>
            <a:off x="198120" y="8487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Medical Response</a:t>
            </a:r>
            <a:endParaRPr dirty="0"/>
          </a:p>
        </p:txBody>
      </p:sp>
      <p:sp>
        <p:nvSpPr>
          <p:cNvPr id="88" name="Google Shape;88;p6"/>
          <p:cNvSpPr txBox="1"/>
          <p:nvPr/>
        </p:nvSpPr>
        <p:spPr>
          <a:xfrm>
            <a:off x="275980" y="499876"/>
            <a:ext cx="8520600" cy="123569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050" b="1" dirty="0">
                <a:solidFill>
                  <a:schemeClr val="dk1"/>
                </a:solidFill>
              </a:rPr>
              <a:t>Testing</a:t>
            </a:r>
            <a:r>
              <a:rPr lang="en" sz="1050" dirty="0">
                <a:solidFill>
                  <a:schemeClr val="dk1"/>
                </a:solidFill>
              </a:rPr>
              <a:t>: A viral test checks specimens from your nose or your mouth to find out if you are currently infected with the virus</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Diagnosis</a:t>
            </a:r>
            <a:r>
              <a:rPr lang="en" sz="1050" dirty="0">
                <a:solidFill>
                  <a:schemeClr val="dk1"/>
                </a:solidFill>
              </a:rPr>
              <a:t>: Medical diagnosis on infection of the virus in the disease outbreak</a:t>
            </a: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Disinfect: </a:t>
            </a:r>
            <a:r>
              <a:rPr lang="en" sz="1050" dirty="0">
                <a:solidFill>
                  <a:schemeClr val="dk1"/>
                </a:solidFill>
              </a:rPr>
              <a:t>Cleaning surfaces and substances that are within contact of the pathogen</a:t>
            </a:r>
          </a:p>
          <a:p>
            <a:pPr marL="0" lvl="0" indent="0" algn="l" rtl="0">
              <a:lnSpc>
                <a:spcPct val="115000"/>
              </a:lnSpc>
              <a:spcBef>
                <a:spcPts val="600"/>
              </a:spcBef>
              <a:spcAft>
                <a:spcPts val="600"/>
              </a:spcAft>
              <a:buNone/>
            </a:pPr>
            <a:r>
              <a:rPr lang="en" sz="1050" b="1" dirty="0">
                <a:solidFill>
                  <a:schemeClr val="dk1"/>
                </a:solidFill>
              </a:rPr>
              <a:t>Treatment</a:t>
            </a:r>
            <a:r>
              <a:rPr lang="en" sz="1050" dirty="0">
                <a:solidFill>
                  <a:schemeClr val="dk1"/>
                </a:solidFill>
              </a:rPr>
              <a:t>: Attempted remediation of a health problem due to infection of the virus in the disease outbreak</a:t>
            </a:r>
          </a:p>
        </p:txBody>
      </p:sp>
      <p:sp>
        <p:nvSpPr>
          <p:cNvPr id="90" name="Google Shape;90;p6"/>
          <p:cNvSpPr txBox="1"/>
          <p:nvPr/>
        </p:nvSpPr>
        <p:spPr>
          <a:xfrm>
            <a:off x="254910" y="1401346"/>
            <a:ext cx="8634180" cy="1498457"/>
          </a:xfrm>
          <a:prstGeom prst="rect">
            <a:avLst/>
          </a:prstGeom>
          <a:noFill/>
          <a:ln>
            <a:noFill/>
          </a:ln>
        </p:spPr>
        <p:txBody>
          <a:bodyPr spcFirstLastPara="1" wrap="square" lIns="91425" tIns="91425" rIns="91425" bIns="91425" anchor="t" anchorCtr="0">
            <a:spAutoFit/>
          </a:bodyPr>
          <a:lstStyle/>
          <a:p>
            <a:pPr>
              <a:lnSpc>
                <a:spcPct val="115000"/>
              </a:lnSpc>
              <a:spcBef>
                <a:spcPts val="600"/>
              </a:spcBef>
              <a:buClr>
                <a:schemeClr val="dk1"/>
              </a:buClr>
              <a:buSzPts val="1100"/>
            </a:pPr>
            <a:r>
              <a:rPr lang="en" sz="1050" b="1" dirty="0">
                <a:solidFill>
                  <a:schemeClr val="dk1"/>
                </a:solidFill>
              </a:rPr>
              <a:t>Tracing: </a:t>
            </a:r>
            <a:r>
              <a:rPr lang="en-US" sz="1050" dirty="0">
                <a:solidFill>
                  <a:schemeClr val="dk1"/>
                </a:solidFill>
              </a:rPr>
              <a:t>Contact tracing identifies persons who may have come into contact with an infected person during the disease outbreak</a:t>
            </a:r>
            <a:endParaRPr lang="en"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Quarantine</a:t>
            </a:r>
            <a:r>
              <a:rPr lang="en" sz="1050" dirty="0">
                <a:solidFill>
                  <a:schemeClr val="dk1"/>
                </a:solidFill>
              </a:rPr>
              <a:t>: Restriction on the movement of people, animals and goods which is intended to prevent the spread of the disease</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Illness Outcome: </a:t>
            </a:r>
            <a:r>
              <a:rPr lang="en" sz="1050" dirty="0">
                <a:solidFill>
                  <a:schemeClr val="dk1"/>
                </a:solidFill>
              </a:rPr>
              <a:t>an XOR gate connecting the following two outcomes</a:t>
            </a: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 Die </a:t>
            </a:r>
            <a:r>
              <a:rPr lang="en" sz="1050" b="1" dirty="0">
                <a:solidFill>
                  <a:schemeClr val="dk1"/>
                </a:solidFill>
                <a:sym typeface="Wingdings" pitchFamily="2" charset="2"/>
              </a:rPr>
              <a:t> Funeral</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 Recover</a:t>
            </a:r>
            <a:endParaRPr dirty="0"/>
          </a:p>
        </p:txBody>
      </p:sp>
      <p:pic>
        <p:nvPicPr>
          <p:cNvPr id="3" name="Picture 2">
            <a:extLst>
              <a:ext uri="{FF2B5EF4-FFF2-40B4-BE49-F238E27FC236}">
                <a16:creationId xmlns:a16="http://schemas.microsoft.com/office/drawing/2014/main" id="{50BC770D-5893-2869-C131-A19592698F48}"/>
              </a:ext>
            </a:extLst>
          </p:cNvPr>
          <p:cNvPicPr>
            <a:picLocks noChangeAspect="1"/>
          </p:cNvPicPr>
          <p:nvPr/>
        </p:nvPicPr>
        <p:blipFill>
          <a:blip r:embed="rId3"/>
          <a:stretch>
            <a:fillRect/>
          </a:stretch>
        </p:blipFill>
        <p:spPr>
          <a:xfrm>
            <a:off x="249416" y="2581064"/>
            <a:ext cx="8547164" cy="22364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9F325-F804-8561-4476-52A9C1C3F21A}"/>
              </a:ext>
            </a:extLst>
          </p:cNvPr>
          <p:cNvSpPr>
            <a:spLocks noGrp="1"/>
          </p:cNvSpPr>
          <p:nvPr>
            <p:ph type="title"/>
          </p:nvPr>
        </p:nvSpPr>
        <p:spPr/>
        <p:txBody>
          <a:bodyPr>
            <a:normAutofit fontScale="90000"/>
          </a:bodyPr>
          <a:lstStyle/>
          <a:p>
            <a:r>
              <a:rPr lang="en-US" dirty="0"/>
              <a:t>Medical Response cont.</a:t>
            </a:r>
          </a:p>
        </p:txBody>
      </p:sp>
      <p:sp>
        <p:nvSpPr>
          <p:cNvPr id="3" name="Text Placeholder 2">
            <a:extLst>
              <a:ext uri="{FF2B5EF4-FFF2-40B4-BE49-F238E27FC236}">
                <a16:creationId xmlns:a16="http://schemas.microsoft.com/office/drawing/2014/main" id="{78853270-2CDD-67A5-F642-F5DDEE1D23B8}"/>
              </a:ext>
            </a:extLst>
          </p:cNvPr>
          <p:cNvSpPr>
            <a:spLocks noGrp="1"/>
          </p:cNvSpPr>
          <p:nvPr>
            <p:ph type="body" idx="1"/>
          </p:nvPr>
        </p:nvSpPr>
        <p:spPr>
          <a:xfrm>
            <a:off x="311700" y="1017725"/>
            <a:ext cx="8355222" cy="3416400"/>
          </a:xfrm>
        </p:spPr>
        <p:txBody>
          <a:bodyPr>
            <a:normAutofit/>
          </a:bodyPr>
          <a:lstStyle/>
          <a:p>
            <a:r>
              <a:rPr lang="en-US" sz="1200" dirty="0">
                <a:latin typeface="+mn-lt"/>
              </a:rPr>
              <a:t>After </a:t>
            </a:r>
            <a:r>
              <a:rPr lang="en-US" sz="1200" b="1" dirty="0">
                <a:latin typeface="+mn-lt"/>
              </a:rPr>
              <a:t>tracing</a:t>
            </a:r>
            <a:r>
              <a:rPr lang="en-US" sz="1200" dirty="0">
                <a:latin typeface="+mn-lt"/>
              </a:rPr>
              <a:t>, an extra group of exposed people could be </a:t>
            </a:r>
            <a:r>
              <a:rPr lang="en-US" sz="1200" b="1" dirty="0">
                <a:latin typeface="+mn-lt"/>
              </a:rPr>
              <a:t>identified </a:t>
            </a:r>
            <a:r>
              <a:rPr lang="en-US" sz="1200" dirty="0">
                <a:latin typeface="+mn-lt"/>
              </a:rPr>
              <a:t>and </a:t>
            </a:r>
            <a:r>
              <a:rPr lang="en-US" sz="1200" b="1" dirty="0">
                <a:latin typeface="+mn-lt"/>
              </a:rPr>
              <a:t>quarantined.</a:t>
            </a:r>
          </a:p>
          <a:p>
            <a:r>
              <a:rPr lang="en-US" sz="1200" dirty="0">
                <a:latin typeface="+mn-lt"/>
              </a:rPr>
              <a:t>After </a:t>
            </a:r>
            <a:r>
              <a:rPr lang="en-US" sz="1200" b="1" dirty="0">
                <a:latin typeface="+mn-lt"/>
              </a:rPr>
              <a:t>tracing </a:t>
            </a:r>
            <a:r>
              <a:rPr lang="en-US" sz="1200" dirty="0">
                <a:latin typeface="+mn-lt"/>
              </a:rPr>
              <a:t>the pathogen, </a:t>
            </a:r>
            <a:r>
              <a:rPr lang="en-US" sz="1200" b="1" dirty="0">
                <a:latin typeface="+mn-lt"/>
              </a:rPr>
              <a:t>collecting lab samples</a:t>
            </a:r>
            <a:r>
              <a:rPr lang="en-US" sz="1200" dirty="0">
                <a:latin typeface="+mn-lt"/>
              </a:rPr>
              <a:t> (and performing lab tests), </a:t>
            </a:r>
            <a:r>
              <a:rPr lang="en-US" sz="1200" b="1" dirty="0">
                <a:latin typeface="+mn-lt"/>
              </a:rPr>
              <a:t>gathering and analyzing </a:t>
            </a:r>
            <a:r>
              <a:rPr lang="en-US" sz="1200" dirty="0">
                <a:latin typeface="+mn-lt"/>
              </a:rPr>
              <a:t>data, the disease is </a:t>
            </a:r>
            <a:r>
              <a:rPr lang="en-US" sz="1200" b="1" dirty="0">
                <a:latin typeface="+mn-lt"/>
              </a:rPr>
              <a:t>identified </a:t>
            </a:r>
            <a:r>
              <a:rPr lang="en-US" sz="1200" dirty="0">
                <a:latin typeface="+mn-lt"/>
              </a:rPr>
              <a:t>and announced. </a:t>
            </a:r>
          </a:p>
        </p:txBody>
      </p:sp>
      <p:pic>
        <p:nvPicPr>
          <p:cNvPr id="5" name="Picture 4">
            <a:extLst>
              <a:ext uri="{FF2B5EF4-FFF2-40B4-BE49-F238E27FC236}">
                <a16:creationId xmlns:a16="http://schemas.microsoft.com/office/drawing/2014/main" id="{91DB2C77-1747-2BEB-070D-3A54EE8B7011}"/>
              </a:ext>
            </a:extLst>
          </p:cNvPr>
          <p:cNvPicPr>
            <a:picLocks noChangeAspect="1"/>
          </p:cNvPicPr>
          <p:nvPr/>
        </p:nvPicPr>
        <p:blipFill>
          <a:blip r:embed="rId2"/>
          <a:stretch>
            <a:fillRect/>
          </a:stretch>
        </p:blipFill>
        <p:spPr>
          <a:xfrm>
            <a:off x="1558456" y="2004610"/>
            <a:ext cx="6027087" cy="3138890"/>
          </a:xfrm>
          <a:prstGeom prst="rect">
            <a:avLst/>
          </a:prstGeom>
        </p:spPr>
      </p:pic>
    </p:spTree>
    <p:extLst>
      <p:ext uri="{BB962C8B-B14F-4D97-AF65-F5344CB8AC3E}">
        <p14:creationId xmlns:p14="http://schemas.microsoft.com/office/powerpoint/2010/main" val="1544613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Outbreak</a:t>
            </a:r>
            <a:endParaRPr/>
          </a:p>
        </p:txBody>
      </p:sp>
      <p:sp>
        <p:nvSpPr>
          <p:cNvPr id="81" name="Google Shape;81;p5"/>
          <p:cNvSpPr txBox="1"/>
          <p:nvPr/>
        </p:nvSpPr>
        <p:spPr>
          <a:xfrm>
            <a:off x="401900" y="927775"/>
            <a:ext cx="8430300" cy="156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050" b="1">
                <a:solidFill>
                  <a:schemeClr val="dk1"/>
                </a:solidFill>
              </a:rPr>
              <a:t>Mutations</a:t>
            </a:r>
            <a:r>
              <a:rPr lang="en" sz="1050">
                <a:solidFill>
                  <a:schemeClr val="dk1"/>
                </a:solidFill>
              </a:rPr>
              <a:t>: The virus may undergo an alteration in the nucleotide sequence of the genome during the disease outbreak</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Infections</a:t>
            </a:r>
            <a:r>
              <a:rPr lang="en" sz="1050">
                <a:solidFill>
                  <a:schemeClr val="dk1"/>
                </a:solidFill>
              </a:rPr>
              <a:t>: Invasion of an organism's body tissues by disease-causing agents. People can be infected by the virus in the disease outbreak</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Illness</a:t>
            </a:r>
            <a:r>
              <a:rPr lang="en" sz="1050">
                <a:solidFill>
                  <a:schemeClr val="dk1"/>
                </a:solidFill>
              </a:rPr>
              <a:t>: Abnormal condition that negatively affects the structure or function of all or part of an organism due to infection of the virus in the disease outbreak</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Construction</a:t>
            </a:r>
            <a:r>
              <a:rPr lang="en" sz="1050">
                <a:solidFill>
                  <a:schemeClr val="dk1"/>
                </a:solidFill>
              </a:rPr>
              <a:t>: Field hospitals may be constructed to accommodate patients during the outbreak</a:t>
            </a:r>
            <a:endParaRPr sz="1050">
              <a:solidFill>
                <a:schemeClr val="dk1"/>
              </a:solidFill>
            </a:endParaRPr>
          </a:p>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A2EE2800-0966-2F4E-9989-D33C2A8283BC}"/>
              </a:ext>
            </a:extLst>
          </p:cNvPr>
          <p:cNvPicPr>
            <a:picLocks noChangeAspect="1"/>
          </p:cNvPicPr>
          <p:nvPr/>
        </p:nvPicPr>
        <p:blipFill>
          <a:blip r:embed="rId3"/>
          <a:stretch>
            <a:fillRect/>
          </a:stretch>
        </p:blipFill>
        <p:spPr>
          <a:xfrm>
            <a:off x="581763" y="2488075"/>
            <a:ext cx="8070574" cy="23005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273600" y="15546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Research Response</a:t>
            </a:r>
            <a:endParaRPr dirty="0"/>
          </a:p>
        </p:txBody>
      </p:sp>
      <p:sp>
        <p:nvSpPr>
          <p:cNvPr id="96" name="Google Shape;96;p7"/>
          <p:cNvSpPr txBox="1"/>
          <p:nvPr/>
        </p:nvSpPr>
        <p:spPr>
          <a:xfrm>
            <a:off x="324675" y="989550"/>
            <a:ext cx="8520600" cy="160733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050" b="1" dirty="0">
                <a:solidFill>
                  <a:schemeClr val="dk1"/>
                </a:solidFill>
              </a:rPr>
              <a:t>Meeting</a:t>
            </a:r>
            <a:r>
              <a:rPr lang="en" sz="1050" dirty="0">
                <a:solidFill>
                  <a:schemeClr val="dk1"/>
                </a:solidFill>
              </a:rPr>
              <a:t>: Academic conference or scientific conference for conducting research on fighting the virus</a:t>
            </a:r>
          </a:p>
          <a:p>
            <a:pPr>
              <a:lnSpc>
                <a:spcPct val="115000"/>
              </a:lnSpc>
              <a:buClr>
                <a:schemeClr val="dk1"/>
              </a:buClr>
              <a:buSzPts val="1100"/>
            </a:pPr>
            <a:r>
              <a:rPr lang="en-US" sz="1050" b="1" dirty="0">
                <a:solidFill>
                  <a:schemeClr val="dk1"/>
                </a:solidFill>
              </a:rPr>
              <a:t>Discussion</a:t>
            </a:r>
            <a:r>
              <a:rPr lang="en-US" sz="1050" dirty="0">
                <a:solidFill>
                  <a:schemeClr val="dk1"/>
                </a:solidFill>
              </a:rPr>
              <a:t>: conversation between two or more people on responding to the disease outbreak</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Collaborate</a:t>
            </a:r>
            <a:r>
              <a:rPr lang="en" sz="1050" dirty="0">
                <a:solidFill>
                  <a:schemeClr val="dk1"/>
                </a:solidFill>
              </a:rPr>
              <a:t>: Research collaboration on finding treatment for the virus</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Research</a:t>
            </a:r>
            <a:r>
              <a:rPr lang="en" sz="1050" dirty="0">
                <a:solidFill>
                  <a:schemeClr val="dk1"/>
                </a:solidFill>
              </a:rPr>
              <a:t>: Conducting research fighting the disease outbreak</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New Treatments</a:t>
            </a:r>
            <a:r>
              <a:rPr lang="en" sz="1050" dirty="0">
                <a:solidFill>
                  <a:schemeClr val="dk1"/>
                </a:solidFill>
              </a:rPr>
              <a:t>: Developing effective treatment or cure for the disease</a:t>
            </a:r>
          </a:p>
          <a:p>
            <a:pPr>
              <a:lnSpc>
                <a:spcPct val="115000"/>
              </a:lnSpc>
              <a:spcBef>
                <a:spcPts val="600"/>
              </a:spcBef>
              <a:buClr>
                <a:schemeClr val="dk1"/>
              </a:buClr>
              <a:buSzPts val="1100"/>
            </a:pPr>
            <a:r>
              <a:rPr lang="en" sz="1050" b="1" dirty="0">
                <a:solidFill>
                  <a:schemeClr val="dk1"/>
                </a:solidFill>
              </a:rPr>
              <a:t>Disease Prevention</a:t>
            </a:r>
            <a:r>
              <a:rPr lang="en" sz="1050" dirty="0">
                <a:solidFill>
                  <a:schemeClr val="dk1"/>
                </a:solidFill>
              </a:rPr>
              <a:t>: </a:t>
            </a:r>
            <a:r>
              <a:rPr lang="en-US" sz="1050" dirty="0">
                <a:solidFill>
                  <a:schemeClr val="dk1"/>
                </a:solidFill>
              </a:rPr>
              <a:t>acting to avoid the occurrence of certain diseases in an organism or a population</a:t>
            </a:r>
            <a:endParaRPr sz="1050" dirty="0">
              <a:solidFill>
                <a:schemeClr val="dk1"/>
              </a:solidFill>
            </a:endParaRPr>
          </a:p>
        </p:txBody>
      </p:sp>
      <p:pic>
        <p:nvPicPr>
          <p:cNvPr id="2" name="Picture 1">
            <a:extLst>
              <a:ext uri="{FF2B5EF4-FFF2-40B4-BE49-F238E27FC236}">
                <a16:creationId xmlns:a16="http://schemas.microsoft.com/office/drawing/2014/main" id="{82DB83AF-612A-D06D-14D5-6326322F74B6}"/>
              </a:ext>
            </a:extLst>
          </p:cNvPr>
          <p:cNvPicPr>
            <a:picLocks noChangeAspect="1"/>
          </p:cNvPicPr>
          <p:nvPr/>
        </p:nvPicPr>
        <p:blipFill>
          <a:blip r:embed="rId3"/>
          <a:stretch>
            <a:fillRect/>
          </a:stretch>
        </p:blipFill>
        <p:spPr>
          <a:xfrm>
            <a:off x="1665210" y="2723846"/>
            <a:ext cx="5159769" cy="211582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TotalTime>
  <Words>1350</Words>
  <Application>Microsoft Macintosh PowerPoint</Application>
  <PresentationFormat>On-screen Show (16:9)</PresentationFormat>
  <Paragraphs>98</Paragraphs>
  <Slides>13</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Simple Light</vt:lpstr>
      <vt:lpstr>RESIN Epidemic Schema Updated Mar 19, 2022</vt:lpstr>
      <vt:lpstr>Overview</vt:lpstr>
      <vt:lpstr>Contributory Factors- Environmental Factors</vt:lpstr>
      <vt:lpstr>Contributory Factors- Social Factors</vt:lpstr>
      <vt:lpstr>Onset</vt:lpstr>
      <vt:lpstr>Medical Response</vt:lpstr>
      <vt:lpstr>Medical Response cont.</vt:lpstr>
      <vt:lpstr>Outbreak</vt:lpstr>
      <vt:lpstr>Research Response</vt:lpstr>
      <vt:lpstr>Authority Response</vt:lpstr>
      <vt:lpstr>Society Response</vt:lpstr>
      <vt:lpstr>Investigation</vt:lpstr>
      <vt:lpstr>Civil Justice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RESIN Epidemic Schema Quizlet 8</dc:title>
  <cp:lastModifiedBy>Li, Sha</cp:lastModifiedBy>
  <cp:revision>39</cp:revision>
  <dcterms:modified xsi:type="dcterms:W3CDTF">2022-03-20T01:46:33Z</dcterms:modified>
</cp:coreProperties>
</file>