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b97d66b6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1b97d66b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129c96a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2129c96a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aae32d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1daae32d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129c96a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2129c96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b97d66b6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1b97d66b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129c96a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2129c96a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129c96a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12129c96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1b97d66b6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1b97d66b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1b97d66b6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1b97d66b6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2129c96a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2129c96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129c96ac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2129c96a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/>
              <a:t>RESIN </a:t>
            </a:r>
            <a:r>
              <a:rPr lang="zh-CN"/>
              <a:t>Disaster and Rescue</a:t>
            </a:r>
            <a:r>
              <a:rPr lang="zh-CN"/>
              <a:t> Schema</a:t>
            </a:r>
            <a:br>
              <a:rPr lang="zh-CN"/>
            </a:br>
            <a:r>
              <a:rPr lang="zh-CN" sz="1600"/>
              <a:t>Quizlet 9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91"/>
              <a:buNone/>
            </a:pPr>
            <a:r>
              <a:rPr lang="zh-CN"/>
              <a:t>Veronica Qing Lyu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Natural</a:t>
            </a:r>
            <a:r>
              <a:rPr lang="zh-CN"/>
              <a:t> disaster</a:t>
            </a:r>
            <a:endParaRPr/>
          </a:p>
        </p:txBody>
      </p:sp>
      <p:sp>
        <p:nvSpPr>
          <p:cNvPr id="158" name="Google Shape;158;p34"/>
          <p:cNvSpPr txBox="1"/>
          <p:nvPr/>
        </p:nvSpPr>
        <p:spPr>
          <a:xfrm>
            <a:off x="311700" y="1017725"/>
            <a:ext cx="4098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Tornado</a:t>
            </a:r>
            <a:r>
              <a:rPr lang="zh-CN" sz="1000">
                <a:solidFill>
                  <a:schemeClr val="dk1"/>
                </a:solidFill>
              </a:rPr>
              <a:t>: violently rotating column of air that is in contact with both the earth's surface and a cumulonimbus cloud in the air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Flood</a:t>
            </a:r>
            <a:r>
              <a:rPr lang="zh-CN" sz="1000">
                <a:solidFill>
                  <a:schemeClr val="dk1"/>
                </a:solidFill>
              </a:rPr>
              <a:t>: overflow of water that submerges land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Wildfire</a:t>
            </a:r>
            <a:r>
              <a:rPr lang="zh-CN" sz="1000">
                <a:solidFill>
                  <a:schemeClr val="dk1"/>
                </a:solidFill>
              </a:rPr>
              <a:t>: uncontrolled fire in an area of combustible vegetation that occurs in the countryside or a wilderness area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Earthquake</a:t>
            </a:r>
            <a:r>
              <a:rPr lang="zh-CN" sz="1000">
                <a:solidFill>
                  <a:schemeClr val="dk1"/>
                </a:solidFill>
              </a:rPr>
              <a:t>: result of a sudden release of energy in the Earth's crust that creates seismic waves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Tsunami</a:t>
            </a:r>
            <a:r>
              <a:rPr lang="zh-CN" sz="1000">
                <a:solidFill>
                  <a:schemeClr val="dk1"/>
                </a:solidFill>
              </a:rPr>
              <a:t>: series of water waves caused by the displacement of a large volume of a body of water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Thunderstorm</a:t>
            </a:r>
            <a:r>
              <a:rPr lang="zh-CN" sz="1000">
                <a:solidFill>
                  <a:schemeClr val="dk1"/>
                </a:solidFill>
              </a:rPr>
              <a:t>: type of weather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Trap</a:t>
            </a:r>
            <a:r>
              <a:rPr lang="zh-CN" sz="1000">
                <a:solidFill>
                  <a:schemeClr val="dk1"/>
                </a:solidFill>
              </a:rPr>
              <a:t>: victims are trapped in the disaster site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Damage</a:t>
            </a:r>
            <a:r>
              <a:rPr lang="zh-CN" sz="1000">
                <a:solidFill>
                  <a:schemeClr val="dk1"/>
                </a:solidFill>
              </a:rPr>
              <a:t>: changes introduced into a system that adversely affect its current or future performance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650" y="836400"/>
            <a:ext cx="39720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61350" y="18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Rescue</a:t>
            </a:r>
            <a:endParaRPr/>
          </a:p>
        </p:txBody>
      </p:sp>
      <p:sp>
        <p:nvSpPr>
          <p:cNvPr id="165" name="Google Shape;165;p35"/>
          <p:cNvSpPr txBox="1"/>
          <p:nvPr/>
        </p:nvSpPr>
        <p:spPr>
          <a:xfrm>
            <a:off x="361350" y="701725"/>
            <a:ext cx="79521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Announcement</a:t>
            </a:r>
            <a:r>
              <a:rPr lang="zh-CN" sz="1050">
                <a:solidFill>
                  <a:schemeClr val="dk1"/>
                </a:solidFill>
              </a:rPr>
              <a:t>: government announces the disaster to public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Command</a:t>
            </a:r>
            <a:r>
              <a:rPr lang="zh-CN" sz="1050">
                <a:solidFill>
                  <a:schemeClr val="dk1"/>
                </a:solidFill>
              </a:rPr>
              <a:t>: government commands rescuers to carry out rescue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Communication</a:t>
            </a:r>
            <a:r>
              <a:rPr lang="zh-CN" sz="1050">
                <a:solidFill>
                  <a:schemeClr val="dk1"/>
                </a:solidFill>
              </a:rPr>
              <a:t>: rescuers communicate with trapped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Emergency evacuation</a:t>
            </a:r>
            <a:r>
              <a:rPr lang="zh-CN" sz="1050">
                <a:solidFill>
                  <a:schemeClr val="dk1"/>
                </a:solidFill>
              </a:rPr>
              <a:t>: rescuers evacuate trapped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Collaboration</a:t>
            </a:r>
            <a:r>
              <a:rPr lang="zh-CN" sz="1050">
                <a:solidFill>
                  <a:schemeClr val="dk1"/>
                </a:solidFill>
              </a:rPr>
              <a:t>: different parties of rescuers collaborate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Transport</a:t>
            </a:r>
            <a:r>
              <a:rPr lang="zh-CN" sz="1050">
                <a:solidFill>
                  <a:schemeClr val="dk1"/>
                </a:solidFill>
              </a:rPr>
              <a:t>: rescuers transport victims to medical sites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Treatment</a:t>
            </a:r>
            <a:r>
              <a:rPr lang="zh-CN" sz="1050">
                <a:solidFill>
                  <a:schemeClr val="dk1"/>
                </a:solidFill>
              </a:rPr>
              <a:t>: medical treatment of the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Recover</a:t>
            </a:r>
            <a:r>
              <a:rPr lang="zh-CN" sz="1050">
                <a:solidFill>
                  <a:schemeClr val="dk1"/>
                </a:solidFill>
              </a:rPr>
              <a:t>: victims recover from injuries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Death</a:t>
            </a:r>
            <a:r>
              <a:rPr lang="zh-CN" sz="1050">
                <a:solidFill>
                  <a:schemeClr val="dk1"/>
                </a:solidFill>
              </a:rPr>
              <a:t>: Patients die post treatment.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5"/>
          <p:cNvPicPr preferRelativeResize="0"/>
          <p:nvPr/>
        </p:nvPicPr>
        <p:blipFill rotWithShape="1">
          <a:blip r:embed="rId3">
            <a:alphaModFix/>
          </a:blip>
          <a:srcRect b="15540" l="0" r="0" t="0"/>
          <a:stretch/>
        </p:blipFill>
        <p:spPr>
          <a:xfrm>
            <a:off x="686825" y="3413425"/>
            <a:ext cx="8195124" cy="1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4400"/>
              <a:t>Manmade </a:t>
            </a:r>
            <a:r>
              <a:rPr lang="zh-CN" sz="4400"/>
              <a:t>Disaster and </a:t>
            </a:r>
            <a:r>
              <a:rPr lang="zh-CN" sz="4400"/>
              <a:t>Rescue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Overview</a:t>
            </a:r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70490" t="74033"/>
          <a:stretch/>
        </p:blipFill>
        <p:spPr>
          <a:xfrm>
            <a:off x="482175" y="3846525"/>
            <a:ext cx="2413824" cy="9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899" y="982250"/>
            <a:ext cx="5943199" cy="29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Manmade disaster</a:t>
            </a:r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311700" y="1017725"/>
            <a:ext cx="67398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Collapse</a:t>
            </a:r>
            <a:r>
              <a:rPr lang="zh-CN" sz="1050">
                <a:solidFill>
                  <a:schemeClr val="dk1"/>
                </a:solidFill>
              </a:rPr>
              <a:t>: Collapse of a building etc., in a disaster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Conflagration</a:t>
            </a:r>
            <a:r>
              <a:rPr lang="zh-CN" sz="1050">
                <a:solidFill>
                  <a:schemeClr val="dk1"/>
                </a:solidFill>
              </a:rPr>
              <a:t>: An area or building is set on fire.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Trap</a:t>
            </a:r>
            <a:r>
              <a:rPr lang="zh-CN" sz="1050">
                <a:solidFill>
                  <a:schemeClr val="dk1"/>
                </a:solidFill>
              </a:rPr>
              <a:t>: victims are trapped in the disaster site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Damage</a:t>
            </a:r>
            <a:r>
              <a:rPr lang="zh-CN" sz="1050">
                <a:solidFill>
                  <a:schemeClr val="dk1"/>
                </a:solidFill>
              </a:rPr>
              <a:t>: Damage caused to buildings at the disaster site.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Injury</a:t>
            </a:r>
            <a:r>
              <a:rPr lang="zh-CN" sz="1050">
                <a:solidFill>
                  <a:schemeClr val="dk1"/>
                </a:solidFill>
              </a:rPr>
              <a:t>: Victims are injured by the disaster.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Death</a:t>
            </a:r>
            <a:r>
              <a:rPr lang="zh-CN" sz="1050">
                <a:solidFill>
                  <a:schemeClr val="dk1"/>
                </a:solidFill>
              </a:rPr>
              <a:t>: Victims die from the disaster.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75" y="2730575"/>
            <a:ext cx="4759181" cy="21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61350" y="18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Rescue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361350" y="701725"/>
            <a:ext cx="79521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Announcement</a:t>
            </a:r>
            <a:r>
              <a:rPr lang="zh-CN" sz="1050">
                <a:solidFill>
                  <a:schemeClr val="dk1"/>
                </a:solidFill>
              </a:rPr>
              <a:t>: government announces the disaster to public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Command</a:t>
            </a:r>
            <a:r>
              <a:rPr lang="zh-CN" sz="1050">
                <a:solidFill>
                  <a:schemeClr val="dk1"/>
                </a:solidFill>
              </a:rPr>
              <a:t>: government commands rescuers to carry out rescue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Communication</a:t>
            </a:r>
            <a:r>
              <a:rPr lang="zh-CN" sz="1050">
                <a:solidFill>
                  <a:schemeClr val="dk1"/>
                </a:solidFill>
              </a:rPr>
              <a:t>: rescuers communicate with trapped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Emergency evacuation</a:t>
            </a:r>
            <a:r>
              <a:rPr lang="zh-CN" sz="1050">
                <a:solidFill>
                  <a:schemeClr val="dk1"/>
                </a:solidFill>
              </a:rPr>
              <a:t>: rescuers evacuate trapped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Collaboration</a:t>
            </a:r>
            <a:r>
              <a:rPr lang="zh-CN" sz="1050">
                <a:solidFill>
                  <a:schemeClr val="dk1"/>
                </a:solidFill>
              </a:rPr>
              <a:t>: different parties of rescuers collaborate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Transport</a:t>
            </a:r>
            <a:r>
              <a:rPr lang="zh-CN" sz="1050">
                <a:solidFill>
                  <a:schemeClr val="dk1"/>
                </a:solidFill>
              </a:rPr>
              <a:t>: rescuers transport victims to medical sites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Treatment</a:t>
            </a:r>
            <a:r>
              <a:rPr lang="zh-CN" sz="1050">
                <a:solidFill>
                  <a:schemeClr val="dk1"/>
                </a:solidFill>
              </a:rPr>
              <a:t>: medical treatment of the victims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Recover</a:t>
            </a:r>
            <a:r>
              <a:rPr lang="zh-CN" sz="1050">
                <a:solidFill>
                  <a:schemeClr val="dk1"/>
                </a:solidFill>
              </a:rPr>
              <a:t>: victims recover from injuries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Death</a:t>
            </a:r>
            <a:r>
              <a:rPr lang="zh-CN" sz="1050">
                <a:solidFill>
                  <a:schemeClr val="dk1"/>
                </a:solidFill>
              </a:rPr>
              <a:t>: Patients die post treatment.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15540" l="0" r="0" t="0"/>
          <a:stretch/>
        </p:blipFill>
        <p:spPr>
          <a:xfrm>
            <a:off x="686825" y="3413425"/>
            <a:ext cx="8195124" cy="1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Investigation</a:t>
            </a: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247450" y="1221250"/>
            <a:ext cx="32862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zh-CN" sz="1050" u="none" cap="none" strike="noStrike">
                <a:solidFill>
                  <a:schemeClr val="dk1"/>
                </a:solidFill>
              </a:rPr>
              <a:t>Identifycategorize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Investigation of a manmade disaster includes identifying its initiators.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Contact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Make contact with the suspect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Arrest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Taking the suspect who caused the disaster into custody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Handcuffing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Using handcuffs to secure a suspect who initiated the disaster.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Restrain</a:t>
            </a:r>
            <a:r>
              <a:rPr lang="zh-CN" sz="1050">
                <a:solidFill>
                  <a:schemeClr val="dk1"/>
                </a:solidFill>
              </a:rPr>
              <a:t>: Physical restraint on the suspect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Interrogation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Interviewing with the goal of eliciting useful information related to suspected crime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Inspect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Organized examination or formal evaluation on the initiator of the disaster.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625" y="1587950"/>
            <a:ext cx="5288549" cy="19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Civil Justice</a:t>
            </a:r>
            <a:endParaRPr/>
          </a:p>
        </p:txBody>
      </p:sp>
      <p:sp>
        <p:nvSpPr>
          <p:cNvPr id="139" name="Google Shape;139;p31"/>
          <p:cNvSpPr txBox="1"/>
          <p:nvPr/>
        </p:nvSpPr>
        <p:spPr>
          <a:xfrm>
            <a:off x="125" y="471600"/>
            <a:ext cx="9144000" cy="2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File Complaint</a:t>
            </a:r>
            <a:r>
              <a:rPr lang="zh-CN" sz="1050">
                <a:solidFill>
                  <a:schemeClr val="dk1"/>
                </a:solidFill>
              </a:rPr>
              <a:t>: Plaintiff files a complaint to initiate a lawsuit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Answer</a:t>
            </a:r>
            <a:r>
              <a:rPr lang="zh-CN" sz="1050">
                <a:solidFill>
                  <a:schemeClr val="dk1"/>
                </a:solidFill>
              </a:rPr>
              <a:t>: In law, a solemn assertion in opposition to someone or something by the defendant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Discovery</a:t>
            </a:r>
            <a:r>
              <a:rPr lang="zh-CN" sz="1050">
                <a:solidFill>
                  <a:schemeClr val="dk1"/>
                </a:solidFill>
              </a:rPr>
              <a:t>: Pre-trial procedure in common law countries for obtaining evidence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Motion</a:t>
            </a:r>
            <a:r>
              <a:rPr lang="zh-CN" sz="1050">
                <a:solidFill>
                  <a:schemeClr val="dk1"/>
                </a:solidFill>
              </a:rPr>
              <a:t>: In US law, a procedural device to bring a limited, contested issue before a court for decision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Mediation</a:t>
            </a:r>
            <a:r>
              <a:rPr lang="zh-CN" sz="1050">
                <a:solidFill>
                  <a:schemeClr val="dk1"/>
                </a:solidFill>
              </a:rPr>
              <a:t>: Dispute resolution with assistance of an impartial third party moderator throughthe use of communication and negotiation techniques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Settlement</a:t>
            </a:r>
            <a:r>
              <a:rPr lang="zh-CN" sz="1050">
                <a:solidFill>
                  <a:schemeClr val="dk1"/>
                </a:solidFill>
              </a:rPr>
              <a:t>: The dispute is resolved through a payment of money.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Trial</a:t>
            </a:r>
            <a:r>
              <a:rPr lang="zh-CN" sz="1050">
                <a:solidFill>
                  <a:schemeClr val="dk1"/>
                </a:solidFill>
              </a:rPr>
              <a:t>: Coming together of parties to a dispute, to present information in a tribunal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Judgement</a:t>
            </a:r>
            <a:r>
              <a:rPr lang="zh-CN" sz="1050">
                <a:solidFill>
                  <a:schemeClr val="dk1"/>
                </a:solidFill>
              </a:rPr>
              <a:t>: The formal decision made by a court following a lawsuit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zh-CN" sz="1050">
                <a:solidFill>
                  <a:schemeClr val="dk1"/>
                </a:solidFill>
              </a:rPr>
              <a:t>Appeal</a:t>
            </a:r>
            <a:r>
              <a:rPr lang="zh-CN" sz="1050">
                <a:solidFill>
                  <a:schemeClr val="dk1"/>
                </a:solidFill>
              </a:rPr>
              <a:t>: Resort to a superior court to review the decision of an inferior court or administrative agency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 b="20369" l="0" r="0" t="0"/>
          <a:stretch/>
        </p:blipFill>
        <p:spPr>
          <a:xfrm>
            <a:off x="335925" y="3320075"/>
            <a:ext cx="8472149" cy="15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4400"/>
              <a:t>Natural Disaster and Rescue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Overview</a:t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70490" t="74033"/>
          <a:stretch/>
        </p:blipFill>
        <p:spPr>
          <a:xfrm>
            <a:off x="482175" y="3846525"/>
            <a:ext cx="2413824" cy="9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124" y="1092800"/>
            <a:ext cx="3739749" cy="25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