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68" r:id="rId2"/>
    <p:sldId id="264" r:id="rId3"/>
    <p:sldId id="265" r:id="rId4"/>
    <p:sldId id="267" r:id="rId5"/>
    <p:sldId id="256" r:id="rId6"/>
    <p:sldId id="257" r:id="rId7"/>
    <p:sldId id="258" r:id="rId8"/>
    <p:sldId id="259" r:id="rId9"/>
    <p:sldId id="260" r:id="rId10"/>
    <p:sldId id="266" r:id="rId11"/>
    <p:sldId id="261" r:id="rId12"/>
    <p:sldId id="262" r:id="rId13"/>
    <p:sldId id="263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DFF09-6B67-574B-9993-720B096EDCC4}" v="8" dt="2022-02-10T23:11:17.498"/>
  </p1510:revLst>
</p1510:revInfo>
</file>

<file path=ppt/tableStyles.xml><?xml version="1.0" encoding="utf-8"?>
<a:tblStyleLst xmlns:a="http://schemas.openxmlformats.org/drawingml/2006/main" def="{E4BA72F3-E349-4A06-98A5-2DBAF7C8B1ED}">
  <a:tblStyle styleId="{E4BA72F3-E349-4A06-98A5-2DBAF7C8B1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Manling" userId="2767345e-189a-4ebc-9754-b5da929c843d" providerId="ADAL" clId="{371DFF09-6B67-574B-9993-720B096EDCC4}"/>
    <pc:docChg chg="undo custSel addSld delSld modSld sldOrd">
      <pc:chgData name="Li, Manling" userId="2767345e-189a-4ebc-9754-b5da929c843d" providerId="ADAL" clId="{371DFF09-6B67-574B-9993-720B096EDCC4}" dt="2022-02-10T23:11:17.489" v="166"/>
      <pc:docMkLst>
        <pc:docMk/>
      </pc:docMkLst>
      <pc:sldChg chg="addSp delSp mod">
        <pc:chgData name="Li, Manling" userId="2767345e-189a-4ebc-9754-b5da929c843d" providerId="ADAL" clId="{371DFF09-6B67-574B-9993-720B096EDCC4}" dt="2022-02-10T23:03:08.928" v="5" actId="478"/>
        <pc:sldMkLst>
          <pc:docMk/>
          <pc:sldMk cId="0" sldId="256"/>
        </pc:sldMkLst>
        <pc:spChg chg="add del">
          <ac:chgData name="Li, Manling" userId="2767345e-189a-4ebc-9754-b5da929c843d" providerId="ADAL" clId="{371DFF09-6B67-574B-9993-720B096EDCC4}" dt="2022-02-10T23:03:05.401" v="4" actId="22"/>
          <ac:spMkLst>
            <pc:docMk/>
            <pc:sldMk cId="0" sldId="256"/>
            <ac:spMk id="6" creationId="{09B7FDE6-A325-B44A-AA5F-CAD5CF727426}"/>
          </ac:spMkLst>
        </pc:spChg>
        <pc:spChg chg="del">
          <ac:chgData name="Li, Manling" userId="2767345e-189a-4ebc-9754-b5da929c843d" providerId="ADAL" clId="{371DFF09-6B67-574B-9993-720B096EDCC4}" dt="2022-02-10T23:03:01.746" v="1" actId="478"/>
          <ac:spMkLst>
            <pc:docMk/>
            <pc:sldMk cId="0" sldId="256"/>
            <ac:spMk id="55" creationId="{00000000-0000-0000-0000-000000000000}"/>
          </ac:spMkLst>
        </pc:spChg>
        <pc:picChg chg="add del">
          <ac:chgData name="Li, Manling" userId="2767345e-189a-4ebc-9754-b5da929c843d" providerId="ADAL" clId="{371DFF09-6B67-574B-9993-720B096EDCC4}" dt="2022-02-10T23:03:08.928" v="5" actId="478"/>
          <ac:picMkLst>
            <pc:docMk/>
            <pc:sldMk cId="0" sldId="256"/>
            <ac:picMk id="56" creationId="{00000000-0000-0000-0000-000000000000}"/>
          </ac:picMkLst>
        </pc:picChg>
      </pc:sldChg>
      <pc:sldChg chg="add">
        <pc:chgData name="Li, Manling" userId="2767345e-189a-4ebc-9754-b5da929c843d" providerId="ADAL" clId="{371DFF09-6B67-574B-9993-720B096EDCC4}" dt="2022-02-10T23:11:17.489" v="166"/>
        <pc:sldMkLst>
          <pc:docMk/>
          <pc:sldMk cId="672257155" sldId="264"/>
        </pc:sldMkLst>
      </pc:sldChg>
      <pc:sldChg chg="addSp delSp modSp del mod">
        <pc:chgData name="Li, Manling" userId="2767345e-189a-4ebc-9754-b5da929c843d" providerId="ADAL" clId="{371DFF09-6B67-574B-9993-720B096EDCC4}" dt="2022-02-10T23:11:12.355" v="164" actId="2696"/>
        <pc:sldMkLst>
          <pc:docMk/>
          <pc:sldMk cId="1693607736" sldId="264"/>
        </pc:sldMkLst>
        <pc:spChg chg="mod">
          <ac:chgData name="Li, Manling" userId="2767345e-189a-4ebc-9754-b5da929c843d" providerId="ADAL" clId="{371DFF09-6B67-574B-9993-720B096EDCC4}" dt="2022-02-10T23:06:39.663" v="81" actId="1076"/>
          <ac:spMkLst>
            <pc:docMk/>
            <pc:sldMk cId="1693607736" sldId="264"/>
            <ac:spMk id="2" creationId="{2DB68743-B556-FE4F-B21A-70351A3575D8}"/>
          </ac:spMkLst>
        </pc:spChg>
        <pc:graphicFrameChg chg="mod">
          <ac:chgData name="Li, Manling" userId="2767345e-189a-4ebc-9754-b5da929c843d" providerId="ADAL" clId="{371DFF09-6B67-574B-9993-720B096EDCC4}" dt="2022-02-10T23:06:36.737" v="80" actId="1076"/>
          <ac:graphicFrameMkLst>
            <pc:docMk/>
            <pc:sldMk cId="1693607736" sldId="264"/>
            <ac:graphicFrameMk id="6" creationId="{B53CD9DB-EEB0-DF4D-9DE5-1008C70E9E85}"/>
          </ac:graphicFrameMkLst>
        </pc:graphicFrameChg>
        <pc:picChg chg="add mod">
          <ac:chgData name="Li, Manling" userId="2767345e-189a-4ebc-9754-b5da929c843d" providerId="ADAL" clId="{371DFF09-6B67-574B-9993-720B096EDCC4}" dt="2022-02-10T23:06:44.309" v="85" actId="1036"/>
          <ac:picMkLst>
            <pc:docMk/>
            <pc:sldMk cId="1693607736" sldId="264"/>
            <ac:picMk id="4" creationId="{14F96D2B-9A67-0541-A33D-B4CB8E519AC2}"/>
          </ac:picMkLst>
        </pc:picChg>
        <pc:picChg chg="del">
          <ac:chgData name="Li, Manling" userId="2767345e-189a-4ebc-9754-b5da929c843d" providerId="ADAL" clId="{371DFF09-6B67-574B-9993-720B096EDCC4}" dt="2022-02-10T23:05:46.883" v="27" actId="478"/>
          <ac:picMkLst>
            <pc:docMk/>
            <pc:sldMk cId="1693607736" sldId="264"/>
            <ac:picMk id="5" creationId="{3D794DAF-AEAA-BB41-86E3-E6F3C0C83A6E}"/>
          </ac:picMkLst>
        </pc:picChg>
      </pc:sldChg>
      <pc:sldChg chg="addSp delSp modSp del mod">
        <pc:chgData name="Li, Manling" userId="2767345e-189a-4ebc-9754-b5da929c843d" providerId="ADAL" clId="{371DFF09-6B67-574B-9993-720B096EDCC4}" dt="2022-02-10T23:11:12.346" v="163" actId="2696"/>
        <pc:sldMkLst>
          <pc:docMk/>
          <pc:sldMk cId="34644394" sldId="265"/>
        </pc:sldMkLst>
        <pc:spChg chg="mod">
          <ac:chgData name="Li, Manling" userId="2767345e-189a-4ebc-9754-b5da929c843d" providerId="ADAL" clId="{371DFF09-6B67-574B-9993-720B096EDCC4}" dt="2022-02-10T23:10:18.585" v="127" actId="20577"/>
          <ac:spMkLst>
            <pc:docMk/>
            <pc:sldMk cId="34644394" sldId="265"/>
            <ac:spMk id="2" creationId="{2DB68743-B556-FE4F-B21A-70351A3575D8}"/>
          </ac:spMkLst>
        </pc:spChg>
        <pc:spChg chg="del">
          <ac:chgData name="Li, Manling" userId="2767345e-189a-4ebc-9754-b5da929c843d" providerId="ADAL" clId="{371DFF09-6B67-574B-9993-720B096EDCC4}" dt="2022-02-10T23:06:55.914" v="87" actId="478"/>
          <ac:spMkLst>
            <pc:docMk/>
            <pc:sldMk cId="34644394" sldId="265"/>
            <ac:spMk id="3" creationId="{1D062ED6-197B-FC43-B353-56C5D0B50A66}"/>
          </ac:spMkLst>
        </pc:spChg>
        <pc:graphicFrameChg chg="mod modGraphic">
          <ac:chgData name="Li, Manling" userId="2767345e-189a-4ebc-9754-b5da929c843d" providerId="ADAL" clId="{371DFF09-6B67-574B-9993-720B096EDCC4}" dt="2022-02-10T23:10:21.774" v="128" actId="1076"/>
          <ac:graphicFrameMkLst>
            <pc:docMk/>
            <pc:sldMk cId="34644394" sldId="265"/>
            <ac:graphicFrameMk id="7" creationId="{89992EBB-ADA9-BC45-813C-F61EB9B09404}"/>
          </ac:graphicFrameMkLst>
        </pc:graphicFrameChg>
        <pc:picChg chg="add mod">
          <ac:chgData name="Li, Manling" userId="2767345e-189a-4ebc-9754-b5da929c843d" providerId="ADAL" clId="{371DFF09-6B67-574B-9993-720B096EDCC4}" dt="2022-02-10T23:09:17.123" v="93" actId="962"/>
          <ac:picMkLst>
            <pc:docMk/>
            <pc:sldMk cId="34644394" sldId="265"/>
            <ac:picMk id="5" creationId="{AA6E1B60-9F57-9B47-9BFE-35F1F6A0B8B1}"/>
          </ac:picMkLst>
        </pc:picChg>
        <pc:picChg chg="del">
          <ac:chgData name="Li, Manling" userId="2767345e-189a-4ebc-9754-b5da929c843d" providerId="ADAL" clId="{371DFF09-6B67-574B-9993-720B096EDCC4}" dt="2022-02-10T23:08:50.447" v="89" actId="478"/>
          <ac:picMkLst>
            <pc:docMk/>
            <pc:sldMk cId="34644394" sldId="265"/>
            <ac:picMk id="6" creationId="{2DDCE7C6-69DF-BB41-A863-F25F64C18BA9}"/>
          </ac:picMkLst>
        </pc:picChg>
      </pc:sldChg>
      <pc:sldChg chg="add">
        <pc:chgData name="Li, Manling" userId="2767345e-189a-4ebc-9754-b5da929c843d" providerId="ADAL" clId="{371DFF09-6B67-574B-9993-720B096EDCC4}" dt="2022-02-10T23:11:17.489" v="166"/>
        <pc:sldMkLst>
          <pc:docMk/>
          <pc:sldMk cId="4030279849" sldId="265"/>
        </pc:sldMkLst>
      </pc:sldChg>
      <pc:sldChg chg="modSp mod">
        <pc:chgData name="Li, Manling" userId="2767345e-189a-4ebc-9754-b5da929c843d" providerId="ADAL" clId="{371DFF09-6B67-574B-9993-720B096EDCC4}" dt="2022-02-10T23:10:44.828" v="162" actId="14100"/>
        <pc:sldMkLst>
          <pc:docMk/>
          <pc:sldMk cId="716782194" sldId="266"/>
        </pc:sldMkLst>
        <pc:spChg chg="mod">
          <ac:chgData name="Li, Manling" userId="2767345e-189a-4ebc-9754-b5da929c843d" providerId="ADAL" clId="{371DFF09-6B67-574B-9993-720B096EDCC4}" dt="2022-02-10T23:10:44.828" v="162" actId="14100"/>
          <ac:spMkLst>
            <pc:docMk/>
            <pc:sldMk cId="716782194" sldId="266"/>
            <ac:spMk id="2" creationId="{2DB68743-B556-FE4F-B21A-70351A3575D8}"/>
          </ac:spMkLst>
        </pc:spChg>
        <pc:graphicFrameChg chg="mod modGraphic">
          <ac:chgData name="Li, Manling" userId="2767345e-189a-4ebc-9754-b5da929c843d" providerId="ADAL" clId="{371DFF09-6B67-574B-9993-720B096EDCC4}" dt="2022-02-10T23:09:53.371" v="104" actId="404"/>
          <ac:graphicFrameMkLst>
            <pc:docMk/>
            <pc:sldMk cId="716782194" sldId="266"/>
            <ac:graphicFrameMk id="7" creationId="{FEF7A46D-446A-FC48-82C5-26F76470B68F}"/>
          </ac:graphicFrameMkLst>
        </pc:graphicFrameChg>
      </pc:sldChg>
      <pc:sldChg chg="delSp mod">
        <pc:chgData name="Li, Manling" userId="2767345e-189a-4ebc-9754-b5da929c843d" providerId="ADAL" clId="{371DFF09-6B67-574B-9993-720B096EDCC4}" dt="2022-02-10T23:02:56.985" v="0" actId="478"/>
        <pc:sldMkLst>
          <pc:docMk/>
          <pc:sldMk cId="2236928984" sldId="267"/>
        </pc:sldMkLst>
        <pc:spChg chg="del">
          <ac:chgData name="Li, Manling" userId="2767345e-189a-4ebc-9754-b5da929c843d" providerId="ADAL" clId="{371DFF09-6B67-574B-9993-720B096EDCC4}" dt="2022-02-10T23:02:56.985" v="0" actId="478"/>
          <ac:spMkLst>
            <pc:docMk/>
            <pc:sldMk cId="2236928984" sldId="267"/>
            <ac:spMk id="3" creationId="{F0396FD9-A659-7345-ABE9-1A18269952E1}"/>
          </ac:spMkLst>
        </pc:spChg>
      </pc:sldChg>
      <pc:sldChg chg="add">
        <pc:chgData name="Li, Manling" userId="2767345e-189a-4ebc-9754-b5da929c843d" providerId="ADAL" clId="{371DFF09-6B67-574B-9993-720B096EDCC4}" dt="2022-02-10T23:11:17.489" v="166"/>
        <pc:sldMkLst>
          <pc:docMk/>
          <pc:sldMk cId="316856720" sldId="268"/>
        </pc:sldMkLst>
      </pc:sldChg>
      <pc:sldChg chg="addSp modSp new del mod ord">
        <pc:chgData name="Li, Manling" userId="2767345e-189a-4ebc-9754-b5da929c843d" providerId="ADAL" clId="{371DFF09-6B67-574B-9993-720B096EDCC4}" dt="2022-02-10T23:11:12.363" v="165" actId="2696"/>
        <pc:sldMkLst>
          <pc:docMk/>
          <pc:sldMk cId="1467783456" sldId="268"/>
        </pc:sldMkLst>
        <pc:spChg chg="mod">
          <ac:chgData name="Li, Manling" userId="2767345e-189a-4ebc-9754-b5da929c843d" providerId="ADAL" clId="{371DFF09-6B67-574B-9993-720B096EDCC4}" dt="2022-02-10T23:03:26.401" v="23" actId="20577"/>
          <ac:spMkLst>
            <pc:docMk/>
            <pc:sldMk cId="1467783456" sldId="268"/>
            <ac:spMk id="2" creationId="{5CC177E0-C271-0F4E-BE47-A86EC643566D}"/>
          </ac:spMkLst>
        </pc:spChg>
        <pc:picChg chg="add mod">
          <ac:chgData name="Li, Manling" userId="2767345e-189a-4ebc-9754-b5da929c843d" providerId="ADAL" clId="{371DFF09-6B67-574B-9993-720B096EDCC4}" dt="2022-02-10T23:03:41.580" v="25" actId="27614"/>
          <ac:picMkLst>
            <pc:docMk/>
            <pc:sldMk cId="1467783456" sldId="268"/>
            <ac:picMk id="5" creationId="{59E4E2F3-88A2-304C-B449-759C0BACC22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dc3b72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0dc3b72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ce2a27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ce2a27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fce2a279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fce2a279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77E0-C271-0F4E-BE47-A86EC643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Backpack</a:t>
            </a:r>
            <a:r>
              <a:rPr lang="zh-CN" altLang="en-US" dirty="0"/>
              <a:t> </a:t>
            </a:r>
            <a:r>
              <a:rPr lang="en-US" altLang="zh-CN" dirty="0"/>
              <a:t>IED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5177-F438-9242-A5EF-DEC5ECF33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9E4E2F3-88A2-304C-B449-759C0BAC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655"/>
            <a:ext cx="9144000" cy="255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8743-B556-FE4F-B21A-70351A35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"/>
            <a:ext cx="3256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Backpack-IED:</a:t>
            </a:r>
            <a:br>
              <a:rPr lang="en-US" dirty="0"/>
            </a:br>
            <a:r>
              <a:rPr lang="en-US" dirty="0"/>
              <a:t>Reaction &amp; Aftermath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62ED6-197B-FC43-B353-56C5D0B50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64BD396-72B0-AE4D-A737-6CD37B45C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5950482" cy="412577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F7A46D-446A-FC48-82C5-26F76470B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91330"/>
              </p:ext>
            </p:extLst>
          </p:nvPr>
        </p:nvGraphicFramePr>
        <p:xfrm>
          <a:off x="3256434" y="73891"/>
          <a:ext cx="5575866" cy="3086996"/>
        </p:xfrm>
        <a:graphic>
          <a:graphicData uri="http://schemas.openxmlformats.org/drawingml/2006/table">
            <a:tbl>
              <a:tblPr/>
              <a:tblGrid>
                <a:gridCol w="1758911">
                  <a:extLst>
                    <a:ext uri="{9D8B030D-6E8A-4147-A177-3AD203B41FA5}">
                      <a16:colId xmlns:a16="http://schemas.microsoft.com/office/drawing/2014/main" val="416564781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3318617554"/>
                    </a:ext>
                  </a:extLst>
                </a:gridCol>
                <a:gridCol w="2754773">
                  <a:extLst>
                    <a:ext uri="{9D8B030D-6E8A-4147-A177-3AD203B41FA5}">
                      <a16:colId xmlns:a16="http://schemas.microsoft.com/office/drawing/2014/main" val="2041751018"/>
                    </a:ext>
                  </a:extLst>
                </a:gridCol>
              </a:tblGrid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Evacuation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Q606332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emergency evacuation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787011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Potential aftermath conflict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 after the bombing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12753"/>
                  </a:ext>
                </a:extLst>
              </a:tr>
              <a:tr h="18887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Post-Attack Demonstration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Q175331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demonstration after the bombing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187385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Conduct treatment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Q179661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treatment for victims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696751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Evacuation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Q606332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emergency_evacuation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755066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witness_contact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Q11024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communication with the witness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729707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Identify suspect(s)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Q3265221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identification of the bomber 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48988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Notify attack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Q1472062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notification of the attack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146763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Contact victims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Q11024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communication with the victims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266520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Inspect damage </a:t>
                      </a:r>
                      <a:endParaRPr lang="en-US" sz="800" b="1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Q193181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observation of the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demage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057865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Interview suspects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Q21170798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meeting with suspects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43369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Move detainee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transport the detainee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3898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Indict detainee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Q19357312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accusation of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156928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Detain suspect(s) </a:t>
                      </a:r>
                      <a:endParaRPr lang="en-US" sz="800" b="1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Q1403016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arrest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507858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Try accused in court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Q545861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legal_hearing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215832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Acquit defendant </a:t>
                      </a:r>
                      <a:endParaRPr lang="en-US" sz="800" b="1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Q1454723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acquittal of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098136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Convict defendant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Q2916183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conviction of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65202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Sentence defendant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Q1763090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sentence of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148176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Detain for serving sentence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Q1403016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arrest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21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78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4D29-AC3A-F349-9536-A20F9F6F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Car-bombing IED Schema 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DE2F2-CADD-E443-A3F4-D117B3695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8C9ED1A-3505-314F-A247-C9C3185B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00" y="2390148"/>
            <a:ext cx="5225998" cy="267571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1B5177-DCC1-9B4A-BFCF-0A9691780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098160"/>
              </p:ext>
            </p:extLst>
          </p:nvPr>
        </p:nvGraphicFramePr>
        <p:xfrm>
          <a:off x="311700" y="1038618"/>
          <a:ext cx="8167281" cy="1533132"/>
        </p:xfrm>
        <a:graphic>
          <a:graphicData uri="http://schemas.openxmlformats.org/drawingml/2006/table">
            <a:tbl>
              <a:tblPr/>
              <a:tblGrid>
                <a:gridCol w="3235064">
                  <a:extLst>
                    <a:ext uri="{9D8B030D-6E8A-4147-A177-3AD203B41FA5}">
                      <a16:colId xmlns:a16="http://schemas.microsoft.com/office/drawing/2014/main" val="231515486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1031084978"/>
                    </a:ext>
                  </a:extLst>
                </a:gridCol>
                <a:gridCol w="3519054">
                  <a:extLst>
                    <a:ext uri="{9D8B030D-6E8A-4147-A177-3AD203B41FA5}">
                      <a16:colId xmlns:a16="http://schemas.microsoft.com/office/drawing/2014/main" val="3851067211"/>
                    </a:ext>
                  </a:extLst>
                </a:gridCol>
              </a:tblGrid>
              <a:tr h="27950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Learn bomb manufacturing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Q8434</a:t>
                      </a:r>
                      <a:endParaRPr lang="en-US" sz="110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learn about bomb making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688501"/>
                  </a:ext>
                </a:extLst>
              </a:tr>
              <a:tr h="231544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Get explosives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Q21651837</a:t>
                      </a:r>
                      <a:endParaRPr lang="en-US" sz="110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buy the materials to make the bomb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56959"/>
                  </a:ext>
                </a:extLst>
              </a:tr>
              <a:tr h="231544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Get car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Q21651837</a:t>
                      </a:r>
                      <a:endParaRPr lang="en-US" sz="110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buy the vehicle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740186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Manufacture of assemble IED </a:t>
                      </a:r>
                      <a:endParaRPr lang="en-US" sz="1100" b="1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Q187939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manufacturing the bomb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348334"/>
                  </a:ext>
                </a:extLst>
              </a:tr>
              <a:tr h="231544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Move IED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transport the bomb to some place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457529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Move car to assembly location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10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transport the vehicle to some place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085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39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4D29-AC3A-F349-9536-A20F9F6F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Car-bombing IED Schema 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DE2F2-CADD-E443-A3F4-D117B3695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867987A-D770-0743-8F77-88C1C0D2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475"/>
            <a:ext cx="5174095" cy="383190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C924BC-2799-F54C-BF66-3123869FC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61415"/>
              </p:ext>
            </p:extLst>
          </p:nvPr>
        </p:nvGraphicFramePr>
        <p:xfrm>
          <a:off x="5485796" y="445025"/>
          <a:ext cx="3519660" cy="4660654"/>
        </p:xfrm>
        <a:graphic>
          <a:graphicData uri="http://schemas.openxmlformats.org/drawingml/2006/table">
            <a:tbl>
              <a:tblPr/>
              <a:tblGrid>
                <a:gridCol w="1173220">
                  <a:extLst>
                    <a:ext uri="{9D8B030D-6E8A-4147-A177-3AD203B41FA5}">
                      <a16:colId xmlns:a16="http://schemas.microsoft.com/office/drawing/2014/main" val="249627760"/>
                    </a:ext>
                  </a:extLst>
                </a:gridCol>
                <a:gridCol w="868620">
                  <a:extLst>
                    <a:ext uri="{9D8B030D-6E8A-4147-A177-3AD203B41FA5}">
                      <a16:colId xmlns:a16="http://schemas.microsoft.com/office/drawing/2014/main" val="2268464871"/>
                    </a:ext>
                  </a:extLst>
                </a:gridCol>
                <a:gridCol w="1477820">
                  <a:extLst>
                    <a:ext uri="{9D8B030D-6E8A-4147-A177-3AD203B41FA5}">
                      <a16:colId xmlns:a16="http://schemas.microsoft.com/office/drawing/2014/main" val="994721872"/>
                    </a:ext>
                  </a:extLst>
                </a:gridCol>
              </a:tblGrid>
              <a:tr h="211593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Attack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573626"/>
                  </a:ext>
                </a:extLst>
              </a:tr>
              <a:tr h="211593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Detonate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Q891854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bomb_attack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910228"/>
                  </a:ext>
                </a:extLst>
              </a:tr>
              <a:tr h="211593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Crash car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Q11822042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crash the car and the bomb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170140"/>
                  </a:ext>
                </a:extLst>
              </a:tr>
              <a:tr h="608988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Explosion from IED and car crash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Q179057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explosion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262177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Injury from attack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Q193078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injury from the attack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949164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Destruction from explosion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Q17781833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destruction from the explosion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944339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Damage from explosion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Q481609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damage from the explosion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950211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Death from attack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death from the attack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767471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Injury from detonation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Q193078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injury from the explosion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346635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intervention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Q179661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treatment for victims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377988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Death due to explosion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death from the explosion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83994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Move car to attack location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transport the car to attack people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13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497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4D29-AC3A-F349-9536-A20F9F6F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018" y="0"/>
            <a:ext cx="2071282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Car-bombing IED Schema Part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DE2F2-CADD-E443-A3F4-D117B3695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D140DCE-48C0-8248-A985-3B949E0D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28" y="1590191"/>
            <a:ext cx="7258526" cy="35460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86EA12-6F55-1C47-8ADC-48CE79FB0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888342"/>
              </p:ext>
            </p:extLst>
          </p:nvPr>
        </p:nvGraphicFramePr>
        <p:xfrm>
          <a:off x="138546" y="147325"/>
          <a:ext cx="6363855" cy="2392600"/>
        </p:xfrm>
        <a:graphic>
          <a:graphicData uri="http://schemas.openxmlformats.org/drawingml/2006/table">
            <a:tbl>
              <a:tblPr/>
              <a:tblGrid>
                <a:gridCol w="2121285">
                  <a:extLst>
                    <a:ext uri="{9D8B030D-6E8A-4147-A177-3AD203B41FA5}">
                      <a16:colId xmlns:a16="http://schemas.microsoft.com/office/drawing/2014/main" val="1699404787"/>
                    </a:ext>
                  </a:extLst>
                </a:gridCol>
                <a:gridCol w="1065260">
                  <a:extLst>
                    <a:ext uri="{9D8B030D-6E8A-4147-A177-3AD203B41FA5}">
                      <a16:colId xmlns:a16="http://schemas.microsoft.com/office/drawing/2014/main" val="1259372903"/>
                    </a:ext>
                  </a:extLst>
                </a:gridCol>
                <a:gridCol w="3177310">
                  <a:extLst>
                    <a:ext uri="{9D8B030D-6E8A-4147-A177-3AD203B41FA5}">
                      <a16:colId xmlns:a16="http://schemas.microsoft.com/office/drawing/2014/main" val="3913638832"/>
                    </a:ext>
                  </a:extLst>
                </a:gridCol>
              </a:tblGrid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Acquit defendant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Q1454723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acquittal of the attacker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544664"/>
                  </a:ext>
                </a:extLst>
              </a:tr>
              <a:tr h="159133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intervention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Q179661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treatment for the victim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346457"/>
                  </a:ext>
                </a:extLst>
              </a:tr>
              <a:tr h="159133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Contact witness(es)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Q11024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communication with the witness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649504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Try in court </a:t>
                      </a:r>
                      <a:endParaRPr lang="en-US" sz="1050" b="1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Q545861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legal_hearing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16138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Officials meet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Q21170798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meeting with officials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67427"/>
                  </a:ext>
                </a:extLst>
              </a:tr>
              <a:tr h="159133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Investigate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Q1964968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criminal_investigation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639104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Retaliatory attack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 after the bombing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043011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Arrest suspect </a:t>
                      </a:r>
                      <a:endParaRPr lang="en-US" sz="1050" b="1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Q1403016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arrest the bomber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581687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Indict suspect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Q19357312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accusation of the bomber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534599"/>
                  </a:ext>
                </a:extLst>
              </a:tr>
              <a:tr h="159133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Correspondence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Q1472062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remote_communication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with witness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930801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Convict accused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Q2916183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conviction of the bomber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213471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Broadcast decision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Q567303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announcement of the final decision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336478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Issue sentence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Q1763090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sentence of the bomber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942616"/>
                  </a:ext>
                </a:extLst>
              </a:tr>
              <a:tr h="159133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troops arrive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medical team arrives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10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35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8743-B556-FE4F-B21A-70351A35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29063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Backpack-IED</a:t>
            </a:r>
            <a:r>
              <a:rPr lang="zh-CN" altLang="en-US" dirty="0"/>
              <a:t> </a:t>
            </a:r>
            <a:r>
              <a:rPr lang="en-US" altLang="zh-CN" dirty="0"/>
              <a:t>Schema:</a:t>
            </a:r>
            <a:r>
              <a:rPr lang="zh-CN" altLang="en-US" dirty="0"/>
              <a:t> </a:t>
            </a:r>
            <a:r>
              <a:rPr lang="en-US" altLang="zh-CN" dirty="0"/>
              <a:t>Contributory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Planning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3CD9DB-EEB0-DF4D-9DE5-1008C70E9E85}"/>
              </a:ext>
            </a:extLst>
          </p:cNvPr>
          <p:cNvGraphicFramePr>
            <a:graphicFrameLocks noGrp="1"/>
          </p:cNvGraphicFramePr>
          <p:nvPr/>
        </p:nvGraphicFramePr>
        <p:xfrm>
          <a:off x="403470" y="543637"/>
          <a:ext cx="7771785" cy="1628063"/>
        </p:xfrm>
        <a:graphic>
          <a:graphicData uri="http://schemas.openxmlformats.org/drawingml/2006/table">
            <a:tbl>
              <a:tblPr/>
              <a:tblGrid>
                <a:gridCol w="2590595">
                  <a:extLst>
                    <a:ext uri="{9D8B030D-6E8A-4147-A177-3AD203B41FA5}">
                      <a16:colId xmlns:a16="http://schemas.microsoft.com/office/drawing/2014/main" val="2916642121"/>
                    </a:ext>
                  </a:extLst>
                </a:gridCol>
                <a:gridCol w="1634426">
                  <a:extLst>
                    <a:ext uri="{9D8B030D-6E8A-4147-A177-3AD203B41FA5}">
                      <a16:colId xmlns:a16="http://schemas.microsoft.com/office/drawing/2014/main" val="4246908539"/>
                    </a:ext>
                  </a:extLst>
                </a:gridCol>
                <a:gridCol w="3546764">
                  <a:extLst>
                    <a:ext uri="{9D8B030D-6E8A-4147-A177-3AD203B41FA5}">
                      <a16:colId xmlns:a16="http://schemas.microsoft.com/office/drawing/2014/main" val="1127370996"/>
                    </a:ext>
                  </a:extLst>
                </a:gridCol>
              </a:tblGrid>
              <a:tr h="2590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Learn bomb making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Q8434</a:t>
                      </a:r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learn about the bomb making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732116"/>
                  </a:ext>
                </a:extLst>
              </a:tr>
              <a:tr h="2590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Motivating attack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Q1174599</a:t>
                      </a:r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the bomber starts to want to attack people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554703"/>
                  </a:ext>
                </a:extLst>
              </a:tr>
              <a:tr h="2590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Buy bomb or parts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Q21651837</a:t>
                      </a:r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but materials for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442876"/>
                  </a:ext>
                </a:extLst>
              </a:tr>
              <a:tr h="2590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Move bomb or parts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Q7590</a:t>
                      </a:r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transport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525443"/>
                  </a:ext>
                </a:extLst>
              </a:tr>
              <a:tr h="333008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Assemble explosive in container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Q187939</a:t>
                      </a:r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manufacturing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336223"/>
                  </a:ext>
                </a:extLst>
              </a:tr>
              <a:tr h="2590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Demonstration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Q175331</a:t>
                      </a:r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demonstration that triggered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8389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4F96D2B-9A67-0541-A33D-B4CB8E519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29" y="2204356"/>
            <a:ext cx="6974516" cy="29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5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8743-B556-FE4F-B21A-70351A35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Backpack-IED</a:t>
            </a:r>
            <a:r>
              <a:rPr lang="zh-CN" altLang="en-US" dirty="0"/>
              <a:t> </a:t>
            </a:r>
            <a:r>
              <a:rPr lang="en-US" altLang="zh-CN" dirty="0"/>
              <a:t>Schema: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Execution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992EBB-ADA9-BC45-813C-F61EB9B09404}"/>
              </a:ext>
            </a:extLst>
          </p:cNvPr>
          <p:cNvGraphicFramePr>
            <a:graphicFrameLocks noGrp="1"/>
          </p:cNvGraphicFramePr>
          <p:nvPr/>
        </p:nvGraphicFramePr>
        <p:xfrm>
          <a:off x="311700" y="1586235"/>
          <a:ext cx="4149465" cy="2988754"/>
        </p:xfrm>
        <a:graphic>
          <a:graphicData uri="http://schemas.openxmlformats.org/drawingml/2006/table">
            <a:tbl>
              <a:tblPr/>
              <a:tblGrid>
                <a:gridCol w="1383155">
                  <a:extLst>
                    <a:ext uri="{9D8B030D-6E8A-4147-A177-3AD203B41FA5}">
                      <a16:colId xmlns:a16="http://schemas.microsoft.com/office/drawing/2014/main" val="1818615697"/>
                    </a:ext>
                  </a:extLst>
                </a:gridCol>
                <a:gridCol w="1085290">
                  <a:extLst>
                    <a:ext uri="{9D8B030D-6E8A-4147-A177-3AD203B41FA5}">
                      <a16:colId xmlns:a16="http://schemas.microsoft.com/office/drawing/2014/main" val="573218296"/>
                    </a:ext>
                  </a:extLst>
                </a:gridCol>
                <a:gridCol w="1681020">
                  <a:extLst>
                    <a:ext uri="{9D8B030D-6E8A-4147-A177-3AD203B41FA5}">
                      <a16:colId xmlns:a16="http://schemas.microsoft.com/office/drawing/2014/main" val="952681310"/>
                    </a:ext>
                  </a:extLst>
                </a:gridCol>
              </a:tblGrid>
              <a:tr h="427647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Damage artifacts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Q481609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damage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by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the bomb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92744"/>
                  </a:ext>
                </a:extLst>
              </a:tr>
              <a:tr h="42669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Injury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Q193078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victim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injury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197179"/>
                  </a:ext>
                </a:extLst>
              </a:tr>
              <a:tr h="42669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Detonate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Q891854</a:t>
                      </a:r>
                      <a:endParaRPr lang="en-US" sz="110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bomb attack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589716"/>
                  </a:ext>
                </a:extLst>
              </a:tr>
              <a:tr h="42669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Destroy property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Q17781833</a:t>
                      </a:r>
                      <a:endParaRPr lang="en-US" sz="110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destruction of the surrounding properties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48781"/>
                  </a:ext>
                </a:extLst>
              </a:tr>
              <a:tr h="42669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Death from attack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</a:t>
                      </a:r>
                      <a:endParaRPr lang="en-US" sz="110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death due to the attack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165880"/>
                  </a:ext>
                </a:extLst>
              </a:tr>
              <a:tr h="42669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Move IED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10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transport IED to the attacking target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451662"/>
                  </a:ext>
                </a:extLst>
              </a:tr>
              <a:tr h="427647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Notify attack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Q1472062</a:t>
                      </a:r>
                      <a:endParaRPr lang="en-US" sz="110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announcement of the attacking event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581997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AA6E1B60-9F57-9B47-9BFE-35F1F6A0B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838" y="0"/>
            <a:ext cx="43699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7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51B0-5A85-0041-B4A6-1149DC12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717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Attack Schema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FA62279-1CBC-C544-B8F5-1E9CB948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66" y="1667873"/>
            <a:ext cx="7746032" cy="353922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2A670D-C4B4-2F40-B2A1-77322BE7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03329"/>
              </p:ext>
            </p:extLst>
          </p:nvPr>
        </p:nvGraphicFramePr>
        <p:xfrm>
          <a:off x="207040" y="808305"/>
          <a:ext cx="4364961" cy="1119243"/>
        </p:xfrm>
        <a:graphic>
          <a:graphicData uri="http://schemas.openxmlformats.org/drawingml/2006/table">
            <a:tbl>
              <a:tblPr/>
              <a:tblGrid>
                <a:gridCol w="1454987">
                  <a:extLst>
                    <a:ext uri="{9D8B030D-6E8A-4147-A177-3AD203B41FA5}">
                      <a16:colId xmlns:a16="http://schemas.microsoft.com/office/drawing/2014/main" val="4081032962"/>
                    </a:ext>
                  </a:extLst>
                </a:gridCol>
                <a:gridCol w="1149706">
                  <a:extLst>
                    <a:ext uri="{9D8B030D-6E8A-4147-A177-3AD203B41FA5}">
                      <a16:colId xmlns:a16="http://schemas.microsoft.com/office/drawing/2014/main" val="1105677234"/>
                    </a:ext>
                  </a:extLst>
                </a:gridCol>
                <a:gridCol w="1760268">
                  <a:extLst>
                    <a:ext uri="{9D8B030D-6E8A-4147-A177-3AD203B41FA5}">
                      <a16:colId xmlns:a16="http://schemas.microsoft.com/office/drawing/2014/main" val="1506998600"/>
                    </a:ext>
                  </a:extLst>
                </a:gridCol>
              </a:tblGrid>
              <a:tr h="1400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Attack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 happens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758971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Damage from attack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Q481609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damage from the attack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523406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Acquit defendant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Q1454723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acquittal of the attacker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094905"/>
                  </a:ext>
                </a:extLst>
              </a:tr>
              <a:tr h="8063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Death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death of the victims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816455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troops arrive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medical team arrives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768419"/>
                  </a:ext>
                </a:extLst>
              </a:tr>
              <a:tr h="8063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Injury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Q193078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injury of victims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7994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E74C31-26C6-274A-A546-2BAA6568E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532480"/>
              </p:ext>
            </p:extLst>
          </p:nvPr>
        </p:nvGraphicFramePr>
        <p:xfrm>
          <a:off x="5077663" y="38505"/>
          <a:ext cx="4112517" cy="3289765"/>
        </p:xfrm>
        <a:graphic>
          <a:graphicData uri="http://schemas.openxmlformats.org/drawingml/2006/table">
            <a:tbl>
              <a:tblPr/>
              <a:tblGrid>
                <a:gridCol w="1370839">
                  <a:extLst>
                    <a:ext uri="{9D8B030D-6E8A-4147-A177-3AD203B41FA5}">
                      <a16:colId xmlns:a16="http://schemas.microsoft.com/office/drawing/2014/main" val="4081032962"/>
                    </a:ext>
                  </a:extLst>
                </a:gridCol>
                <a:gridCol w="899206">
                  <a:extLst>
                    <a:ext uri="{9D8B030D-6E8A-4147-A177-3AD203B41FA5}">
                      <a16:colId xmlns:a16="http://schemas.microsoft.com/office/drawing/2014/main" val="1105677234"/>
                    </a:ext>
                  </a:extLst>
                </a:gridCol>
                <a:gridCol w="1842472">
                  <a:extLst>
                    <a:ext uri="{9D8B030D-6E8A-4147-A177-3AD203B41FA5}">
                      <a16:colId xmlns:a16="http://schemas.microsoft.com/office/drawing/2014/main" val="1506998600"/>
                    </a:ext>
                  </a:extLst>
                </a:gridCol>
              </a:tblGrid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intervention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Q179661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treatment of the victims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998659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Arrest suspect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Q1403016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arrest suspects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705115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Try in court </a:t>
                      </a:r>
                      <a:endParaRPr lang="en-US" sz="1050" b="1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Q545861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legal_hearing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840248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Officials meet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Q21170798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meeting with officials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406878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Investigate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Q1964968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criminal_investigation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532148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Evacuation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Q606332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emergency_evacuation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89153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Contact witness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Q11024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communication with witness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630060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Demonstration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Q175331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demonstration that triggered the attack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956108"/>
                  </a:ext>
                </a:extLst>
              </a:tr>
              <a:tr h="258875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Post-Attack Demonstration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Q175331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demonstration after the attack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91660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Retaliatory attack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 after the previous attack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039726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Indict suspect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Q19357312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accusation of the attacker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93746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Correspondence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Q1472062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remote_communication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660655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Convict accused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Q2916183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conviction of the attacker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249116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Broadcast decision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Q567303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announcement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788754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Issue sentence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Q1763090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sentence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414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92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IED Schema Overview</a:t>
            </a: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6"/>
            <a:ext cx="9144000" cy="3170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 Schema Part 1: Background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4950"/>
            <a:ext cx="7757849" cy="35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>
            <p:extLst>
              <p:ext uri="{D42A27DB-BD31-4B8C-83A1-F6EECF244321}">
                <p14:modId xmlns:p14="http://schemas.microsoft.com/office/powerpoint/2010/main" val="1910575107"/>
              </p:ext>
            </p:extLst>
          </p:nvPr>
        </p:nvGraphicFramePr>
        <p:xfrm>
          <a:off x="3854150" y="1152475"/>
          <a:ext cx="4901100" cy="1467425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2020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learning to make IED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Q8434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learn about the bomb making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talking with requester or commander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Q1472062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asking the requester about the bomb plan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request or command to attack target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Q1665268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requester asks to attack a specific target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buying IED components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Q21651837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buy the materials to make the bomb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build IED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Q187939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manufacturing the bomb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threatening by announcing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Q325980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threatening the possible bombing 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moving to target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Q7590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transport the bomb to the target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 Schema Part 2: Detonation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528224" cy="35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475" y="3517775"/>
            <a:ext cx="365450" cy="16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475" y="3842175"/>
            <a:ext cx="365450" cy="16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600" y="4250175"/>
            <a:ext cx="482325" cy="2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650" y="2944050"/>
            <a:ext cx="1456275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5750" y="2815950"/>
            <a:ext cx="984175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10525"/>
            <a:ext cx="395575" cy="12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32200"/>
            <a:ext cx="131850" cy="125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800" y="2945800"/>
            <a:ext cx="1148749" cy="1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050" y="3612575"/>
            <a:ext cx="604649" cy="360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" name="Google Shape;84;p15"/>
          <p:cNvGraphicFramePr/>
          <p:nvPr>
            <p:extLst>
              <p:ext uri="{D42A27DB-BD31-4B8C-83A1-F6EECF244321}">
                <p14:modId xmlns:p14="http://schemas.microsoft.com/office/powerpoint/2010/main" val="2043812710"/>
              </p:ext>
            </p:extLst>
          </p:nvPr>
        </p:nvGraphicFramePr>
        <p:xfrm>
          <a:off x="3931200" y="1795175"/>
          <a:ext cx="4901100" cy="2304025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206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moving to target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Q7590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transport the bomb to the target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interefering to neutralize the IED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Q16515105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</a:t>
                      </a:r>
                      <a:r>
                        <a:rPr lang="en" sz="750" dirty="0" err="1"/>
                        <a:t>interefer</a:t>
                      </a:r>
                      <a:r>
                        <a:rPr lang="en" sz="750" dirty="0"/>
                        <a:t> the bombing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defusing the IED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Q649416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leave the bomb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IED detonates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Q891854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bomb attack starts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target destroyed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Q17781833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destruction of the target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target damaged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Q481609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damage of the target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victims injured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Q193078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injury of victims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victims die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Q4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death of victims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interefering to defuse more potential IEDs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Q16515105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</a:t>
                      </a:r>
                      <a:r>
                        <a:rPr lang="en" sz="750" dirty="0" err="1"/>
                        <a:t>interefer</a:t>
                      </a:r>
                      <a:r>
                        <a:rPr lang="en" sz="750" dirty="0"/>
                        <a:t> other remaining bombs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Investigation begins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Q1964968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criminal investigation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Demonstration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Q175331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demonstration that triggered the bomb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 Schema Part 3: Aftermath1</a:t>
            </a:r>
            <a:endParaRPr dirty="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43" y="1152475"/>
            <a:ext cx="3814732" cy="399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57333">
            <a:off x="369849" y="2789994"/>
            <a:ext cx="614903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50" y="3087575"/>
            <a:ext cx="524975" cy="2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50" y="3318025"/>
            <a:ext cx="670400" cy="29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950" y="2848975"/>
            <a:ext cx="119100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2425" y="1689325"/>
            <a:ext cx="383150" cy="29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6"/>
          <p:cNvGraphicFramePr/>
          <p:nvPr>
            <p:extLst>
              <p:ext uri="{D42A27DB-BD31-4B8C-83A1-F6EECF244321}">
                <p14:modId xmlns:p14="http://schemas.microsoft.com/office/powerpoint/2010/main" val="1718179963"/>
              </p:ext>
            </p:extLst>
          </p:nvPr>
        </p:nvGraphicFramePr>
        <p:xfrm>
          <a:off x="4239050" y="1689325"/>
          <a:ext cx="4490525" cy="2227580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995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Investigation begins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Q1964968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 criminal_investigation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evacuation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Q606332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 emergency_evacuation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witness contact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Q11024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communication with witness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A demonstration event happening after the detonation event.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Q175331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demonstration after the bombing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Potential aftermath conflict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Q1174599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attack after the bombing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evacuation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Q606332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</a:t>
                      </a:r>
                      <a:r>
                        <a:rPr lang="en" sz="650" dirty="0" err="1"/>
                        <a:t>emergency_evacuation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contacting the medical team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Q1472062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contacting the medical team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contacting police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Q1472062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contacting the police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Intelligence identified ibrahim hussein berro as bomber at some place.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Q3265221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identification of the bomber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Attacker indicted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Q19357312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accusation of the bomber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 Schema Part 4: Aftermath2</a:t>
            </a: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835900" cy="37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19025"/>
            <a:ext cx="454975" cy="366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Google Shape;105;p17"/>
          <p:cNvGraphicFramePr/>
          <p:nvPr>
            <p:extLst>
              <p:ext uri="{D42A27DB-BD31-4B8C-83A1-F6EECF244321}">
                <p14:modId xmlns:p14="http://schemas.microsoft.com/office/powerpoint/2010/main" val="830224997"/>
              </p:ext>
            </p:extLst>
          </p:nvPr>
        </p:nvGraphicFramePr>
        <p:xfrm>
          <a:off x="4746475" y="2033075"/>
          <a:ext cx="4194975" cy="1496056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57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trial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Q545861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 legal_hearing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Attacker convicted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Q2916183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conviction of the bomber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Attacker sentenced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Q1763090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sentence of the bomber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Attacker jailed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Q1403016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arrest of the bomber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Attacker released after duration of sentence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Q3237993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release the bomber from prison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Identified person is found innocent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Q3237993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release the innocent people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1078</Words>
  <Application>Microsoft Macintosh PowerPoint</Application>
  <PresentationFormat>On-screen Show (16:9)</PresentationFormat>
  <Paragraphs>370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Helvetica Neue</vt:lpstr>
      <vt:lpstr>Simple Light</vt:lpstr>
      <vt:lpstr>Backpack IED</vt:lpstr>
      <vt:lpstr>Backpack-IED Schema: Contributory Factors &amp; Planning</vt:lpstr>
      <vt:lpstr>Backpack-IED Schema:  Execution</vt:lpstr>
      <vt:lpstr>General Attack Schema</vt:lpstr>
      <vt:lpstr>General IED Schema Overview</vt:lpstr>
      <vt:lpstr>General IED Schema Part 1: Background</vt:lpstr>
      <vt:lpstr>General IED Schema Part 2: Detonation</vt:lpstr>
      <vt:lpstr>General IED Schema Part 3: Aftermath1</vt:lpstr>
      <vt:lpstr>General IED Schema Part 4: Aftermath2</vt:lpstr>
      <vt:lpstr>Backpack-IED: Reaction &amp; Aftermath</vt:lpstr>
      <vt:lpstr>Car-bombing IED Schema Part 1</vt:lpstr>
      <vt:lpstr>Car-bombing IED Schema Part 2</vt:lpstr>
      <vt:lpstr>Car-bombing IED Schema Part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Attack Schema</dc:title>
  <cp:lastModifiedBy>Li, Manling</cp:lastModifiedBy>
  <cp:revision>5</cp:revision>
  <dcterms:modified xsi:type="dcterms:W3CDTF">2022-02-10T23:11:22Z</dcterms:modified>
</cp:coreProperties>
</file>