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 name="Shape 10"/>
        <p:cNvGrpSpPr/>
        <p:nvPr/>
      </p:nvGrpSpPr>
      <p:grpSpPr>
        <a:xfrm>
          <a:off x="0" y="0"/>
          <a:ext cx="0" cy="0"/>
          <a:chOff x="0" y="0"/>
          <a:chExt cx="0" cy="0"/>
        </a:xfrm>
      </p:grpSpPr>
      <p:sp>
        <p:nvSpPr>
          <p:cNvPr id="11" name="Google Shape;11;gd3c50fd7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d3c50fd7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With the goal of this year’s white hat conference being to “identify innovative solutions against cybercrime”, I found it valuable to open the conference by discussing a means for overcoming technical skill gaps.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For those in the audience who consider themselves budding cybersecurity professionals, one of the following descriptions may resonate with you, depending on your background:</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As an academic student, you’ve yet to gain much practical cybersecurity experience, and at times you find it difficult to identify means for applying your theoretical knowledge to cybersecurity operations.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As a law enforcement professional, you’ve spent much of your career filling traditional roles and have since acquired a limited set of technical cybersecurity skills to fight cyber crime. You’ve gained an awareness of cybersecurity methodology through instructor-led training, but seek more opportunities to build technical skills faster. </a:t>
            </a:r>
            <a:endParaRPr sz="1200">
              <a:solidFill>
                <a:schemeClr val="dk1"/>
              </a:solidFill>
            </a:endParaRPr>
          </a:p>
          <a:p>
            <a:pPr indent="0" lvl="0" marL="457200" rtl="0" algn="l">
              <a:lnSpc>
                <a:spcPct val="115000"/>
              </a:lnSpc>
              <a:spcBef>
                <a:spcPts val="1200"/>
              </a:spcBef>
              <a:spcAft>
                <a:spcPts val="1200"/>
              </a:spcAft>
              <a:buNone/>
            </a:pPr>
            <a:r>
              <a:rPr lang="en" sz="1200">
                <a:solidFill>
                  <a:schemeClr val="dk1"/>
                </a:solidFill>
              </a:rPr>
              <a:t>Maybe neither of those apply to you. Maybe you are already a cybersecurity rockstar. If that’s the case, I hope you enjoy my talk anyway &gt;_&lt;. My goal today, besides introducing you to the White Hat conference, is to inform and inspire you as you trek on your cybersecurity journey. I hope you find this presentation relatable, approachable, and inviting.</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gd3c50fd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 name="Google Shape;17;gd3c50fd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I talk to you about building cyber skills, let me tell you a bit about myself.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name is Sean Donnelly. Over the past ten years I’ve built technical skills applicable to both offensive and defensive cybersecurity work roles. I’ve done so through academia, and on-the-job training, but mainly through my own structured and unstructured study. Along the way I attended the United States Naval Academy and Boston University, served in the U.S. Navy, and founded a company focused on helping others build advanced technical skillsets in both the </a:t>
            </a:r>
            <a:r>
              <a:rPr lang="en"/>
              <a:t>government</a:t>
            </a:r>
            <a:r>
              <a:rPr lang="en"/>
              <a:t> and commercial sectors.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gd4a2d37a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 name="Google Shape;26;gd4a2d37a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Here are the topics I’ll dive into:</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I’ll highlight digital forensics disciplines and ask you to reflect on your current skill level</a:t>
            </a:r>
            <a:endParaRPr sz="1200">
              <a:solidFill>
                <a:schemeClr val="dk1"/>
              </a:solidFill>
            </a:endParaRPr>
          </a:p>
          <a:p>
            <a:pPr indent="0" lvl="0" marL="0" rtl="0" algn="l">
              <a:spcBef>
                <a:spcPts val="0"/>
              </a:spcBef>
              <a:spcAft>
                <a:spcPts val="0"/>
              </a:spcAft>
              <a:buNone/>
            </a:pPr>
            <a:r>
              <a:rPr lang="en" sz="1200">
                <a:solidFill>
                  <a:schemeClr val="dk1"/>
                </a:solidFill>
              </a:rPr>
              <a:t>I’ll discuss character traits I feel are critical for </a:t>
            </a:r>
            <a:r>
              <a:rPr lang="en" sz="1200">
                <a:solidFill>
                  <a:schemeClr val="dk1"/>
                </a:solidFill>
              </a:rPr>
              <a:t>building</a:t>
            </a:r>
            <a:r>
              <a:rPr lang="en" sz="1200">
                <a:solidFill>
                  <a:schemeClr val="dk1"/>
                </a:solidFill>
              </a:rPr>
              <a:t> new technical skills</a:t>
            </a:r>
            <a:endParaRPr sz="1200">
              <a:solidFill>
                <a:schemeClr val="dk1"/>
              </a:solidFill>
            </a:endParaRPr>
          </a:p>
          <a:p>
            <a:pPr indent="0" lvl="0" marL="0" rtl="0" algn="l">
              <a:spcBef>
                <a:spcPts val="0"/>
              </a:spcBef>
              <a:spcAft>
                <a:spcPts val="0"/>
              </a:spcAft>
              <a:buNone/>
            </a:pPr>
            <a:r>
              <a:rPr lang="en" sz="1200">
                <a:solidFill>
                  <a:schemeClr val="dk1"/>
                </a:solidFill>
              </a:rPr>
              <a:t>I’ll give an overview of the numerous knowledge sources you can tap into for learning technical information security concepts</a:t>
            </a:r>
            <a:endParaRPr sz="1200">
              <a:solidFill>
                <a:schemeClr val="dk1"/>
              </a:solidFill>
            </a:endParaRPr>
          </a:p>
          <a:p>
            <a:pPr indent="0" lvl="0" marL="0" rtl="0" algn="l">
              <a:spcBef>
                <a:spcPts val="0"/>
              </a:spcBef>
              <a:spcAft>
                <a:spcPts val="0"/>
              </a:spcAft>
              <a:buNone/>
            </a:pPr>
            <a:r>
              <a:rPr lang="en" sz="1200">
                <a:solidFill>
                  <a:schemeClr val="dk1"/>
                </a:solidFill>
              </a:rPr>
              <a:t>I’ll present a framework you can use can use to </a:t>
            </a:r>
            <a:r>
              <a:rPr lang="en" sz="1200">
                <a:solidFill>
                  <a:schemeClr val="dk1"/>
                </a:solidFill>
              </a:rPr>
              <a:t>facilitate</a:t>
            </a:r>
            <a:r>
              <a:rPr lang="en" sz="1200">
                <a:solidFill>
                  <a:schemeClr val="dk1"/>
                </a:solidFill>
              </a:rPr>
              <a:t> skill building </a:t>
            </a:r>
            <a:endParaRPr sz="1200">
              <a:solidFill>
                <a:schemeClr val="dk1"/>
              </a:solidFill>
            </a:endParaRPr>
          </a:p>
          <a:p>
            <a:pPr indent="0" lvl="0" marL="0" rtl="0" algn="l">
              <a:spcBef>
                <a:spcPts val="0"/>
              </a:spcBef>
              <a:spcAft>
                <a:spcPts val="0"/>
              </a:spcAft>
              <a:buNone/>
            </a:pPr>
            <a:r>
              <a:rPr lang="en" sz="1200">
                <a:solidFill>
                  <a:schemeClr val="dk1"/>
                </a:solidFill>
              </a:rPr>
              <a:t>And finally, I’ll point you toward some additional resources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Ultimately, I hope you walk away understanding that instructor-led and on-the-job training aren’t enough to build expertise at the rate you might want to...but that with a willingness to practice being curious, a bit of self-motivation, and a plan – you can level up!</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d4a2d37a6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d4a2d37a6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Before I get into approaches for honing soft skills and a methodology for building hard skills, let’s first unpack digital forensics.</a:t>
            </a:r>
            <a:br>
              <a:rPr lang="en"/>
            </a:br>
            <a:br>
              <a:rPr lang="en"/>
            </a:br>
            <a:r>
              <a:rPr lang="en"/>
              <a:t>Of all the information security disciplines, I think it’s fair to say “digital forensics” is most interesting to this audience..so I will focus on it moving forward.</a:t>
            </a:r>
            <a:br>
              <a:rPr lang="en"/>
            </a:br>
            <a:endParaRPr/>
          </a:p>
          <a:p>
            <a:pPr indent="0" lvl="0" marL="0" rtl="0" algn="l">
              <a:spcBef>
                <a:spcPts val="0"/>
              </a:spcBef>
              <a:spcAft>
                <a:spcPts val="0"/>
              </a:spcAft>
              <a:buNone/>
            </a:pPr>
            <a:r>
              <a:rPr lang="en">
                <a:solidFill>
                  <a:schemeClr val="dk1"/>
                </a:solidFill>
              </a:rPr>
              <a:t>The radar chart you see here is an example..meant to graphically depict the skill level of a digital forensics practitioner across 5 subdisciplines. Each of the 10 dashed lines represent a skill level.. and the outside-most dashed line, line 10, represents </a:t>
            </a:r>
            <a:r>
              <a:rPr b="1" lang="en">
                <a:solidFill>
                  <a:schemeClr val="dk1"/>
                </a:solidFill>
              </a:rPr>
              <a:t>skill mastery</a:t>
            </a:r>
            <a:r>
              <a:rPr lang="en">
                <a:solidFill>
                  <a:schemeClr val="dk1"/>
                </a:solidFill>
              </a:rPr>
              <a:t>. [Pause 5 seconds]. Now that you’ve given the diagram a once over, ask yourself “What does my digital forensics skills radar chart look like?” Try to imagine it.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think of the </a:t>
            </a:r>
            <a:r>
              <a:rPr lang="en"/>
              <a:t>quintessential</a:t>
            </a:r>
            <a:r>
              <a:rPr lang="en"/>
              <a:t> law enforcement digital forensicator, skills related to mobile forensics and disk forensics may come to mind... but </a:t>
            </a:r>
            <a:r>
              <a:rPr b="1" lang="en"/>
              <a:t>“digital forensics”</a:t>
            </a:r>
            <a:r>
              <a:rPr lang="en"/>
              <a:t> also encompasses the</a:t>
            </a:r>
            <a:r>
              <a:rPr b="1" lang="en"/>
              <a:t> live forensics</a:t>
            </a:r>
            <a:r>
              <a:rPr lang="en"/>
              <a:t> and </a:t>
            </a:r>
            <a:r>
              <a:rPr b="1" lang="en"/>
              <a:t>network forensics</a:t>
            </a:r>
            <a:r>
              <a:rPr lang="en"/>
              <a:t> subdisciplines, and many criminal cases today rely on related skill sets. Those latter subdisciplines may be foreign to you, and that’s alright. I’ll do my best to briefly explain their importance.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collection and preservation of forensically </a:t>
            </a:r>
            <a:r>
              <a:rPr lang="en"/>
              <a:t>sound evidence has long been tightly coupled with “dead-box forensics” – for those who have not heard that term before, dead-box forensics involves obtaining a bit-for-bit duplicate image of storage from a powered-down system, then analyzing the image offline.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recent years, criminals have shifted their tactics, techniques, and procedures to significantly decrease interaction with non-volatile storage. Instead, they’ve pivoted to new methodology that is heavily reliant on modifying running system memory. Live forensics and network forensics both facilitate the use of techniques to detect memory-resident malicious activity.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these techniques can often be executed remotely, allowing for practitioners to, in some cases, act quicker and reach systems that they can’t access physically.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4a2d37a6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4a2d37a6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work in cybersecurity for one or more different reasons –</a:t>
            </a:r>
            <a:endParaRPr/>
          </a:p>
          <a:p>
            <a:pPr indent="-298450" lvl="0" marL="457200" rtl="0" algn="l">
              <a:spcBef>
                <a:spcPts val="0"/>
              </a:spcBef>
              <a:spcAft>
                <a:spcPts val="0"/>
              </a:spcAft>
              <a:buSzPts val="1100"/>
              <a:buChar char="●"/>
            </a:pPr>
            <a:r>
              <a:rPr lang="en"/>
              <a:t>Some do it for the joy of solving hard problems</a:t>
            </a:r>
            <a:endParaRPr/>
          </a:p>
          <a:p>
            <a:pPr indent="-298450" lvl="0" marL="457200" rtl="0" algn="l">
              <a:spcBef>
                <a:spcPts val="0"/>
              </a:spcBef>
              <a:spcAft>
                <a:spcPts val="0"/>
              </a:spcAft>
              <a:buSzPts val="1100"/>
              <a:buChar char="●"/>
            </a:pPr>
            <a:r>
              <a:rPr lang="en"/>
              <a:t>Others are passionate about making the </a:t>
            </a:r>
            <a:r>
              <a:rPr lang="en"/>
              <a:t>wor</a:t>
            </a:r>
            <a:r>
              <a:rPr lang="en"/>
              <a:t>ld</a:t>
            </a:r>
            <a:r>
              <a:rPr lang="en"/>
              <a:t> safer by taking down criminals</a:t>
            </a:r>
            <a:endParaRPr/>
          </a:p>
          <a:p>
            <a:pPr indent="-298450" lvl="0" marL="457200" rtl="0" algn="l">
              <a:spcBef>
                <a:spcPts val="0"/>
              </a:spcBef>
              <a:spcAft>
                <a:spcPts val="0"/>
              </a:spcAft>
              <a:buSzPts val="1100"/>
              <a:buChar char="●"/>
            </a:pPr>
            <a:r>
              <a:rPr lang="en"/>
              <a:t>A</a:t>
            </a:r>
            <a:r>
              <a:rPr lang="en"/>
              <a:t> lot of people</a:t>
            </a:r>
            <a:r>
              <a:rPr lang="en"/>
              <a:t> do it because the field pays well</a:t>
            </a:r>
            <a:endParaRPr/>
          </a:p>
          <a:p>
            <a:pPr indent="-298450" lvl="0" marL="457200" rtl="0" algn="l">
              <a:spcBef>
                <a:spcPts val="0"/>
              </a:spcBef>
              <a:spcAft>
                <a:spcPts val="0"/>
              </a:spcAft>
              <a:buSzPts val="1100"/>
              <a:buChar char="●"/>
            </a:pPr>
            <a:r>
              <a:rPr lang="en"/>
              <a:t>Or because the day-to-day technical work is particularly compelling</a:t>
            </a:r>
            <a:endParaRPr/>
          </a:p>
          <a:p>
            <a:pPr indent="-298450" lvl="0" marL="457200" rtl="0" algn="l">
              <a:spcBef>
                <a:spcPts val="0"/>
              </a:spcBef>
              <a:spcAft>
                <a:spcPts val="0"/>
              </a:spcAft>
              <a:buSzPts val="1100"/>
              <a:buChar char="●"/>
            </a:pPr>
            <a:r>
              <a:rPr lang="en"/>
              <a:t>And many do it simply to provide for family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those are great reasons to work in cybersecurity, and no matter your reasons, you probably want to be really good at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Throughout the hundreds of technical cybersecurity professionals I’ve met and led throughout my career, all of the really good ones share two character traits – Curiosity and Motivation. These rockstars are what I’d consider “Autodidacts” –self-taught people who continuously lean on curiosity and motivation to propel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this point you may be thinking – “I’m curious and motivated”.. or maybe..“I used to be curious and motivated”. And some tuned in are telling themselves “I can’t remember the last time I was curious about or motivated by my 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smaller number of truly exceptional people I’ve met over the years have a third character trait – Grit. Grit can also be described as “resolve” or “fortitude”. That is, an uncanny ability to </a:t>
            </a:r>
            <a:r>
              <a:rPr lang="en"/>
              <a:t>persevere</a:t>
            </a:r>
            <a:r>
              <a:rPr lang="en"/>
              <a:t> through difficult times. In my opinion, grit is the one trait that gets significantly stronger the more tough experiences someone one has.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Whether you have and leverage these traits daily, consider yourself a shadow of your once curious and motivated self, or you are really a blank canvas ready and willing to progress …. I have good news for you. These traits can be learned and sharpened through digital forensics self study. But if you want to move quickly.. You’ll need a plan.. And I might just have one for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89ca31b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d89ca31b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I put forth an approachable, realistic framework for “self study” that you may be willing to commit to – let’s first talk about the various readily-accessible knowledge sources at our fingertips.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person interested in digital forensics, There is a wealth of quality, freely available information sources </a:t>
            </a:r>
            <a:r>
              <a:rPr lang="en">
                <a:solidFill>
                  <a:schemeClr val="dk1"/>
                </a:solidFill>
              </a:rPr>
              <a:t>that go into detail on any specific topic you can think of. </a:t>
            </a:r>
            <a:r>
              <a:rPr lang="en"/>
              <a:t> </a:t>
            </a:r>
            <a:endParaRPr/>
          </a:p>
          <a:p>
            <a:pPr indent="0" lvl="0" marL="0" rtl="0" algn="l">
              <a:spcBef>
                <a:spcPts val="0"/>
              </a:spcBef>
              <a:spcAft>
                <a:spcPts val="0"/>
              </a:spcAft>
              <a:buNone/>
            </a:pPr>
            <a:r>
              <a:rPr lang="en"/>
              <a:t>Delivery methods include: white papers, </a:t>
            </a:r>
            <a:r>
              <a:rPr lang="en"/>
              <a:t>slide</a:t>
            </a:r>
            <a:r>
              <a:rPr lang="en"/>
              <a:t> presentations, conference talks, blog posts, tweets, code repositories, open source tools, and you get the idea..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one of the really great things about our field – information security practitioners are happy to share their work for free.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fb3b7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fb3b7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But with all of the available sources I just mentioned, and new content being released daily – it is EXTREMELY easy to get lost in the overwhelming amount of information – what you may have heard referred to as information paralysis or analysis paralysis. Also, it can be very difficult, and even daunting, to start making progress when you can’t decide what’s worth focusing on, and where to start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Leading up to this, I’ve broached the subject of being a self-starter, and stepping outside of costly instructor-led training.. </a:t>
            </a:r>
            <a:r>
              <a:rPr lang="en"/>
              <a:t>n</a:t>
            </a:r>
            <a:r>
              <a:rPr lang="en"/>
              <a:t>ow once you decide to lean in and learn more… where should you 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the beginning of this presentation I referred to a Practical Framework. By practical I mean realistic, digestible, and doable without risk of burnout. The goal here is to make progress sustainably, and not throw off your work, sleep, or family schedule. It’s basically the opposite of gym or diet-related New Year’s resolution.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there are some one-time costs – the first is to get access to Twitter so you can keep up with the postings of a curated group of 4n6 practitioners. Twitter is one of the best resources for recent</a:t>
            </a:r>
            <a:r>
              <a:rPr lang="en"/>
              <a:t> technical forensics content. I’ve gone ahead and done the legwork of identifying and grouping those quality Twitter accounts for you so all you need to do is scroll and read! The second to do is to get access to a training lab or cyber range. I’ve added some great starting points in the resources section at the end of this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you commit to a prescribed schedule. If you’re considering adopting this method, you should absolutely feel free to make changes to the days, times, and knowledge sources as you see fit. I only recommend that you do your best to stick to the high-level actions and cadence – for example, definitely try to participate in CTFs at least four times a year!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first recommendation is to spend a half hour on Twitter daily, reading and bookmarking technical posts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on a weekly basis dedicate time on two different days to one of my favorite resources – a website called this week in forensics. Maintained by a gentlemen named Phil Moore, this project contains currated, organized digital forensics content for you to dive in to. He puts in a lot of time so you don’t need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once a month, you can listen to phil and guests’ monthly summary of digital forensics happenings. This is also a good time to revisit a few twitter posts you bookmarked. </a:t>
            </a:r>
            <a:r>
              <a:rPr lang="en">
                <a:solidFill>
                  <a:schemeClr val="dk1"/>
                </a:solidFill>
              </a:rPr>
              <a:t> Ideally, these tweets have followon links and/or long threads with good discussion points.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monthly you should absolutely spend time recreating environments and stepping through walkthroughs detailed in 1 or two of the blog postings you read the previous month. I recommend picking one focused on a new forensics technique and another focused on leveraging a new tool.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Moving on to quarterly, I suggest you set weekend time aside to participate in a CTF four times a year. You can keep track of interesting CTFs using the same website I mentioned earlier – thisweekin4n6.com.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finally, I recommend you work on two projects a year. Whether it’s writing forensics tool related code, building test networks, or exploring new tradecraft, you are sure to pick up new skills throughout the process. This can be in 30 minute chunks, or weekend long sprints – track your time during these sessions and commit to about a week for each project.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89ca31b6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89ca31b6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Listed here are the training lab resources I alluded to early on. Also, I’ve gone ahead and posted these slides along with quite a bit more for you to check out in a github repo at github.com/resolvn/whcr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wrap up this presentation, I’ll close with a modified version of my company’s core values statement. May it be something you can turn to if you’re ever in need of some outside motivation. </a:t>
            </a:r>
            <a:endParaRPr/>
          </a:p>
          <a:p>
            <a:pPr indent="0" lvl="0" marL="0" rtl="0" algn="l">
              <a:spcBef>
                <a:spcPts val="0"/>
              </a:spcBef>
              <a:spcAft>
                <a:spcPts val="0"/>
              </a:spcAft>
              <a:buNone/>
            </a:pPr>
            <a:r>
              <a:t/>
            </a:r>
            <a:endParaRPr/>
          </a:p>
          <a:p>
            <a:pPr indent="0" lvl="0" marL="0" rtl="0" algn="ctr">
              <a:lnSpc>
                <a:spcPct val="115000"/>
              </a:lnSpc>
              <a:spcBef>
                <a:spcPts val="0"/>
              </a:spcBef>
              <a:spcAft>
                <a:spcPts val="0"/>
              </a:spcAft>
              <a:buClr>
                <a:schemeClr val="dk1"/>
              </a:buClr>
              <a:buSzPts val="1100"/>
              <a:buFont typeface="Arial"/>
              <a:buNone/>
            </a:pPr>
            <a:r>
              <a:rPr i="1" lang="en" sz="1200">
                <a:solidFill>
                  <a:schemeClr val="dk1"/>
                </a:solidFill>
                <a:latin typeface="Roboto"/>
                <a:ea typeface="Roboto"/>
                <a:cs typeface="Roboto"/>
                <a:sym typeface="Roboto"/>
              </a:rPr>
              <a:t>“As Information Security Practitioners, we </a:t>
            </a:r>
            <a:r>
              <a:rPr b="1" i="1" lang="en" sz="1200">
                <a:solidFill>
                  <a:schemeClr val="dk1"/>
                </a:solidFill>
                <a:latin typeface="Roboto"/>
                <a:ea typeface="Roboto"/>
                <a:cs typeface="Roboto"/>
                <a:sym typeface="Roboto"/>
              </a:rPr>
              <a:t>CONSISTENTLY DELIVER</a:t>
            </a:r>
            <a:r>
              <a:rPr i="1" lang="en" sz="1200">
                <a:solidFill>
                  <a:schemeClr val="dk1"/>
                </a:solidFill>
                <a:latin typeface="Roboto"/>
                <a:ea typeface="Roboto"/>
                <a:cs typeface="Roboto"/>
                <a:sym typeface="Roboto"/>
              </a:rPr>
              <a:t>. We are </a:t>
            </a:r>
            <a:r>
              <a:rPr b="1" i="1" lang="en" sz="1200">
                <a:solidFill>
                  <a:schemeClr val="dk1"/>
                </a:solidFill>
                <a:latin typeface="Roboto"/>
                <a:ea typeface="Roboto"/>
                <a:cs typeface="Roboto"/>
                <a:sym typeface="Roboto"/>
              </a:rPr>
              <a:t>CONCISE</a:t>
            </a:r>
            <a:r>
              <a:rPr i="1" lang="en" sz="1200">
                <a:solidFill>
                  <a:schemeClr val="dk1"/>
                </a:solidFill>
                <a:latin typeface="Roboto"/>
                <a:ea typeface="Roboto"/>
                <a:cs typeface="Roboto"/>
                <a:sym typeface="Roboto"/>
              </a:rPr>
              <a:t>, </a:t>
            </a:r>
            <a:r>
              <a:rPr b="1" i="1" lang="en" sz="1200">
                <a:solidFill>
                  <a:schemeClr val="dk1"/>
                </a:solidFill>
                <a:latin typeface="Roboto"/>
                <a:ea typeface="Roboto"/>
                <a:cs typeface="Roboto"/>
                <a:sym typeface="Roboto"/>
              </a:rPr>
              <a:t>PRECISE</a:t>
            </a:r>
            <a:r>
              <a:rPr i="1" lang="en" sz="1200">
                <a:solidFill>
                  <a:schemeClr val="dk1"/>
                </a:solidFill>
                <a:latin typeface="Roboto"/>
                <a:ea typeface="Roboto"/>
                <a:cs typeface="Roboto"/>
                <a:sym typeface="Roboto"/>
              </a:rPr>
              <a:t>, and </a:t>
            </a:r>
            <a:r>
              <a:rPr b="1" i="1" lang="en" sz="1200">
                <a:solidFill>
                  <a:schemeClr val="dk1"/>
                </a:solidFill>
                <a:latin typeface="Roboto"/>
                <a:ea typeface="Roboto"/>
                <a:cs typeface="Roboto"/>
                <a:sym typeface="Roboto"/>
              </a:rPr>
              <a:t>ACCURATE</a:t>
            </a:r>
            <a:r>
              <a:rPr i="1" lang="en" sz="1200">
                <a:solidFill>
                  <a:schemeClr val="dk1"/>
                </a:solidFill>
                <a:latin typeface="Roboto"/>
                <a:ea typeface="Roboto"/>
                <a:cs typeface="Roboto"/>
                <a:sym typeface="Roboto"/>
              </a:rPr>
              <a:t> and have </a:t>
            </a:r>
            <a:r>
              <a:rPr b="1" i="1" lang="en" sz="1200">
                <a:solidFill>
                  <a:schemeClr val="dk1"/>
                </a:solidFill>
                <a:latin typeface="Roboto"/>
                <a:ea typeface="Roboto"/>
                <a:cs typeface="Roboto"/>
                <a:sym typeface="Roboto"/>
              </a:rPr>
              <a:t>TOUGH CONVERSATIONS KINDLY</a:t>
            </a:r>
            <a:r>
              <a:rPr i="1" lang="en" sz="1200">
                <a:solidFill>
                  <a:schemeClr val="dk1"/>
                </a:solidFill>
                <a:latin typeface="Roboto"/>
                <a:ea typeface="Roboto"/>
                <a:cs typeface="Roboto"/>
                <a:sym typeface="Roboto"/>
              </a:rPr>
              <a:t>. We unceasingly </a:t>
            </a:r>
            <a:r>
              <a:rPr b="1" i="1" lang="en" sz="1200">
                <a:solidFill>
                  <a:schemeClr val="dk1"/>
                </a:solidFill>
                <a:latin typeface="Roboto"/>
                <a:ea typeface="Roboto"/>
                <a:cs typeface="Roboto"/>
                <a:sym typeface="Roboto"/>
              </a:rPr>
              <a:t>RAGE</a:t>
            </a:r>
            <a:r>
              <a:rPr i="1" lang="en" sz="1200">
                <a:solidFill>
                  <a:schemeClr val="dk1"/>
                </a:solidFill>
                <a:latin typeface="Roboto"/>
                <a:ea typeface="Roboto"/>
                <a:cs typeface="Roboto"/>
                <a:sym typeface="Roboto"/>
              </a:rPr>
              <a:t> to </a:t>
            </a:r>
            <a:r>
              <a:rPr b="1" i="1" lang="en" sz="1200">
                <a:solidFill>
                  <a:schemeClr val="dk1"/>
                </a:solidFill>
                <a:latin typeface="Roboto"/>
                <a:ea typeface="Roboto"/>
                <a:cs typeface="Roboto"/>
                <a:sym typeface="Roboto"/>
              </a:rPr>
              <a:t>MASTER OUR CRAFT</a:t>
            </a:r>
            <a:r>
              <a:rPr i="1" lang="en" sz="1200">
                <a:solidFill>
                  <a:schemeClr val="dk1"/>
                </a:solidFill>
                <a:latin typeface="Roboto"/>
                <a:ea typeface="Roboto"/>
                <a:cs typeface="Roboto"/>
                <a:sym typeface="Roboto"/>
              </a:rPr>
              <a:t>, </a:t>
            </a:r>
            <a:r>
              <a:rPr b="1" i="1" lang="en" sz="1200">
                <a:solidFill>
                  <a:schemeClr val="dk1"/>
                </a:solidFill>
                <a:latin typeface="Roboto"/>
                <a:ea typeface="Roboto"/>
                <a:cs typeface="Roboto"/>
                <a:sym typeface="Roboto"/>
              </a:rPr>
              <a:t>EXPERIMENTING</a:t>
            </a:r>
            <a:r>
              <a:rPr i="1" lang="en" sz="1200">
                <a:solidFill>
                  <a:schemeClr val="dk1"/>
                </a:solidFill>
                <a:latin typeface="Roboto"/>
                <a:ea typeface="Roboto"/>
                <a:cs typeface="Roboto"/>
                <a:sym typeface="Roboto"/>
              </a:rPr>
              <a:t> and </a:t>
            </a:r>
            <a:r>
              <a:rPr b="1" i="1" lang="en" sz="1200">
                <a:solidFill>
                  <a:schemeClr val="dk1"/>
                </a:solidFill>
                <a:latin typeface="Roboto"/>
                <a:ea typeface="Roboto"/>
                <a:cs typeface="Roboto"/>
                <a:sym typeface="Roboto"/>
              </a:rPr>
              <a:t>EMBRACING FAILURE</a:t>
            </a:r>
            <a:r>
              <a:rPr i="1" lang="en" sz="1200">
                <a:solidFill>
                  <a:schemeClr val="dk1"/>
                </a:solidFill>
                <a:latin typeface="Roboto"/>
                <a:ea typeface="Roboto"/>
                <a:cs typeface="Roboto"/>
                <a:sym typeface="Roboto"/>
              </a:rPr>
              <a:t> along the way. Through this process, we </a:t>
            </a:r>
            <a:r>
              <a:rPr b="1" i="1" lang="en" sz="1200">
                <a:solidFill>
                  <a:schemeClr val="dk1"/>
                </a:solidFill>
                <a:latin typeface="Roboto"/>
                <a:ea typeface="Roboto"/>
                <a:cs typeface="Roboto"/>
                <a:sym typeface="Roboto"/>
              </a:rPr>
              <a:t>LEARN QUICKLY</a:t>
            </a:r>
            <a:r>
              <a:rPr i="1" lang="en" sz="1200">
                <a:solidFill>
                  <a:schemeClr val="dk1"/>
                </a:solidFill>
                <a:latin typeface="Roboto"/>
                <a:ea typeface="Roboto"/>
                <a:cs typeface="Roboto"/>
                <a:sym typeface="Roboto"/>
              </a:rPr>
              <a:t> and </a:t>
            </a:r>
            <a:r>
              <a:rPr b="1" i="1" lang="en" sz="1200">
                <a:solidFill>
                  <a:schemeClr val="dk1"/>
                </a:solidFill>
                <a:latin typeface="Roboto"/>
                <a:ea typeface="Roboto"/>
                <a:cs typeface="Roboto"/>
                <a:sym typeface="Roboto"/>
              </a:rPr>
              <a:t>CONTINUOUSLY IMPROVE</a:t>
            </a:r>
            <a:r>
              <a:rPr i="1" lang="en" sz="1200">
                <a:solidFill>
                  <a:schemeClr val="dk1"/>
                </a:solidFill>
                <a:latin typeface="Roboto"/>
                <a:ea typeface="Roboto"/>
                <a:cs typeface="Roboto"/>
                <a:sym typeface="Roboto"/>
              </a:rPr>
              <a:t>, fostering a strong </a:t>
            </a:r>
            <a:r>
              <a:rPr b="1" i="1" lang="en" sz="1200">
                <a:solidFill>
                  <a:schemeClr val="dk1"/>
                </a:solidFill>
                <a:latin typeface="Roboto"/>
                <a:ea typeface="Roboto"/>
                <a:cs typeface="Roboto"/>
                <a:sym typeface="Roboto"/>
              </a:rPr>
              <a:t>BELIEF IN OURSELVES</a:t>
            </a:r>
            <a:r>
              <a:rPr i="1" lang="en" sz="1200">
                <a:solidFill>
                  <a:schemeClr val="dk1"/>
                </a:solidFill>
                <a:latin typeface="Roboto"/>
                <a:ea typeface="Roboto"/>
                <a:cs typeface="Roboto"/>
                <a:sym typeface="Roboto"/>
              </a:rPr>
              <a:t>.”</a:t>
            </a:r>
            <a:endParaRPr>
              <a:solidFill>
                <a:schemeClr val="dk1"/>
              </a:solidFill>
            </a:endParaRPr>
          </a:p>
          <a:p>
            <a:pPr indent="0" lvl="0" marL="0" rtl="0" algn="l">
              <a:spcBef>
                <a:spcPts val="1000"/>
              </a:spcBef>
              <a:spcAft>
                <a:spcPts val="0"/>
              </a:spcAft>
              <a:buNone/>
            </a:pPr>
            <a:r>
              <a:t/>
            </a:r>
            <a:endParaRPr/>
          </a:p>
          <a:p>
            <a:pPr indent="0" lvl="0" marL="0" rtl="0" algn="l">
              <a:spcBef>
                <a:spcPts val="0"/>
              </a:spcBef>
              <a:spcAft>
                <a:spcPts val="0"/>
              </a:spcAft>
              <a:buNone/>
            </a:pPr>
            <a:r>
              <a:rPr lang="en"/>
              <a:t>Thank you all for your attention. I hope you truly enjoy this year’s International White Hat Conference.</a:t>
            </a:r>
            <a:br>
              <a:rPr lang="en"/>
            </a:br>
            <a:br>
              <a:rPr lang="en"/>
            </a:br>
            <a:r>
              <a:rPr lang="en"/>
              <a:t>At this time, I’ll open it up to the audience for a Questions.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89ca31b6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89ca31b6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CUSTOM_3">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UNCLASS">
  <p:cSld name="CUSTOM_2">
    <p:spTree>
      <p:nvGrpSpPr>
        <p:cNvPr id="9" name="Shape 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 name="Shape 13"/>
        <p:cNvGrpSpPr/>
        <p:nvPr/>
      </p:nvGrpSpPr>
      <p:grpSpPr>
        <a:xfrm>
          <a:off x="0" y="0"/>
          <a:ext cx="0" cy="0"/>
          <a:chOff x="0" y="0"/>
          <a:chExt cx="0" cy="0"/>
        </a:xfrm>
      </p:grpSpPr>
      <p:pic>
        <p:nvPicPr>
          <p:cNvPr id="14" name="Google Shape;14;p4"/>
          <p:cNvPicPr preferRelativeResize="0"/>
          <p:nvPr/>
        </p:nvPicPr>
        <p:blipFill>
          <a:blip r:embed="rId3">
            <a:alphaModFix/>
          </a:blip>
          <a:stretch>
            <a:fillRect/>
          </a:stretch>
        </p:blipFill>
        <p:spPr>
          <a:xfrm>
            <a:off x="-76200" y="-40075"/>
            <a:ext cx="9351427" cy="526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18" name="Shape 18"/>
        <p:cNvGrpSpPr/>
        <p:nvPr/>
      </p:nvGrpSpPr>
      <p:grpSpPr>
        <a:xfrm>
          <a:off x="0" y="0"/>
          <a:ext cx="0" cy="0"/>
          <a:chOff x="0" y="0"/>
          <a:chExt cx="0" cy="0"/>
        </a:xfrm>
      </p:grpSpPr>
      <p:sp>
        <p:nvSpPr>
          <p:cNvPr id="19" name="Google Shape;19;p5"/>
          <p:cNvSpPr txBox="1"/>
          <p:nvPr/>
        </p:nvSpPr>
        <p:spPr>
          <a:xfrm>
            <a:off x="231750" y="1165725"/>
            <a:ext cx="5130000" cy="3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A07900"/>
                </a:solidFill>
                <a:latin typeface="Avenir"/>
                <a:ea typeface="Avenir"/>
                <a:cs typeface="Avenir"/>
                <a:sym typeface="Avenir"/>
              </a:rPr>
              <a:t>Current Roles </a:t>
            </a:r>
            <a:endParaRPr b="1" sz="1600">
              <a:solidFill>
                <a:srgbClr val="A07900"/>
              </a:solidFill>
              <a:latin typeface="Avenir"/>
              <a:ea typeface="Avenir"/>
              <a:cs typeface="Avenir"/>
              <a:sym typeface="Avenir"/>
            </a:endParaRPr>
          </a:p>
          <a:p>
            <a:pPr indent="-311150" lvl="0" marL="457200" rtl="0" algn="l">
              <a:spcBef>
                <a:spcPts val="100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Founder &amp; CEO – Resolvn, Inc.</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Principal Engineer – Joint Cyber Training Enterprise</a:t>
            </a:r>
            <a:endParaRPr b="1" sz="1300">
              <a:solidFill>
                <a:srgbClr val="FFFFFF"/>
              </a:solidFill>
              <a:latin typeface="Avenir"/>
              <a:ea typeface="Avenir"/>
              <a:cs typeface="Avenir"/>
              <a:sym typeface="Avenir"/>
            </a:endParaRPr>
          </a:p>
          <a:p>
            <a:pPr indent="0" lvl="0" marL="0" marR="0" rtl="0" algn="l">
              <a:lnSpc>
                <a:spcPct val="100000"/>
              </a:lnSpc>
              <a:spcBef>
                <a:spcPts val="1000"/>
              </a:spcBef>
              <a:spcAft>
                <a:spcPts val="0"/>
              </a:spcAft>
              <a:buNone/>
            </a:pPr>
            <a:r>
              <a:rPr b="1" lang="en" sz="1600">
                <a:solidFill>
                  <a:srgbClr val="A07900"/>
                </a:solidFill>
                <a:latin typeface="Avenir"/>
                <a:ea typeface="Avenir"/>
                <a:cs typeface="Avenir"/>
                <a:sym typeface="Avenir"/>
              </a:rPr>
              <a:t>Past</a:t>
            </a:r>
            <a:r>
              <a:rPr b="1" lang="en" sz="1600">
                <a:solidFill>
                  <a:srgbClr val="7F6000"/>
                </a:solidFill>
                <a:latin typeface="Avenir"/>
                <a:ea typeface="Avenir"/>
                <a:cs typeface="Avenir"/>
                <a:sym typeface="Avenir"/>
              </a:rPr>
              <a:t> </a:t>
            </a:r>
            <a:r>
              <a:rPr b="1" lang="en" sz="1600">
                <a:solidFill>
                  <a:srgbClr val="A07900"/>
                </a:solidFill>
                <a:latin typeface="Avenir"/>
                <a:ea typeface="Avenir"/>
                <a:cs typeface="Avenir"/>
                <a:sym typeface="Avenir"/>
              </a:rPr>
              <a:t>Roles</a:t>
            </a:r>
            <a:endParaRPr b="1" sz="1800">
              <a:solidFill>
                <a:srgbClr val="3B2D20"/>
              </a:solidFill>
              <a:latin typeface="Avenir"/>
              <a:ea typeface="Avenir"/>
              <a:cs typeface="Avenir"/>
              <a:sym typeface="Avenir"/>
            </a:endParaRPr>
          </a:p>
          <a:p>
            <a:pPr indent="-311150" lvl="0" marL="457200" rtl="0" algn="l">
              <a:spcBef>
                <a:spcPts val="100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Deputy Branch Chief – National Security Agency</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Technical Director – U.S. Navy Blue Team </a:t>
            </a:r>
            <a:r>
              <a:rPr b="1" lang="en" sz="1300">
                <a:solidFill>
                  <a:srgbClr val="3B2D20"/>
                </a:solidFill>
                <a:latin typeface="Avenir"/>
                <a:ea typeface="Avenir"/>
                <a:cs typeface="Avenir"/>
                <a:sym typeface="Avenir"/>
              </a:rPr>
              <a:t> </a:t>
            </a:r>
            <a:endParaRPr b="1" sz="1300">
              <a:solidFill>
                <a:srgbClr val="3B2D20"/>
              </a:solidFill>
              <a:latin typeface="Avenir"/>
              <a:ea typeface="Avenir"/>
              <a:cs typeface="Avenir"/>
              <a:sym typeface="Avenir"/>
            </a:endParaRPr>
          </a:p>
          <a:p>
            <a:pPr indent="0" lvl="0" marL="0" marR="0" rtl="0" algn="l">
              <a:lnSpc>
                <a:spcPct val="100000"/>
              </a:lnSpc>
              <a:spcBef>
                <a:spcPts val="1000"/>
              </a:spcBef>
              <a:spcAft>
                <a:spcPts val="0"/>
              </a:spcAft>
              <a:buNone/>
            </a:pPr>
            <a:r>
              <a:rPr b="1" lang="en" sz="1600">
                <a:solidFill>
                  <a:srgbClr val="A07900"/>
                </a:solidFill>
                <a:latin typeface="Avenir"/>
                <a:ea typeface="Avenir"/>
                <a:cs typeface="Avenir"/>
                <a:sym typeface="Avenir"/>
              </a:rPr>
              <a:t>Education</a:t>
            </a:r>
            <a:endParaRPr b="1" sz="1800">
              <a:solidFill>
                <a:srgbClr val="A07900"/>
              </a:solidFill>
              <a:latin typeface="Avenir"/>
              <a:ea typeface="Avenir"/>
              <a:cs typeface="Avenir"/>
              <a:sym typeface="Avenir"/>
            </a:endParaRPr>
          </a:p>
          <a:p>
            <a:pPr indent="-311150" lvl="0" marL="457200" rtl="0" algn="l">
              <a:spcBef>
                <a:spcPts val="100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United States Naval Academy `13</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Boston University `18</a:t>
            </a:r>
            <a:endParaRPr b="1" sz="1300">
              <a:solidFill>
                <a:srgbClr val="FFFFFF"/>
              </a:solidFill>
              <a:latin typeface="Avenir"/>
              <a:ea typeface="Avenir"/>
              <a:cs typeface="Avenir"/>
              <a:sym typeface="Avenir"/>
            </a:endParaRPr>
          </a:p>
          <a:p>
            <a:pPr indent="0" lvl="0" marL="0" rtl="0" algn="l">
              <a:spcBef>
                <a:spcPts val="1000"/>
              </a:spcBef>
              <a:spcAft>
                <a:spcPts val="0"/>
              </a:spcAft>
              <a:buNone/>
            </a:pPr>
            <a:r>
              <a:t/>
            </a:r>
            <a:endParaRPr b="1" sz="1300">
              <a:solidFill>
                <a:srgbClr val="3B2D20"/>
              </a:solidFill>
              <a:latin typeface="Avenir"/>
              <a:ea typeface="Avenir"/>
              <a:cs typeface="Avenir"/>
              <a:sym typeface="Avenir"/>
            </a:endParaRPr>
          </a:p>
          <a:p>
            <a:pPr indent="0" lvl="0" marL="0" rtl="0" algn="l">
              <a:lnSpc>
                <a:spcPct val="115000"/>
              </a:lnSpc>
              <a:spcBef>
                <a:spcPts val="1000"/>
              </a:spcBef>
              <a:spcAft>
                <a:spcPts val="1600"/>
              </a:spcAft>
              <a:buNone/>
            </a:pPr>
            <a:r>
              <a:t/>
            </a:r>
            <a:endParaRPr sz="1600">
              <a:solidFill>
                <a:srgbClr val="595959"/>
              </a:solidFill>
              <a:latin typeface="Avenir"/>
              <a:ea typeface="Avenir"/>
              <a:cs typeface="Avenir"/>
              <a:sym typeface="Avenir"/>
            </a:endParaRPr>
          </a:p>
        </p:txBody>
      </p:sp>
      <p:sp>
        <p:nvSpPr>
          <p:cNvPr id="20" name="Google Shape;20;p5"/>
          <p:cNvSpPr txBox="1"/>
          <p:nvPr/>
        </p:nvSpPr>
        <p:spPr>
          <a:xfrm>
            <a:off x="4676025" y="1165725"/>
            <a:ext cx="4055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A07900"/>
                </a:solidFill>
                <a:latin typeface="Avenir"/>
                <a:ea typeface="Avenir"/>
                <a:cs typeface="Avenir"/>
                <a:sym typeface="Avenir"/>
              </a:rPr>
              <a:t>Certifications</a:t>
            </a:r>
            <a:endParaRPr b="1" sz="1800">
              <a:solidFill>
                <a:srgbClr val="A07900"/>
              </a:solidFill>
              <a:latin typeface="Avenir"/>
              <a:ea typeface="Avenir"/>
              <a:cs typeface="Avenir"/>
              <a:sym typeface="Avenir"/>
            </a:endParaRPr>
          </a:p>
          <a:p>
            <a:pPr indent="-311150" lvl="0" marL="457200" rtl="0" algn="l">
              <a:spcBef>
                <a:spcPts val="100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OSCP</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GPEN</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CISSP</a:t>
            </a:r>
            <a:endParaRPr b="1" sz="1800">
              <a:solidFill>
                <a:srgbClr val="FFFFFF"/>
              </a:solidFill>
              <a:latin typeface="Avenir"/>
              <a:ea typeface="Avenir"/>
              <a:cs typeface="Avenir"/>
              <a:sym typeface="Avenir"/>
            </a:endParaRPr>
          </a:p>
          <a:p>
            <a:pPr indent="0" lvl="0" marL="0" rtl="0" algn="l">
              <a:spcBef>
                <a:spcPts val="1000"/>
              </a:spcBef>
              <a:spcAft>
                <a:spcPts val="0"/>
              </a:spcAft>
              <a:buNone/>
            </a:pPr>
            <a:r>
              <a:rPr b="1" lang="en" sz="1600">
                <a:solidFill>
                  <a:srgbClr val="A07900"/>
                </a:solidFill>
                <a:latin typeface="Avenir"/>
                <a:ea typeface="Avenir"/>
                <a:cs typeface="Avenir"/>
                <a:sym typeface="Avenir"/>
              </a:rPr>
              <a:t>Awards</a:t>
            </a:r>
            <a:endParaRPr b="1" sz="1800">
              <a:solidFill>
                <a:srgbClr val="A07900"/>
              </a:solidFill>
              <a:latin typeface="Avenir"/>
              <a:ea typeface="Avenir"/>
              <a:cs typeface="Avenir"/>
              <a:sym typeface="Avenir"/>
            </a:endParaRPr>
          </a:p>
          <a:p>
            <a:pPr indent="-311150" lvl="0" marL="457200" marR="0" rtl="0" algn="l">
              <a:lnSpc>
                <a:spcPct val="100000"/>
              </a:lnSpc>
              <a:spcBef>
                <a:spcPts val="100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2017 SANS Core NetWars Champion</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2018 AFCEA Military Leadership Recipient</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2020 Finalist – CAMI Company to Watch</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2021 Forbes 30 under 30 Honoree</a:t>
            </a:r>
            <a:endParaRPr b="1" sz="1300">
              <a:solidFill>
                <a:srgbClr val="FFFFFF"/>
              </a:solidFill>
              <a:latin typeface="Avenir"/>
              <a:ea typeface="Avenir"/>
              <a:cs typeface="Avenir"/>
              <a:sym typeface="Avenir"/>
            </a:endParaRPr>
          </a:p>
          <a:p>
            <a:pPr indent="0" lvl="0" marL="0" rtl="0" algn="l">
              <a:spcBef>
                <a:spcPts val="1000"/>
              </a:spcBef>
              <a:spcAft>
                <a:spcPts val="0"/>
              </a:spcAft>
              <a:buNone/>
            </a:pPr>
            <a:r>
              <a:rPr b="1" lang="en" sz="1600">
                <a:solidFill>
                  <a:srgbClr val="A07900"/>
                </a:solidFill>
                <a:latin typeface="Avenir"/>
                <a:ea typeface="Avenir"/>
                <a:cs typeface="Avenir"/>
                <a:sym typeface="Avenir"/>
              </a:rPr>
              <a:t>Qualifications</a:t>
            </a:r>
            <a:endParaRPr b="1" sz="1600">
              <a:solidFill>
                <a:srgbClr val="A07900"/>
              </a:solidFill>
              <a:latin typeface="Avenir"/>
              <a:ea typeface="Avenir"/>
              <a:cs typeface="Avenir"/>
              <a:sym typeface="Avenir"/>
            </a:endParaRPr>
          </a:p>
          <a:p>
            <a:pPr indent="-311150" lvl="0" marL="457200" marR="0" rtl="0" algn="l">
              <a:lnSpc>
                <a:spcPct val="100000"/>
              </a:lnSpc>
              <a:spcBef>
                <a:spcPts val="100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U.S. Navy </a:t>
            </a:r>
            <a:r>
              <a:rPr b="1" lang="en" sz="1300">
                <a:solidFill>
                  <a:srgbClr val="FFFFFF"/>
                </a:solidFill>
                <a:latin typeface="Avenir"/>
                <a:ea typeface="Avenir"/>
                <a:cs typeface="Avenir"/>
                <a:sym typeface="Avenir"/>
              </a:rPr>
              <a:t>Cryptologic Warfare Officer (CWO)</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U.S. Navy </a:t>
            </a:r>
            <a:r>
              <a:rPr b="1" lang="en" sz="1300">
                <a:solidFill>
                  <a:srgbClr val="FFFFFF"/>
                </a:solidFill>
                <a:latin typeface="Avenir"/>
                <a:ea typeface="Avenir"/>
                <a:cs typeface="Avenir"/>
                <a:sym typeface="Avenir"/>
              </a:rPr>
              <a:t>Information Warfare Officer (IWO)</a:t>
            </a:r>
            <a:endParaRPr b="1" sz="1300">
              <a:solidFill>
                <a:srgbClr val="FFFFFF"/>
              </a:solidFill>
              <a:latin typeface="Avenir"/>
              <a:ea typeface="Avenir"/>
              <a:cs typeface="Avenir"/>
              <a:sym typeface="Avenir"/>
            </a:endParaRPr>
          </a:p>
          <a:p>
            <a:pPr indent="0" lvl="0" marL="0" rtl="0" algn="l">
              <a:spcBef>
                <a:spcPts val="1000"/>
              </a:spcBef>
              <a:spcAft>
                <a:spcPts val="1000"/>
              </a:spcAft>
              <a:buNone/>
            </a:pPr>
            <a:r>
              <a:t/>
            </a:r>
            <a:endParaRPr b="1" sz="1300">
              <a:solidFill>
                <a:srgbClr val="3B2D20"/>
              </a:solidFill>
              <a:latin typeface="Avenir"/>
              <a:ea typeface="Avenir"/>
              <a:cs typeface="Avenir"/>
              <a:sym typeface="Avenir"/>
            </a:endParaRPr>
          </a:p>
        </p:txBody>
      </p:sp>
      <p:sp>
        <p:nvSpPr>
          <p:cNvPr id="21" name="Google Shape;21;p5"/>
          <p:cNvSpPr txBox="1"/>
          <p:nvPr/>
        </p:nvSpPr>
        <p:spPr>
          <a:xfrm>
            <a:off x="231750" y="383025"/>
            <a:ext cx="2344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A07900"/>
                </a:solidFill>
                <a:latin typeface="Avenir"/>
                <a:ea typeface="Avenir"/>
                <a:cs typeface="Avenir"/>
                <a:sym typeface="Avenir"/>
              </a:rPr>
              <a:t>Sean Donnelly</a:t>
            </a:r>
            <a:endParaRPr b="1" sz="2600">
              <a:solidFill>
                <a:srgbClr val="A07900"/>
              </a:solidFill>
              <a:latin typeface="Avenir"/>
              <a:ea typeface="Avenir"/>
              <a:cs typeface="Avenir"/>
              <a:sym typeface="Avenir"/>
            </a:endParaRPr>
          </a:p>
        </p:txBody>
      </p:sp>
      <p:cxnSp>
        <p:nvCxnSpPr>
          <p:cNvPr id="22" name="Google Shape;22;p5"/>
          <p:cNvCxnSpPr/>
          <p:nvPr/>
        </p:nvCxnSpPr>
        <p:spPr>
          <a:xfrm>
            <a:off x="322350" y="968025"/>
            <a:ext cx="2163600" cy="0"/>
          </a:xfrm>
          <a:prstGeom prst="straightConnector1">
            <a:avLst/>
          </a:prstGeom>
          <a:noFill/>
          <a:ln cap="flat" cmpd="sng" w="19050">
            <a:solidFill>
              <a:srgbClr val="999999"/>
            </a:solidFill>
            <a:prstDash val="dot"/>
            <a:round/>
            <a:headEnd len="med" w="med" type="none"/>
            <a:tailEnd len="med" w="med" type="none"/>
          </a:ln>
        </p:spPr>
      </p:cxnSp>
      <p:pic>
        <p:nvPicPr>
          <p:cNvPr id="23" name="Google Shape;23;p5"/>
          <p:cNvPicPr preferRelativeResize="0"/>
          <p:nvPr/>
        </p:nvPicPr>
        <p:blipFill>
          <a:blip r:embed="rId3">
            <a:alphaModFix/>
          </a:blip>
          <a:stretch>
            <a:fillRect/>
          </a:stretch>
        </p:blipFill>
        <p:spPr>
          <a:xfrm>
            <a:off x="7319224" y="0"/>
            <a:ext cx="1824773" cy="1803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121"/>
        </a:solidFill>
      </p:bgPr>
    </p:bg>
    <p:spTree>
      <p:nvGrpSpPr>
        <p:cNvPr id="27" name="Shape 27"/>
        <p:cNvGrpSpPr/>
        <p:nvPr/>
      </p:nvGrpSpPr>
      <p:grpSpPr>
        <a:xfrm>
          <a:off x="0" y="0"/>
          <a:ext cx="0" cy="0"/>
          <a:chOff x="0" y="0"/>
          <a:chExt cx="0" cy="0"/>
        </a:xfrm>
      </p:grpSpPr>
      <p:sp>
        <p:nvSpPr>
          <p:cNvPr id="28" name="Google Shape;28;p6"/>
          <p:cNvSpPr txBox="1"/>
          <p:nvPr/>
        </p:nvSpPr>
        <p:spPr>
          <a:xfrm>
            <a:off x="307950" y="1241925"/>
            <a:ext cx="8328300" cy="3510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Avenir"/>
              <a:buChar char="●"/>
            </a:pPr>
            <a:r>
              <a:rPr b="1" lang="en" sz="1600">
                <a:solidFill>
                  <a:srgbClr val="FFFFFF"/>
                </a:solidFill>
                <a:latin typeface="Avenir"/>
                <a:ea typeface="Avenir"/>
                <a:cs typeface="Avenir"/>
                <a:sym typeface="Avenir"/>
              </a:rPr>
              <a:t>Digital Forensics Skill Mapping</a:t>
            </a:r>
            <a:endParaRPr b="1" sz="1600">
              <a:solidFill>
                <a:srgbClr val="FFFFFF"/>
              </a:solidFill>
              <a:latin typeface="Avenir"/>
              <a:ea typeface="Avenir"/>
              <a:cs typeface="Avenir"/>
              <a:sym typeface="Avenir"/>
            </a:endParaRPr>
          </a:p>
          <a:p>
            <a:pPr indent="-330200" lvl="0" marL="457200" rtl="0" algn="l">
              <a:lnSpc>
                <a:spcPct val="150000"/>
              </a:lnSpc>
              <a:spcBef>
                <a:spcPts val="0"/>
              </a:spcBef>
              <a:spcAft>
                <a:spcPts val="0"/>
              </a:spcAft>
              <a:buClr>
                <a:srgbClr val="FFFFFF"/>
              </a:buClr>
              <a:buSzPts val="1600"/>
              <a:buFont typeface="Avenir"/>
              <a:buChar char="●"/>
            </a:pPr>
            <a:r>
              <a:rPr b="1" lang="en" sz="1600">
                <a:solidFill>
                  <a:srgbClr val="FFFFFF"/>
                </a:solidFill>
                <a:latin typeface="Avenir"/>
                <a:ea typeface="Avenir"/>
                <a:cs typeface="Avenir"/>
                <a:sym typeface="Avenir"/>
              </a:rPr>
              <a:t>Skill-building Traits</a:t>
            </a:r>
            <a:endParaRPr b="1" sz="1600">
              <a:solidFill>
                <a:srgbClr val="FFFFFF"/>
              </a:solidFill>
              <a:latin typeface="Avenir"/>
              <a:ea typeface="Avenir"/>
              <a:cs typeface="Avenir"/>
              <a:sym typeface="Avenir"/>
            </a:endParaRPr>
          </a:p>
          <a:p>
            <a:pPr indent="-330200" lvl="0" marL="457200" rtl="0" algn="l">
              <a:lnSpc>
                <a:spcPct val="150000"/>
              </a:lnSpc>
              <a:spcBef>
                <a:spcPts val="0"/>
              </a:spcBef>
              <a:spcAft>
                <a:spcPts val="0"/>
              </a:spcAft>
              <a:buClr>
                <a:srgbClr val="FFFFFF"/>
              </a:buClr>
              <a:buSzPts val="1600"/>
              <a:buFont typeface="Avenir"/>
              <a:buChar char="●"/>
            </a:pPr>
            <a:r>
              <a:rPr b="1" lang="en" sz="1600">
                <a:solidFill>
                  <a:srgbClr val="FFFFFF"/>
                </a:solidFill>
                <a:latin typeface="Avenir"/>
                <a:ea typeface="Avenir"/>
                <a:cs typeface="Avenir"/>
                <a:sym typeface="Avenir"/>
              </a:rPr>
              <a:t>Learning Material Landscape</a:t>
            </a:r>
            <a:endParaRPr b="1" sz="1600">
              <a:solidFill>
                <a:srgbClr val="FFFFFF"/>
              </a:solidFill>
              <a:latin typeface="Avenir"/>
              <a:ea typeface="Avenir"/>
              <a:cs typeface="Avenir"/>
              <a:sym typeface="Avenir"/>
            </a:endParaRPr>
          </a:p>
          <a:p>
            <a:pPr indent="-330200" lvl="0" marL="457200" rtl="0" algn="l">
              <a:lnSpc>
                <a:spcPct val="150000"/>
              </a:lnSpc>
              <a:spcBef>
                <a:spcPts val="0"/>
              </a:spcBef>
              <a:spcAft>
                <a:spcPts val="0"/>
              </a:spcAft>
              <a:buClr>
                <a:srgbClr val="FFFFFF"/>
              </a:buClr>
              <a:buSzPts val="1600"/>
              <a:buFont typeface="Avenir"/>
              <a:buChar char="●"/>
            </a:pPr>
            <a:r>
              <a:rPr b="1" lang="en" sz="1600">
                <a:solidFill>
                  <a:srgbClr val="FFFFFF"/>
                </a:solidFill>
                <a:latin typeface="Avenir"/>
                <a:ea typeface="Avenir"/>
                <a:cs typeface="Avenir"/>
                <a:sym typeface="Avenir"/>
              </a:rPr>
              <a:t>A Practical Self-study Framework</a:t>
            </a:r>
            <a:endParaRPr b="1" sz="1600">
              <a:solidFill>
                <a:srgbClr val="FFFFFF"/>
              </a:solidFill>
              <a:latin typeface="Avenir"/>
              <a:ea typeface="Avenir"/>
              <a:cs typeface="Avenir"/>
              <a:sym typeface="Avenir"/>
            </a:endParaRPr>
          </a:p>
          <a:p>
            <a:pPr indent="-330200" lvl="0" marL="457200" rtl="0" algn="l">
              <a:lnSpc>
                <a:spcPct val="150000"/>
              </a:lnSpc>
              <a:spcBef>
                <a:spcPts val="0"/>
              </a:spcBef>
              <a:spcAft>
                <a:spcPts val="0"/>
              </a:spcAft>
              <a:buClr>
                <a:srgbClr val="FFFFFF"/>
              </a:buClr>
              <a:buSzPts val="1600"/>
              <a:buFont typeface="Avenir"/>
              <a:buChar char="●"/>
            </a:pPr>
            <a:r>
              <a:rPr b="1" lang="en" sz="1600">
                <a:solidFill>
                  <a:srgbClr val="FFFFFF"/>
                </a:solidFill>
                <a:latin typeface="Avenir"/>
                <a:ea typeface="Avenir"/>
                <a:cs typeface="Avenir"/>
                <a:sym typeface="Avenir"/>
              </a:rPr>
              <a:t>Resources</a:t>
            </a:r>
            <a:endParaRPr b="1" sz="1600">
              <a:solidFill>
                <a:srgbClr val="FFFFFF"/>
              </a:solidFill>
              <a:latin typeface="Avenir"/>
              <a:ea typeface="Avenir"/>
              <a:cs typeface="Avenir"/>
              <a:sym typeface="Avenir"/>
            </a:endParaRPr>
          </a:p>
        </p:txBody>
      </p:sp>
      <p:sp>
        <p:nvSpPr>
          <p:cNvPr id="29" name="Google Shape;29;p6"/>
          <p:cNvSpPr txBox="1"/>
          <p:nvPr/>
        </p:nvSpPr>
        <p:spPr>
          <a:xfrm>
            <a:off x="243475" y="383025"/>
            <a:ext cx="2344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A07900"/>
                </a:solidFill>
                <a:latin typeface="Avenir"/>
                <a:ea typeface="Avenir"/>
                <a:cs typeface="Avenir"/>
                <a:sym typeface="Avenir"/>
              </a:rPr>
              <a:t>Overview</a:t>
            </a:r>
            <a:endParaRPr b="1" sz="2600">
              <a:solidFill>
                <a:srgbClr val="A07900"/>
              </a:solidFill>
              <a:latin typeface="Avenir"/>
              <a:ea typeface="Avenir"/>
              <a:cs typeface="Avenir"/>
              <a:sym typeface="Avenir"/>
            </a:endParaRPr>
          </a:p>
        </p:txBody>
      </p:sp>
      <p:cxnSp>
        <p:nvCxnSpPr>
          <p:cNvPr id="30" name="Google Shape;30;p6"/>
          <p:cNvCxnSpPr/>
          <p:nvPr/>
        </p:nvCxnSpPr>
        <p:spPr>
          <a:xfrm>
            <a:off x="317550" y="968025"/>
            <a:ext cx="1438200" cy="0"/>
          </a:xfrm>
          <a:prstGeom prst="straightConnector1">
            <a:avLst/>
          </a:prstGeom>
          <a:noFill/>
          <a:ln cap="flat" cmpd="sng" w="19050">
            <a:solidFill>
              <a:srgbClr val="999999"/>
            </a:solidFill>
            <a:prstDash val="dot"/>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34" name="Shape 34"/>
        <p:cNvGrpSpPr/>
        <p:nvPr/>
      </p:nvGrpSpPr>
      <p:grpSpPr>
        <a:xfrm>
          <a:off x="0" y="0"/>
          <a:ext cx="0" cy="0"/>
          <a:chOff x="0" y="0"/>
          <a:chExt cx="0" cy="0"/>
        </a:xfrm>
      </p:grpSpPr>
      <p:pic>
        <p:nvPicPr>
          <p:cNvPr id="35" name="Google Shape;35;p7"/>
          <p:cNvPicPr preferRelativeResize="0"/>
          <p:nvPr/>
        </p:nvPicPr>
        <p:blipFill>
          <a:blip r:embed="rId3">
            <a:alphaModFix/>
          </a:blip>
          <a:stretch>
            <a:fillRect/>
          </a:stretch>
        </p:blipFill>
        <p:spPr>
          <a:xfrm>
            <a:off x="2119150" y="1111475"/>
            <a:ext cx="5252498" cy="3933326"/>
          </a:xfrm>
          <a:prstGeom prst="rect">
            <a:avLst/>
          </a:prstGeom>
          <a:noFill/>
          <a:ln>
            <a:noFill/>
          </a:ln>
        </p:spPr>
      </p:pic>
      <p:sp>
        <p:nvSpPr>
          <p:cNvPr id="36" name="Google Shape;36;p7"/>
          <p:cNvSpPr txBox="1"/>
          <p:nvPr/>
        </p:nvSpPr>
        <p:spPr>
          <a:xfrm>
            <a:off x="230550" y="382475"/>
            <a:ext cx="844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A07900"/>
                </a:solidFill>
                <a:latin typeface="Avenir"/>
                <a:ea typeface="Avenir"/>
                <a:cs typeface="Avenir"/>
                <a:sym typeface="Avenir"/>
              </a:rPr>
              <a:t>Digital Forensics </a:t>
            </a:r>
            <a:r>
              <a:rPr b="1" lang="en" sz="2400">
                <a:solidFill>
                  <a:srgbClr val="A07900"/>
                </a:solidFill>
                <a:latin typeface="Avenir"/>
                <a:ea typeface="Avenir"/>
                <a:cs typeface="Avenir"/>
                <a:sym typeface="Avenir"/>
              </a:rPr>
              <a:t>Skill Mapping</a:t>
            </a:r>
            <a:endParaRPr b="1" sz="2400">
              <a:solidFill>
                <a:srgbClr val="A07900"/>
              </a:solidFill>
              <a:latin typeface="Avenir"/>
              <a:ea typeface="Avenir"/>
              <a:cs typeface="Avenir"/>
              <a:sym typeface="Avenir"/>
            </a:endParaRPr>
          </a:p>
        </p:txBody>
      </p:sp>
      <p:cxnSp>
        <p:nvCxnSpPr>
          <p:cNvPr id="37" name="Google Shape;37;p7"/>
          <p:cNvCxnSpPr/>
          <p:nvPr/>
        </p:nvCxnSpPr>
        <p:spPr>
          <a:xfrm>
            <a:off x="291375" y="979025"/>
            <a:ext cx="4227600" cy="0"/>
          </a:xfrm>
          <a:prstGeom prst="straightConnector1">
            <a:avLst/>
          </a:prstGeom>
          <a:noFill/>
          <a:ln cap="flat" cmpd="sng" w="19050">
            <a:solidFill>
              <a:srgbClr val="999999"/>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41" name="Shape 41"/>
        <p:cNvGrpSpPr/>
        <p:nvPr/>
      </p:nvGrpSpPr>
      <p:grpSpPr>
        <a:xfrm>
          <a:off x="0" y="0"/>
          <a:ext cx="0" cy="0"/>
          <a:chOff x="0" y="0"/>
          <a:chExt cx="0" cy="0"/>
        </a:xfrm>
      </p:grpSpPr>
      <p:sp>
        <p:nvSpPr>
          <p:cNvPr id="42" name="Google Shape;42;p8"/>
          <p:cNvSpPr txBox="1"/>
          <p:nvPr/>
        </p:nvSpPr>
        <p:spPr>
          <a:xfrm>
            <a:off x="230575" y="334775"/>
            <a:ext cx="8448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600">
                <a:solidFill>
                  <a:srgbClr val="A07900"/>
                </a:solidFill>
                <a:latin typeface="Avenir"/>
                <a:ea typeface="Avenir"/>
                <a:cs typeface="Avenir"/>
                <a:sym typeface="Avenir"/>
              </a:rPr>
              <a:t>Skill-building</a:t>
            </a:r>
            <a:r>
              <a:rPr b="1" lang="en" sz="3000">
                <a:solidFill>
                  <a:srgbClr val="A07900"/>
                </a:solidFill>
                <a:latin typeface="Avenir"/>
                <a:ea typeface="Avenir"/>
                <a:cs typeface="Avenir"/>
                <a:sym typeface="Avenir"/>
              </a:rPr>
              <a:t> </a:t>
            </a:r>
            <a:r>
              <a:rPr b="1" lang="en" sz="2600">
                <a:solidFill>
                  <a:srgbClr val="A07900"/>
                </a:solidFill>
                <a:latin typeface="Avenir"/>
                <a:ea typeface="Avenir"/>
                <a:cs typeface="Avenir"/>
                <a:sym typeface="Avenir"/>
              </a:rPr>
              <a:t>Traits</a:t>
            </a:r>
            <a:endParaRPr b="1" sz="2600">
              <a:solidFill>
                <a:srgbClr val="A07900"/>
              </a:solidFill>
              <a:latin typeface="Avenir"/>
              <a:ea typeface="Avenir"/>
              <a:cs typeface="Avenir"/>
              <a:sym typeface="Avenir"/>
            </a:endParaRPr>
          </a:p>
        </p:txBody>
      </p:sp>
      <p:cxnSp>
        <p:nvCxnSpPr>
          <p:cNvPr id="43" name="Google Shape;43;p8"/>
          <p:cNvCxnSpPr/>
          <p:nvPr/>
        </p:nvCxnSpPr>
        <p:spPr>
          <a:xfrm>
            <a:off x="316375" y="981275"/>
            <a:ext cx="2852100" cy="0"/>
          </a:xfrm>
          <a:prstGeom prst="straightConnector1">
            <a:avLst/>
          </a:prstGeom>
          <a:noFill/>
          <a:ln cap="flat" cmpd="sng" w="19050">
            <a:solidFill>
              <a:srgbClr val="999999"/>
            </a:solidFill>
            <a:prstDash val="dot"/>
            <a:round/>
            <a:headEnd len="med" w="med" type="none"/>
            <a:tailEnd len="med" w="med" type="none"/>
          </a:ln>
        </p:spPr>
      </p:cxnSp>
      <p:pic>
        <p:nvPicPr>
          <p:cNvPr id="44" name="Google Shape;44;p8"/>
          <p:cNvPicPr preferRelativeResize="0"/>
          <p:nvPr/>
        </p:nvPicPr>
        <p:blipFill rotWithShape="1">
          <a:blip r:embed="rId3">
            <a:alphaModFix/>
          </a:blip>
          <a:srcRect b="13648" l="21077" r="22078" t="11730"/>
          <a:stretch/>
        </p:blipFill>
        <p:spPr>
          <a:xfrm>
            <a:off x="2923200" y="1285750"/>
            <a:ext cx="3620800" cy="3564851"/>
          </a:xfrm>
          <a:prstGeom prst="rect">
            <a:avLst/>
          </a:prstGeom>
          <a:noFill/>
          <a:ln>
            <a:noFill/>
          </a:ln>
        </p:spPr>
      </p:pic>
      <p:grpSp>
        <p:nvGrpSpPr>
          <p:cNvPr id="45" name="Google Shape;45;p8"/>
          <p:cNvGrpSpPr/>
          <p:nvPr/>
        </p:nvGrpSpPr>
        <p:grpSpPr>
          <a:xfrm>
            <a:off x="5235481" y="3222195"/>
            <a:ext cx="812438" cy="609600"/>
            <a:chOff x="5506681" y="3190845"/>
            <a:chExt cx="812438" cy="609600"/>
          </a:xfrm>
        </p:grpSpPr>
        <p:pic>
          <p:nvPicPr>
            <p:cNvPr id="46" name="Google Shape;46;p8"/>
            <p:cNvPicPr preferRelativeResize="0"/>
            <p:nvPr/>
          </p:nvPicPr>
          <p:blipFill rotWithShape="1">
            <a:blip r:embed="rId4">
              <a:alphaModFix/>
            </a:blip>
            <a:srcRect b="20981" l="63833" r="16938" t="68505"/>
            <a:stretch/>
          </p:blipFill>
          <p:spPr>
            <a:xfrm rot="-854905">
              <a:off x="5543613" y="3299449"/>
              <a:ext cx="738575" cy="392402"/>
            </a:xfrm>
            <a:prstGeom prst="rect">
              <a:avLst/>
            </a:prstGeom>
            <a:noFill/>
            <a:ln>
              <a:noFill/>
            </a:ln>
          </p:spPr>
        </p:pic>
        <p:sp>
          <p:nvSpPr>
            <p:cNvPr id="47" name="Google Shape;47;p8"/>
            <p:cNvSpPr txBox="1"/>
            <p:nvPr/>
          </p:nvSpPr>
          <p:spPr>
            <a:xfrm rot="-911684">
              <a:off x="5713170" y="3234054"/>
              <a:ext cx="399465" cy="52318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FFFF"/>
                  </a:solidFill>
                  <a:latin typeface="Roboto"/>
                  <a:ea typeface="Roboto"/>
                  <a:cs typeface="Roboto"/>
                  <a:sym typeface="Roboto"/>
                </a:rPr>
                <a:t>?</a:t>
              </a:r>
              <a:endParaRPr b="1" sz="2200">
                <a:solidFill>
                  <a:srgbClr val="FFFFFF"/>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51" name="Shape 51"/>
        <p:cNvGrpSpPr/>
        <p:nvPr/>
      </p:nvGrpSpPr>
      <p:grpSpPr>
        <a:xfrm>
          <a:off x="0" y="0"/>
          <a:ext cx="0" cy="0"/>
          <a:chOff x="0" y="0"/>
          <a:chExt cx="0" cy="0"/>
        </a:xfrm>
      </p:grpSpPr>
      <p:sp>
        <p:nvSpPr>
          <p:cNvPr id="52" name="Google Shape;52;p9"/>
          <p:cNvSpPr txBox="1"/>
          <p:nvPr/>
        </p:nvSpPr>
        <p:spPr>
          <a:xfrm>
            <a:off x="230550" y="372825"/>
            <a:ext cx="8448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600">
                <a:solidFill>
                  <a:srgbClr val="A07900"/>
                </a:solidFill>
                <a:latin typeface="Avenir"/>
                <a:ea typeface="Avenir"/>
                <a:cs typeface="Avenir"/>
                <a:sym typeface="Avenir"/>
              </a:rPr>
              <a:t>Learning Material Landscape</a:t>
            </a:r>
            <a:endParaRPr b="1" sz="2600">
              <a:solidFill>
                <a:srgbClr val="A07900"/>
              </a:solidFill>
              <a:latin typeface="Avenir"/>
              <a:ea typeface="Avenir"/>
              <a:cs typeface="Avenir"/>
              <a:sym typeface="Avenir"/>
            </a:endParaRPr>
          </a:p>
        </p:txBody>
      </p:sp>
      <p:cxnSp>
        <p:nvCxnSpPr>
          <p:cNvPr id="53" name="Google Shape;53;p9"/>
          <p:cNvCxnSpPr/>
          <p:nvPr/>
        </p:nvCxnSpPr>
        <p:spPr>
          <a:xfrm>
            <a:off x="316350" y="975450"/>
            <a:ext cx="4286700" cy="0"/>
          </a:xfrm>
          <a:prstGeom prst="straightConnector1">
            <a:avLst/>
          </a:prstGeom>
          <a:noFill/>
          <a:ln cap="flat" cmpd="sng" w="19050">
            <a:solidFill>
              <a:srgbClr val="999999"/>
            </a:solidFill>
            <a:prstDash val="dot"/>
            <a:round/>
            <a:headEnd len="med" w="med" type="none"/>
            <a:tailEnd len="med" w="med" type="none"/>
          </a:ln>
        </p:spPr>
      </p:cxnSp>
      <p:pic>
        <p:nvPicPr>
          <p:cNvPr id="54" name="Google Shape;54;p9"/>
          <p:cNvPicPr preferRelativeResize="0"/>
          <p:nvPr/>
        </p:nvPicPr>
        <p:blipFill rotWithShape="1">
          <a:blip r:embed="rId3">
            <a:alphaModFix/>
          </a:blip>
          <a:srcRect b="0" l="19432" r="0" t="13329"/>
          <a:stretch/>
        </p:blipFill>
        <p:spPr>
          <a:xfrm>
            <a:off x="3621341" y="1133675"/>
            <a:ext cx="4875359" cy="3933625"/>
          </a:xfrm>
          <a:prstGeom prst="rect">
            <a:avLst/>
          </a:prstGeom>
          <a:noFill/>
          <a:ln>
            <a:noFill/>
          </a:ln>
        </p:spPr>
      </p:pic>
      <p:sp>
        <p:nvSpPr>
          <p:cNvPr id="55" name="Google Shape;55;p9"/>
          <p:cNvSpPr txBox="1"/>
          <p:nvPr/>
        </p:nvSpPr>
        <p:spPr>
          <a:xfrm>
            <a:off x="307950" y="1241925"/>
            <a:ext cx="3313500" cy="3510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White papers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Slide presentations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Conference talk recordings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Blog posts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Tweets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Code repositories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Open source tools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Chat servers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Capture-the-flag competitions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Cyber ranges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Threat reports</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Certification courses, college courses, and MOOCs</a:t>
            </a:r>
            <a:endParaRPr b="1" sz="1300">
              <a:solidFill>
                <a:srgbClr val="FFFFFF"/>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59" name="Shape 59"/>
        <p:cNvGrpSpPr/>
        <p:nvPr/>
      </p:nvGrpSpPr>
      <p:grpSpPr>
        <a:xfrm>
          <a:off x="0" y="0"/>
          <a:ext cx="0" cy="0"/>
          <a:chOff x="0" y="0"/>
          <a:chExt cx="0" cy="0"/>
        </a:xfrm>
      </p:grpSpPr>
      <p:sp>
        <p:nvSpPr>
          <p:cNvPr id="60" name="Google Shape;60;p10"/>
          <p:cNvSpPr txBox="1"/>
          <p:nvPr/>
        </p:nvSpPr>
        <p:spPr>
          <a:xfrm>
            <a:off x="247800" y="383025"/>
            <a:ext cx="8448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A07900"/>
                </a:solidFill>
                <a:latin typeface="Avenir"/>
                <a:ea typeface="Avenir"/>
                <a:cs typeface="Avenir"/>
                <a:sym typeface="Avenir"/>
              </a:rPr>
              <a:t>Self-study Framework</a:t>
            </a:r>
            <a:endParaRPr b="1" sz="2600">
              <a:solidFill>
                <a:srgbClr val="A07900"/>
              </a:solidFill>
              <a:latin typeface="Avenir"/>
              <a:ea typeface="Avenir"/>
              <a:cs typeface="Avenir"/>
              <a:sym typeface="Avenir"/>
            </a:endParaRPr>
          </a:p>
        </p:txBody>
      </p:sp>
      <p:cxnSp>
        <p:nvCxnSpPr>
          <p:cNvPr id="61" name="Google Shape;61;p10"/>
          <p:cNvCxnSpPr/>
          <p:nvPr/>
        </p:nvCxnSpPr>
        <p:spPr>
          <a:xfrm>
            <a:off x="324000" y="968025"/>
            <a:ext cx="3302700" cy="0"/>
          </a:xfrm>
          <a:prstGeom prst="straightConnector1">
            <a:avLst/>
          </a:prstGeom>
          <a:noFill/>
          <a:ln cap="flat" cmpd="sng" w="19050">
            <a:solidFill>
              <a:srgbClr val="999999"/>
            </a:solidFill>
            <a:prstDash val="dot"/>
            <a:round/>
            <a:headEnd len="med" w="med" type="none"/>
            <a:tailEnd len="med" w="med" type="none"/>
          </a:ln>
        </p:spPr>
      </p:cxnSp>
      <p:pic>
        <p:nvPicPr>
          <p:cNvPr id="62" name="Google Shape;62;p10"/>
          <p:cNvPicPr preferRelativeResize="0"/>
          <p:nvPr/>
        </p:nvPicPr>
        <p:blipFill>
          <a:blip r:embed="rId3">
            <a:alphaModFix/>
          </a:blip>
          <a:stretch>
            <a:fillRect/>
          </a:stretch>
        </p:blipFill>
        <p:spPr>
          <a:xfrm>
            <a:off x="1464350" y="1280650"/>
            <a:ext cx="6215325" cy="3617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66" name="Shape 66"/>
        <p:cNvGrpSpPr/>
        <p:nvPr/>
      </p:nvGrpSpPr>
      <p:grpSpPr>
        <a:xfrm>
          <a:off x="0" y="0"/>
          <a:ext cx="0" cy="0"/>
          <a:chOff x="0" y="0"/>
          <a:chExt cx="0" cy="0"/>
        </a:xfrm>
      </p:grpSpPr>
      <p:sp>
        <p:nvSpPr>
          <p:cNvPr id="67" name="Google Shape;67;p11"/>
          <p:cNvSpPr txBox="1"/>
          <p:nvPr/>
        </p:nvSpPr>
        <p:spPr>
          <a:xfrm>
            <a:off x="307950" y="974275"/>
            <a:ext cx="8328300" cy="15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rgbClr val="FFFFFF"/>
                </a:solidFill>
                <a:latin typeface="Avenir"/>
                <a:ea typeface="Avenir"/>
                <a:cs typeface="Avenir"/>
                <a:sym typeface="Avenir"/>
              </a:rPr>
              <a:t>Media</a:t>
            </a:r>
            <a:endParaRPr b="1" sz="1300" u="sng">
              <a:solidFill>
                <a:srgbClr val="FFFFFF"/>
              </a:solidFill>
              <a:latin typeface="Avenir"/>
              <a:ea typeface="Avenir"/>
              <a:cs typeface="Avenir"/>
              <a:sym typeface="Avenir"/>
            </a:endParaRPr>
          </a:p>
          <a:p>
            <a:pPr indent="-311150" lvl="0" marL="457200" rtl="0" algn="l">
              <a:spcBef>
                <a:spcPts val="100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thisweekin4n6.com</a:t>
            </a:r>
            <a:endParaRPr b="1" sz="1300" u="sng">
              <a:solidFill>
                <a:srgbClr val="FFFFFF"/>
              </a:solidFill>
              <a:latin typeface="Avenir"/>
              <a:ea typeface="Avenir"/>
              <a:cs typeface="Avenir"/>
              <a:sym typeface="Avenir"/>
            </a:endParaRPr>
          </a:p>
          <a:p>
            <a:pPr indent="0" lvl="0" marL="0" rtl="0" algn="l">
              <a:spcBef>
                <a:spcPts val="1000"/>
              </a:spcBef>
              <a:spcAft>
                <a:spcPts val="0"/>
              </a:spcAft>
              <a:buNone/>
            </a:pPr>
            <a:r>
              <a:rPr b="1" lang="en" sz="1300" u="sng">
                <a:solidFill>
                  <a:srgbClr val="FFFFFF"/>
                </a:solidFill>
                <a:latin typeface="Avenir"/>
                <a:ea typeface="Avenir"/>
                <a:cs typeface="Avenir"/>
                <a:sym typeface="Avenir"/>
              </a:rPr>
              <a:t>Training Labs / Cyber Ranges</a:t>
            </a:r>
            <a:endParaRPr b="1" sz="1300" u="sng">
              <a:solidFill>
                <a:srgbClr val="FFFFFF"/>
              </a:solidFill>
              <a:latin typeface="Avenir"/>
              <a:ea typeface="Avenir"/>
              <a:cs typeface="Avenir"/>
              <a:sym typeface="Avenir"/>
            </a:endParaRPr>
          </a:p>
          <a:p>
            <a:pPr indent="-311150" lvl="0" marL="457200" rtl="0" algn="l">
              <a:spcBef>
                <a:spcPts val="100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DetectionLab – detectionlab.network</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BlueCloud Cyber Range – blue.iknowjason.io</a:t>
            </a:r>
            <a:endParaRPr b="1" sz="1300">
              <a:solidFill>
                <a:srgbClr val="FFFFFF"/>
              </a:solidFill>
              <a:latin typeface="Avenir"/>
              <a:ea typeface="Avenir"/>
              <a:cs typeface="Avenir"/>
              <a:sym typeface="Avenir"/>
            </a:endParaRPr>
          </a:p>
          <a:p>
            <a:pPr indent="-311150" lvl="0" marL="457200" rtl="0" algn="l">
              <a:spcBef>
                <a:spcPts val="0"/>
              </a:spcBef>
              <a:spcAft>
                <a:spcPts val="0"/>
              </a:spcAft>
              <a:buClr>
                <a:srgbClr val="FFFFFF"/>
              </a:buClr>
              <a:buSzPts val="1300"/>
              <a:buFont typeface="Avenir"/>
              <a:buChar char="●"/>
            </a:pPr>
            <a:r>
              <a:rPr b="1" lang="en" sz="1300">
                <a:solidFill>
                  <a:srgbClr val="FFFFFF"/>
                </a:solidFill>
                <a:latin typeface="Avenir"/>
                <a:ea typeface="Avenir"/>
                <a:cs typeface="Avenir"/>
                <a:sym typeface="Avenir"/>
              </a:rPr>
              <a:t>“Building a Lab” YouTube Playlist – by Justin Henderson</a:t>
            </a:r>
            <a:endParaRPr b="1" sz="1300">
              <a:solidFill>
                <a:srgbClr val="FFFFFF"/>
              </a:solidFill>
              <a:latin typeface="Avenir"/>
              <a:ea typeface="Avenir"/>
              <a:cs typeface="Avenir"/>
              <a:sym typeface="Avenir"/>
            </a:endParaRPr>
          </a:p>
        </p:txBody>
      </p:sp>
      <p:sp>
        <p:nvSpPr>
          <p:cNvPr id="68" name="Google Shape;68;p11"/>
          <p:cNvSpPr txBox="1"/>
          <p:nvPr/>
        </p:nvSpPr>
        <p:spPr>
          <a:xfrm>
            <a:off x="247800" y="389275"/>
            <a:ext cx="8448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A07900"/>
                </a:solidFill>
                <a:latin typeface="Avenir"/>
                <a:ea typeface="Avenir"/>
                <a:cs typeface="Avenir"/>
                <a:sym typeface="Avenir"/>
              </a:rPr>
              <a:t>Resources</a:t>
            </a:r>
            <a:endParaRPr b="1" sz="2600">
              <a:solidFill>
                <a:srgbClr val="A07900"/>
              </a:solidFill>
              <a:latin typeface="Avenir"/>
              <a:ea typeface="Avenir"/>
              <a:cs typeface="Avenir"/>
              <a:sym typeface="Avenir"/>
            </a:endParaRPr>
          </a:p>
        </p:txBody>
      </p:sp>
      <p:cxnSp>
        <p:nvCxnSpPr>
          <p:cNvPr id="69" name="Google Shape;69;p11"/>
          <p:cNvCxnSpPr/>
          <p:nvPr/>
        </p:nvCxnSpPr>
        <p:spPr>
          <a:xfrm>
            <a:off x="324000" y="956325"/>
            <a:ext cx="1554900" cy="0"/>
          </a:xfrm>
          <a:prstGeom prst="straightConnector1">
            <a:avLst/>
          </a:prstGeom>
          <a:noFill/>
          <a:ln cap="flat" cmpd="sng" w="19050">
            <a:solidFill>
              <a:srgbClr val="999999"/>
            </a:solidFill>
            <a:prstDash val="dot"/>
            <a:round/>
            <a:headEnd len="med" w="med" type="none"/>
            <a:tailEnd len="med" w="med" type="none"/>
          </a:ln>
        </p:spPr>
      </p:cxnSp>
      <p:sp>
        <p:nvSpPr>
          <p:cNvPr id="70" name="Google Shape;70;p11"/>
          <p:cNvSpPr txBox="1"/>
          <p:nvPr/>
        </p:nvSpPr>
        <p:spPr>
          <a:xfrm>
            <a:off x="591150" y="3299650"/>
            <a:ext cx="7761900" cy="141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200" u="sng">
                <a:solidFill>
                  <a:srgbClr val="FFFFFF"/>
                </a:solidFill>
                <a:latin typeface="Roboto"/>
                <a:ea typeface="Roboto"/>
                <a:cs typeface="Roboto"/>
                <a:sym typeface="Roboto"/>
              </a:rPr>
              <a:t>CORE VALUES STATEMENT</a:t>
            </a:r>
            <a:endParaRPr b="1" sz="1200" u="sng">
              <a:solidFill>
                <a:srgbClr val="FFFFFF"/>
              </a:solidFill>
              <a:latin typeface="Roboto"/>
              <a:ea typeface="Roboto"/>
              <a:cs typeface="Roboto"/>
              <a:sym typeface="Roboto"/>
            </a:endParaRPr>
          </a:p>
          <a:p>
            <a:pPr indent="0" lvl="0" marL="0" rtl="0" algn="ctr">
              <a:lnSpc>
                <a:spcPct val="115000"/>
              </a:lnSpc>
              <a:spcBef>
                <a:spcPts val="1000"/>
              </a:spcBef>
              <a:spcAft>
                <a:spcPts val="1000"/>
              </a:spcAft>
              <a:buNone/>
            </a:pPr>
            <a:br>
              <a:rPr i="1" lang="en" sz="1200">
                <a:solidFill>
                  <a:srgbClr val="FFFFFF"/>
                </a:solidFill>
                <a:latin typeface="Roboto"/>
                <a:ea typeface="Roboto"/>
                <a:cs typeface="Roboto"/>
                <a:sym typeface="Roboto"/>
              </a:rPr>
            </a:br>
            <a:r>
              <a:rPr i="1" lang="en" sz="1200">
                <a:solidFill>
                  <a:srgbClr val="FFFFFF"/>
                </a:solidFill>
                <a:latin typeface="Roboto"/>
                <a:ea typeface="Roboto"/>
                <a:cs typeface="Roboto"/>
                <a:sym typeface="Roboto"/>
              </a:rPr>
              <a:t>“As Information Security Practitioners, we </a:t>
            </a:r>
            <a:r>
              <a:rPr b="1" i="1" lang="en" sz="1200">
                <a:solidFill>
                  <a:srgbClr val="FFFFFF"/>
                </a:solidFill>
                <a:latin typeface="Roboto"/>
                <a:ea typeface="Roboto"/>
                <a:cs typeface="Roboto"/>
                <a:sym typeface="Roboto"/>
              </a:rPr>
              <a:t>CONSISTENTLY DELIVER</a:t>
            </a:r>
            <a:r>
              <a:rPr i="1" lang="en" sz="1200">
                <a:solidFill>
                  <a:srgbClr val="FFFFFF"/>
                </a:solidFill>
                <a:latin typeface="Roboto"/>
                <a:ea typeface="Roboto"/>
                <a:cs typeface="Roboto"/>
                <a:sym typeface="Roboto"/>
              </a:rPr>
              <a:t>. We are </a:t>
            </a:r>
            <a:r>
              <a:rPr b="1" i="1" lang="en" sz="1200">
                <a:solidFill>
                  <a:srgbClr val="FFFFFF"/>
                </a:solidFill>
                <a:latin typeface="Roboto"/>
                <a:ea typeface="Roboto"/>
                <a:cs typeface="Roboto"/>
                <a:sym typeface="Roboto"/>
              </a:rPr>
              <a:t>CONCISE</a:t>
            </a:r>
            <a:r>
              <a:rPr i="1" lang="en" sz="1200">
                <a:solidFill>
                  <a:srgbClr val="FFFFFF"/>
                </a:solidFill>
                <a:latin typeface="Roboto"/>
                <a:ea typeface="Roboto"/>
                <a:cs typeface="Roboto"/>
                <a:sym typeface="Roboto"/>
              </a:rPr>
              <a:t>, </a:t>
            </a:r>
            <a:r>
              <a:rPr b="1" i="1" lang="en" sz="1200">
                <a:solidFill>
                  <a:srgbClr val="FFFFFF"/>
                </a:solidFill>
                <a:latin typeface="Roboto"/>
                <a:ea typeface="Roboto"/>
                <a:cs typeface="Roboto"/>
                <a:sym typeface="Roboto"/>
              </a:rPr>
              <a:t>PRECISE</a:t>
            </a:r>
            <a:r>
              <a:rPr i="1" lang="en" sz="1200">
                <a:solidFill>
                  <a:srgbClr val="FFFFFF"/>
                </a:solidFill>
                <a:latin typeface="Roboto"/>
                <a:ea typeface="Roboto"/>
                <a:cs typeface="Roboto"/>
                <a:sym typeface="Roboto"/>
              </a:rPr>
              <a:t>, and </a:t>
            </a:r>
            <a:r>
              <a:rPr b="1" i="1" lang="en" sz="1200">
                <a:solidFill>
                  <a:srgbClr val="FFFFFF"/>
                </a:solidFill>
                <a:latin typeface="Roboto"/>
                <a:ea typeface="Roboto"/>
                <a:cs typeface="Roboto"/>
                <a:sym typeface="Roboto"/>
              </a:rPr>
              <a:t>ACCURATE</a:t>
            </a:r>
            <a:r>
              <a:rPr i="1" lang="en" sz="1200">
                <a:solidFill>
                  <a:srgbClr val="FFFFFF"/>
                </a:solidFill>
                <a:latin typeface="Roboto"/>
                <a:ea typeface="Roboto"/>
                <a:cs typeface="Roboto"/>
                <a:sym typeface="Roboto"/>
              </a:rPr>
              <a:t> and have </a:t>
            </a:r>
            <a:r>
              <a:rPr b="1" i="1" lang="en" sz="1200">
                <a:solidFill>
                  <a:srgbClr val="FFFFFF"/>
                </a:solidFill>
                <a:latin typeface="Roboto"/>
                <a:ea typeface="Roboto"/>
                <a:cs typeface="Roboto"/>
                <a:sym typeface="Roboto"/>
              </a:rPr>
              <a:t>TOUGH CONVERSATIONS KINDLY</a:t>
            </a:r>
            <a:r>
              <a:rPr i="1" lang="en" sz="1200">
                <a:solidFill>
                  <a:srgbClr val="FFFFFF"/>
                </a:solidFill>
                <a:latin typeface="Roboto"/>
                <a:ea typeface="Roboto"/>
                <a:cs typeface="Roboto"/>
                <a:sym typeface="Roboto"/>
              </a:rPr>
              <a:t>. We unceasingly </a:t>
            </a:r>
            <a:r>
              <a:rPr b="1" i="1" lang="en" sz="1200">
                <a:solidFill>
                  <a:srgbClr val="FFFFFF"/>
                </a:solidFill>
                <a:latin typeface="Roboto"/>
                <a:ea typeface="Roboto"/>
                <a:cs typeface="Roboto"/>
                <a:sym typeface="Roboto"/>
              </a:rPr>
              <a:t>RAGE</a:t>
            </a:r>
            <a:r>
              <a:rPr i="1" lang="en" sz="1200">
                <a:solidFill>
                  <a:srgbClr val="FFFFFF"/>
                </a:solidFill>
                <a:latin typeface="Roboto"/>
                <a:ea typeface="Roboto"/>
                <a:cs typeface="Roboto"/>
                <a:sym typeface="Roboto"/>
              </a:rPr>
              <a:t> to </a:t>
            </a:r>
            <a:r>
              <a:rPr b="1" i="1" lang="en" sz="1200">
                <a:solidFill>
                  <a:srgbClr val="FFFFFF"/>
                </a:solidFill>
                <a:latin typeface="Roboto"/>
                <a:ea typeface="Roboto"/>
                <a:cs typeface="Roboto"/>
                <a:sym typeface="Roboto"/>
              </a:rPr>
              <a:t>MASTER OUR CRAFT</a:t>
            </a:r>
            <a:r>
              <a:rPr i="1" lang="en" sz="1200">
                <a:solidFill>
                  <a:srgbClr val="FFFFFF"/>
                </a:solidFill>
                <a:latin typeface="Roboto"/>
                <a:ea typeface="Roboto"/>
                <a:cs typeface="Roboto"/>
                <a:sym typeface="Roboto"/>
              </a:rPr>
              <a:t>, </a:t>
            </a:r>
            <a:r>
              <a:rPr b="1" i="1" lang="en" sz="1200">
                <a:solidFill>
                  <a:srgbClr val="FFFFFF"/>
                </a:solidFill>
                <a:latin typeface="Roboto"/>
                <a:ea typeface="Roboto"/>
                <a:cs typeface="Roboto"/>
                <a:sym typeface="Roboto"/>
              </a:rPr>
              <a:t>EXPERIMENTING</a:t>
            </a:r>
            <a:r>
              <a:rPr i="1" lang="en" sz="1200">
                <a:solidFill>
                  <a:srgbClr val="FFFFFF"/>
                </a:solidFill>
                <a:latin typeface="Roboto"/>
                <a:ea typeface="Roboto"/>
                <a:cs typeface="Roboto"/>
                <a:sym typeface="Roboto"/>
              </a:rPr>
              <a:t> and </a:t>
            </a:r>
            <a:r>
              <a:rPr b="1" i="1" lang="en" sz="1200">
                <a:solidFill>
                  <a:srgbClr val="FFFFFF"/>
                </a:solidFill>
                <a:latin typeface="Roboto"/>
                <a:ea typeface="Roboto"/>
                <a:cs typeface="Roboto"/>
                <a:sym typeface="Roboto"/>
              </a:rPr>
              <a:t>EMBRACING FAILURE</a:t>
            </a:r>
            <a:r>
              <a:rPr i="1" lang="en" sz="1200">
                <a:solidFill>
                  <a:srgbClr val="FFFFFF"/>
                </a:solidFill>
                <a:latin typeface="Roboto"/>
                <a:ea typeface="Roboto"/>
                <a:cs typeface="Roboto"/>
                <a:sym typeface="Roboto"/>
              </a:rPr>
              <a:t> along the way. Through this process, we </a:t>
            </a:r>
            <a:r>
              <a:rPr b="1" i="1" lang="en" sz="1200">
                <a:solidFill>
                  <a:srgbClr val="FFFFFF"/>
                </a:solidFill>
                <a:latin typeface="Roboto"/>
                <a:ea typeface="Roboto"/>
                <a:cs typeface="Roboto"/>
                <a:sym typeface="Roboto"/>
              </a:rPr>
              <a:t>LEARN QUICKLY</a:t>
            </a:r>
            <a:r>
              <a:rPr i="1" lang="en" sz="1200">
                <a:solidFill>
                  <a:srgbClr val="FFFFFF"/>
                </a:solidFill>
                <a:latin typeface="Roboto"/>
                <a:ea typeface="Roboto"/>
                <a:cs typeface="Roboto"/>
                <a:sym typeface="Roboto"/>
              </a:rPr>
              <a:t> and </a:t>
            </a:r>
            <a:r>
              <a:rPr b="1" i="1" lang="en" sz="1200">
                <a:solidFill>
                  <a:srgbClr val="FFFFFF"/>
                </a:solidFill>
                <a:latin typeface="Roboto"/>
                <a:ea typeface="Roboto"/>
                <a:cs typeface="Roboto"/>
                <a:sym typeface="Roboto"/>
              </a:rPr>
              <a:t>CONTINUOUSLY IMPROVE</a:t>
            </a:r>
            <a:r>
              <a:rPr i="1" lang="en" sz="1200">
                <a:solidFill>
                  <a:srgbClr val="FFFFFF"/>
                </a:solidFill>
                <a:latin typeface="Roboto"/>
                <a:ea typeface="Roboto"/>
                <a:cs typeface="Roboto"/>
                <a:sym typeface="Roboto"/>
              </a:rPr>
              <a:t>, fostering a strong </a:t>
            </a:r>
            <a:r>
              <a:rPr b="1" i="1" lang="en" sz="1200">
                <a:solidFill>
                  <a:srgbClr val="FFFFFF"/>
                </a:solidFill>
                <a:latin typeface="Roboto"/>
                <a:ea typeface="Roboto"/>
                <a:cs typeface="Roboto"/>
                <a:sym typeface="Roboto"/>
              </a:rPr>
              <a:t>BELIEF IN OURSELVES</a:t>
            </a:r>
            <a:r>
              <a:rPr i="1" lang="en" sz="1200">
                <a:solidFill>
                  <a:srgbClr val="FFFFFF"/>
                </a:solidFill>
                <a:latin typeface="Roboto"/>
                <a:ea typeface="Roboto"/>
                <a:cs typeface="Roboto"/>
                <a:sym typeface="Roboto"/>
              </a:rPr>
              <a:t>.”</a:t>
            </a:r>
            <a:endParaRPr b="1" i="1" sz="1300">
              <a:solidFill>
                <a:srgbClr val="FFFFFF"/>
              </a:solidFill>
              <a:latin typeface="Avenir"/>
              <a:ea typeface="Avenir"/>
              <a:cs typeface="Avenir"/>
              <a:sym typeface="Avenir"/>
            </a:endParaRPr>
          </a:p>
        </p:txBody>
      </p:sp>
      <p:cxnSp>
        <p:nvCxnSpPr>
          <p:cNvPr id="71" name="Google Shape;71;p11"/>
          <p:cNvCxnSpPr/>
          <p:nvPr/>
        </p:nvCxnSpPr>
        <p:spPr>
          <a:xfrm>
            <a:off x="574700" y="3226325"/>
            <a:ext cx="8045100" cy="0"/>
          </a:xfrm>
          <a:prstGeom prst="straightConnector1">
            <a:avLst/>
          </a:prstGeom>
          <a:noFill/>
          <a:ln cap="flat" cmpd="sng" w="19050">
            <a:solidFill>
              <a:srgbClr val="999999"/>
            </a:solidFill>
            <a:prstDash val="dot"/>
            <a:round/>
            <a:headEnd len="med" w="med" type="none"/>
            <a:tailEnd len="med" w="med" type="none"/>
          </a:ln>
        </p:spPr>
      </p:cxnSp>
      <p:cxnSp>
        <p:nvCxnSpPr>
          <p:cNvPr id="72" name="Google Shape;72;p11"/>
          <p:cNvCxnSpPr/>
          <p:nvPr/>
        </p:nvCxnSpPr>
        <p:spPr>
          <a:xfrm>
            <a:off x="568950" y="4918650"/>
            <a:ext cx="8045100" cy="0"/>
          </a:xfrm>
          <a:prstGeom prst="straightConnector1">
            <a:avLst/>
          </a:prstGeom>
          <a:noFill/>
          <a:ln cap="flat" cmpd="sng" w="19050">
            <a:solidFill>
              <a:srgbClr val="999999"/>
            </a:solidFill>
            <a:prstDash val="dot"/>
            <a:round/>
            <a:headEnd len="med" w="med" type="none"/>
            <a:tailEnd len="med" w="med" type="none"/>
          </a:ln>
        </p:spPr>
      </p:cxnSp>
      <p:cxnSp>
        <p:nvCxnSpPr>
          <p:cNvPr id="73" name="Google Shape;73;p11"/>
          <p:cNvCxnSpPr/>
          <p:nvPr/>
        </p:nvCxnSpPr>
        <p:spPr>
          <a:xfrm rot="10800000">
            <a:off x="8655750" y="3226325"/>
            <a:ext cx="0" cy="1697100"/>
          </a:xfrm>
          <a:prstGeom prst="straightConnector1">
            <a:avLst/>
          </a:prstGeom>
          <a:noFill/>
          <a:ln cap="flat" cmpd="sng" w="19050">
            <a:solidFill>
              <a:srgbClr val="999999"/>
            </a:solidFill>
            <a:prstDash val="dot"/>
            <a:round/>
            <a:headEnd len="med" w="med" type="none"/>
            <a:tailEnd len="med" w="med" type="none"/>
          </a:ln>
        </p:spPr>
      </p:cxnSp>
      <p:cxnSp>
        <p:nvCxnSpPr>
          <p:cNvPr id="74" name="Google Shape;74;p11"/>
          <p:cNvCxnSpPr/>
          <p:nvPr/>
        </p:nvCxnSpPr>
        <p:spPr>
          <a:xfrm rot="10800000">
            <a:off x="488225" y="3226325"/>
            <a:ext cx="0" cy="1697100"/>
          </a:xfrm>
          <a:prstGeom prst="straightConnector1">
            <a:avLst/>
          </a:prstGeom>
          <a:noFill/>
          <a:ln cap="flat" cmpd="sng" w="19050">
            <a:solidFill>
              <a:srgbClr val="999999"/>
            </a:solidFill>
            <a:prstDash val="dot"/>
            <a:round/>
            <a:headEnd len="med" w="med" type="none"/>
            <a:tailEnd len="med" w="med" type="none"/>
          </a:ln>
        </p:spPr>
      </p:cxnSp>
      <p:sp>
        <p:nvSpPr>
          <p:cNvPr id="75" name="Google Shape;75;p11"/>
          <p:cNvSpPr txBox="1"/>
          <p:nvPr/>
        </p:nvSpPr>
        <p:spPr>
          <a:xfrm>
            <a:off x="942450" y="2741700"/>
            <a:ext cx="7259100" cy="3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Avenir"/>
                <a:ea typeface="Avenir"/>
                <a:cs typeface="Avenir"/>
                <a:sym typeface="Avenir"/>
              </a:rPr>
              <a:t>Visit </a:t>
            </a:r>
            <a:r>
              <a:rPr b="1" lang="en" sz="1300">
                <a:solidFill>
                  <a:srgbClr val="A07900"/>
                </a:solidFill>
                <a:latin typeface="Avenir"/>
                <a:ea typeface="Avenir"/>
                <a:cs typeface="Avenir"/>
                <a:sym typeface="Avenir"/>
              </a:rPr>
              <a:t>github.com/resolvn/whcr </a:t>
            </a:r>
            <a:r>
              <a:rPr b="1" lang="en" sz="1300">
                <a:solidFill>
                  <a:srgbClr val="FFFFFF"/>
                </a:solidFill>
                <a:latin typeface="Avenir"/>
                <a:ea typeface="Avenir"/>
                <a:cs typeface="Avenir"/>
                <a:sym typeface="Avenir"/>
              </a:rPr>
              <a:t>for a complete list of resources</a:t>
            </a:r>
            <a:endParaRPr b="1" sz="1300">
              <a:solidFill>
                <a:srgbClr val="FFFFFF"/>
              </a:solidFill>
              <a:latin typeface="Avenir"/>
              <a:ea typeface="Avenir"/>
              <a:cs typeface="Avenir"/>
              <a:sym typeface="Avenir"/>
            </a:endParaRPr>
          </a:p>
          <a:p>
            <a:pPr indent="0" lvl="0" marL="457200" rtl="0" algn="l">
              <a:spcBef>
                <a:spcPts val="1000"/>
              </a:spcBef>
              <a:spcAft>
                <a:spcPts val="0"/>
              </a:spcAft>
              <a:buNone/>
            </a:pPr>
            <a:r>
              <a:t/>
            </a:r>
            <a:endParaRPr b="1" sz="1300">
              <a:solidFill>
                <a:srgbClr val="FFFFFF"/>
              </a:solidFill>
              <a:latin typeface="Avenir"/>
              <a:ea typeface="Avenir"/>
              <a:cs typeface="Avenir"/>
              <a:sym typeface="Avenir"/>
            </a:endParaRPr>
          </a:p>
          <a:p>
            <a:pPr indent="0" lvl="0" marL="0" rtl="0" algn="ctr">
              <a:spcBef>
                <a:spcPts val="1000"/>
              </a:spcBef>
              <a:spcAft>
                <a:spcPts val="1000"/>
              </a:spcAft>
              <a:buNone/>
            </a:pPr>
            <a:r>
              <a:t/>
            </a:r>
            <a:endParaRPr b="1" sz="1300">
              <a:solidFill>
                <a:srgbClr val="FFFFFF"/>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2424"/>
        </a:solidFill>
      </p:bgPr>
    </p:bg>
    <p:spTree>
      <p:nvGrpSpPr>
        <p:cNvPr id="79" name="Shape 79"/>
        <p:cNvGrpSpPr/>
        <p:nvPr/>
      </p:nvGrpSpPr>
      <p:grpSpPr>
        <a:xfrm>
          <a:off x="0" y="0"/>
          <a:ext cx="0" cy="0"/>
          <a:chOff x="0" y="0"/>
          <a:chExt cx="0" cy="0"/>
        </a:xfrm>
      </p:grpSpPr>
      <p:sp>
        <p:nvSpPr>
          <p:cNvPr id="80" name="Google Shape;80;p12"/>
          <p:cNvSpPr txBox="1"/>
          <p:nvPr/>
        </p:nvSpPr>
        <p:spPr>
          <a:xfrm>
            <a:off x="2985900" y="2094600"/>
            <a:ext cx="31722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5000">
                <a:solidFill>
                  <a:srgbClr val="A07900"/>
                </a:solidFill>
                <a:latin typeface="Avenir"/>
                <a:ea typeface="Avenir"/>
                <a:cs typeface="Avenir"/>
                <a:sym typeface="Avenir"/>
              </a:rPr>
              <a:t>Q &amp; A</a:t>
            </a:r>
            <a:endParaRPr b="1" sz="5000">
              <a:solidFill>
                <a:srgbClr val="A07900"/>
              </a:solidFill>
              <a:latin typeface="Avenir"/>
              <a:ea typeface="Avenir"/>
              <a:cs typeface="Avenir"/>
              <a:sym typeface="Avenir"/>
            </a:endParaRPr>
          </a:p>
        </p:txBody>
      </p:sp>
      <p:cxnSp>
        <p:nvCxnSpPr>
          <p:cNvPr id="81" name="Google Shape;81;p12"/>
          <p:cNvCxnSpPr/>
          <p:nvPr/>
        </p:nvCxnSpPr>
        <p:spPr>
          <a:xfrm>
            <a:off x="3722425" y="2969225"/>
            <a:ext cx="1800300" cy="0"/>
          </a:xfrm>
          <a:prstGeom prst="straightConnector1">
            <a:avLst/>
          </a:prstGeom>
          <a:noFill/>
          <a:ln cap="flat" cmpd="sng" w="19050">
            <a:solidFill>
              <a:srgbClr val="999999"/>
            </a:solidFill>
            <a:prstDash val="dot"/>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