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266054719/f/74dc71d3-3a4e-4b4d-a967-5aa1ff17afed/RETHICK%20S%20(%20NM%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Sheet1!$B$2:$B$21</c:f>
              <c:numCache>
                <c:formatCode>General</c:formatCode>
                <c:ptCount val="20"/>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numCache>
            </c:numRef>
          </c:val>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7" name="Holder 3"/>
          <p:cNvSpPr>
            <a:spLocks noGrp="1"/>
          </p:cNvSpPr>
          <p:nvPr>
            <p:ph type="body" idx="1"/>
          </p:nvPr>
        </p:nvSpPr>
        <p:spPr/>
        <p:txBody>
          <a:bodyPr bIns="0" lIns="0" rIns="0" tIns="0"/>
          <a:p/>
        </p:txBody>
      </p:sp>
      <p:sp>
        <p:nvSpPr>
          <p:cNvPr id="104867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8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334000"/>
            <a:ext cx="723900" cy="604392"/>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369271"/>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99976" y="3025676"/>
            <a:ext cx="8610600" cy="2225041"/>
          </a:xfrm>
          <a:prstGeom prst="rect"/>
          <a:noFill/>
        </p:spPr>
        <p:txBody>
          <a:bodyPr rtlCol="0" wrap="square">
            <a:spAutoFit/>
          </a:bodyPr>
          <a:p>
            <a:r>
              <a:rPr dirty="0" sz="2400" lang="en-IN"/>
              <a:t>                     </a:t>
            </a:r>
            <a:r>
              <a:rPr dirty="0" sz="2400" lang="en-US"/>
              <a:t> NAME: </a:t>
            </a:r>
            <a:r>
              <a:rPr dirty="0" sz="2400" lang="en-IN"/>
              <a:t>S. RETHICK </a:t>
            </a:r>
            <a:endParaRPr dirty="0" sz="2400" lang="en-US"/>
          </a:p>
          <a:p>
            <a:r>
              <a:rPr dirty="0" sz="2400" lang="en-US"/>
              <a:t>REGISTER NO:</a:t>
            </a:r>
            <a:r>
              <a:rPr dirty="0" sz="2400" lang="en-IN"/>
              <a:t> User ID – asunm110312201268 </a:t>
            </a:r>
            <a:r>
              <a:rPr dirty="0" sz="2400" lang="en-US"/>
              <a:t> </a:t>
            </a:r>
            <a:endParaRPr dirty="0" sz="2400" lang="en-IN"/>
          </a:p>
          <a:p>
            <a:r>
              <a:rPr dirty="0" sz="2400" lang="en-IN"/>
              <a:t>      6FD2C51FE2156B29A2F407F2F882EF58</a:t>
            </a:r>
            <a:endParaRPr dirty="0" sz="2400" lang="en-US"/>
          </a:p>
          <a:p>
            <a:r>
              <a:rPr dirty="0" sz="2400" lang="en-IN"/>
              <a:t>            </a:t>
            </a:r>
            <a:r>
              <a:rPr dirty="0" sz="2400" lang="en-US"/>
              <a:t>DEPARTMENT: </a:t>
            </a:r>
            <a:r>
              <a:rPr dirty="0" sz="2400" lang="en-IN"/>
              <a:t>III </a:t>
            </a:r>
            <a:r>
              <a:rPr dirty="0" sz="2400" lang="en-IN" err="1"/>
              <a:t>B.Com</a:t>
            </a:r>
            <a:r>
              <a:rPr dirty="0" sz="2400" lang="en-IN"/>
              <a:t> general </a:t>
            </a:r>
          </a:p>
          <a:p>
            <a:r>
              <a:rPr dirty="0" sz="2400" lang="en-US"/>
              <a:t>COLLEGE: DRBCCC HINDU COLLEGE</a:t>
            </a:r>
            <a:r>
              <a:rPr dirty="0" sz="2400" lang="en-IN"/>
              <a:t> , </a:t>
            </a:r>
            <a:r>
              <a:rPr dirty="0" sz="2400" lang="en-IN" err="1"/>
              <a:t>Pattabiram</a:t>
            </a:r>
            <a:r>
              <a:rPr dirty="0" sz="2400" lang="en-IN"/>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object 8"/>
          <p:cNvSpPr txBox="1"/>
          <p:nvPr/>
        </p:nvSpPr>
        <p:spPr>
          <a:xfrm>
            <a:off x="739774" y="291146"/>
            <a:ext cx="8251825" cy="616775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1600" lang="en-IN" spc="5" u="sng">
              <a:effectLst>
                <a:outerShdw algn="tl" blurRad="38100" dir="2700000" dist="38100">
                  <a:srgbClr val="000000">
                    <a:alpha val="43137"/>
                  </a:srgbClr>
                </a:outerShdw>
              </a:effectLst>
              <a:latin typeface="Trebuchet MS"/>
              <a:cs typeface="Trebuchet MS"/>
            </a:endParaRPr>
          </a:p>
          <a:p>
            <a:pPr marL="12700">
              <a:lnSpc>
                <a:spcPct val="100000"/>
              </a:lnSpc>
              <a:spcBef>
                <a:spcPts val="105"/>
              </a:spcBef>
            </a:pPr>
            <a:r>
              <a:rPr b="1" dirty="0" sz="2800" lang="en-US" u="sng">
                <a:effectLst>
                  <a:outerShdw algn="tl" blurRad="38100" dir="2700000" dist="38100">
                    <a:srgbClr val="000000">
                      <a:alpha val="43137"/>
                    </a:srgbClr>
                  </a:outerShdw>
                </a:effectLst>
                <a:latin typeface="Trebuchet MS"/>
                <a:cs typeface="Trebuchet MS"/>
              </a:rPr>
              <a:t>DATA COLLECTION:</a:t>
            </a:r>
          </a:p>
          <a:p>
            <a:pPr marL="12700">
              <a:lnSpc>
                <a:spcPct val="100000"/>
              </a:lnSpc>
              <a:spcBef>
                <a:spcPts val="105"/>
              </a:spcBef>
            </a:pPr>
            <a:r>
              <a:rPr dirty="0" sz="2800" lang="en-US">
                <a:latin typeface="Trebuchet MS"/>
                <a:cs typeface="Trebuchet MS"/>
              </a:rPr>
              <a:t>●COLLECTED FROM KAGGLE.</a:t>
            </a:r>
          </a:p>
          <a:p>
            <a:pPr marL="12700">
              <a:lnSpc>
                <a:spcPct val="100000"/>
              </a:lnSpc>
              <a:spcBef>
                <a:spcPts val="105"/>
              </a:spcBef>
            </a:pPr>
            <a:endParaRPr b="1" dirty="0" sz="2800" lang="en-US" u="sng">
              <a:effectLst>
                <a:outerShdw algn="tl" blurRad="38100" dir="2700000" dist="38100">
                  <a:srgbClr val="000000">
                    <a:alpha val="43137"/>
                  </a:srgbClr>
                </a:outerShdw>
              </a:effectLst>
              <a:latin typeface="Trebuchet MS"/>
              <a:cs typeface="Trebuchet MS"/>
            </a:endParaRPr>
          </a:p>
          <a:p>
            <a:pPr marL="12700">
              <a:lnSpc>
                <a:spcPct val="100000"/>
              </a:lnSpc>
              <a:spcBef>
                <a:spcPts val="105"/>
              </a:spcBef>
            </a:pPr>
            <a:r>
              <a:rPr b="1" dirty="0" sz="2800" lang="en-US" u="sng">
                <a:effectLst>
                  <a:outerShdw algn="tl" blurRad="38100" dir="2700000" dist="38100">
                    <a:srgbClr val="000000">
                      <a:alpha val="43137"/>
                    </a:srgbClr>
                  </a:outerShdw>
                </a:effectLst>
                <a:latin typeface="Trebuchet MS"/>
                <a:cs typeface="Trebuchet MS"/>
              </a:rPr>
              <a:t>FEATURE COLLECTION:</a:t>
            </a:r>
          </a:p>
          <a:p>
            <a:pPr marL="12700">
              <a:lnSpc>
                <a:spcPct val="100000"/>
              </a:lnSpc>
              <a:spcBef>
                <a:spcPts val="105"/>
              </a:spcBef>
            </a:pPr>
            <a:r>
              <a:rPr dirty="0" sz="2800" lang="en-US">
                <a:latin typeface="Trebuchet MS"/>
                <a:cs typeface="Trebuchet MS"/>
              </a:rPr>
              <a:t>●</a:t>
            </a:r>
            <a:r>
              <a:rPr dirty="0" sz="2800" lang="en-IN"/>
              <a:t>CONDITIONAL FORMATTING</a:t>
            </a:r>
          </a:p>
          <a:p>
            <a:pPr marL="12700">
              <a:lnSpc>
                <a:spcPct val="100000"/>
              </a:lnSpc>
              <a:spcBef>
                <a:spcPts val="105"/>
              </a:spcBef>
            </a:pPr>
            <a:r>
              <a:rPr dirty="0" sz="2800" lang="en-US">
                <a:latin typeface="Trebuchet MS"/>
                <a:cs typeface="Trebuchet MS"/>
              </a:rPr>
              <a:t>● SYMBOLS</a:t>
            </a:r>
          </a:p>
          <a:p>
            <a:pPr marL="12700">
              <a:lnSpc>
                <a:spcPct val="100000"/>
              </a:lnSpc>
              <a:spcBef>
                <a:spcPts val="105"/>
              </a:spcBef>
            </a:pPr>
            <a:r>
              <a:rPr dirty="0" sz="2800" lang="en-US">
                <a:latin typeface="Trebuchet MS"/>
                <a:cs typeface="Trebuchet MS"/>
              </a:rPr>
              <a:t>●MERGE&amp;CENTER</a:t>
            </a:r>
          </a:p>
          <a:p>
            <a:pPr marL="12700">
              <a:lnSpc>
                <a:spcPct val="100000"/>
              </a:lnSpc>
              <a:spcBef>
                <a:spcPts val="105"/>
              </a:spcBef>
            </a:pPr>
            <a:endParaRPr b="1" dirty="0" sz="2800" lang="en-US" u="sng">
              <a:effectLst>
                <a:outerShdw algn="tl" blurRad="38100" dir="2700000" dist="38100">
                  <a:srgbClr val="000000">
                    <a:alpha val="43137"/>
                  </a:srgbClr>
                </a:outerShdw>
              </a:effectLst>
              <a:latin typeface="Trebuchet MS"/>
              <a:cs typeface="Trebuchet MS"/>
            </a:endParaRPr>
          </a:p>
          <a:p>
            <a:pPr marL="12700">
              <a:lnSpc>
                <a:spcPct val="100000"/>
              </a:lnSpc>
              <a:spcBef>
                <a:spcPts val="105"/>
              </a:spcBef>
            </a:pPr>
            <a:r>
              <a:rPr b="1" dirty="0" sz="2800" lang="en-US" u="sng">
                <a:effectLst>
                  <a:outerShdw algn="tl" blurRad="38100" dir="2700000" dist="38100">
                    <a:srgbClr val="000000">
                      <a:alpha val="43137"/>
                    </a:srgbClr>
                  </a:outerShdw>
                </a:effectLst>
                <a:latin typeface="Trebuchet MS"/>
                <a:cs typeface="Trebuchet MS"/>
              </a:rPr>
              <a:t>PERFORMANCE LEVEL:</a:t>
            </a:r>
          </a:p>
          <a:p>
            <a:pPr marL="12700">
              <a:lnSpc>
                <a:spcPct val="100000"/>
              </a:lnSpc>
              <a:spcBef>
                <a:spcPts val="105"/>
              </a:spcBef>
            </a:pPr>
            <a:r>
              <a:rPr dirty="0" sz="2800" lang="en-US">
                <a:latin typeface="Trebuchet MS"/>
                <a:cs typeface="Trebuchet MS"/>
              </a:rPr>
              <a:t>●WITH USING EMPLOYEE RATING COLUNM TO GET PERFORMANCE LEVEL.</a:t>
            </a:r>
          </a:p>
          <a:p>
            <a:pPr marL="12700">
              <a:lnSpc>
                <a:spcPct val="100000"/>
              </a:lnSpc>
              <a:spcBef>
                <a:spcPts val="105"/>
              </a:spcBef>
            </a:pPr>
            <a:endParaRPr dirty="0" sz="2800">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1" name="Text Placeholder 2"/>
          <p:cNvSpPr>
            <a:spLocks noGrp="1"/>
          </p:cNvSpPr>
          <p:nvPr>
            <p:ph type="body" idx="1"/>
          </p:nvPr>
        </p:nvSpPr>
        <p:spPr>
          <a:xfrm>
            <a:off x="609600" y="1577340"/>
            <a:ext cx="10972800" cy="2616201"/>
          </a:xfrm>
        </p:spPr>
        <p:txBody>
          <a:bodyPr/>
          <a:p>
            <a:endParaRPr b="1" dirty="0" sz="3600" lang="en-US" u="sng">
              <a:effectLst>
                <a:outerShdw algn="tl" blurRad="38100" dir="2700000" dist="38100">
                  <a:srgbClr val="000000">
                    <a:alpha val="43137"/>
                  </a:srgbClr>
                </a:outerShdw>
              </a:effectLst>
            </a:endParaRPr>
          </a:p>
          <a:p>
            <a:r>
              <a:rPr dirty="0" sz="3600" lang="en-US">
                <a:latin typeface="Trebuchet MS"/>
                <a:cs typeface="Trebuchet MS"/>
              </a:rPr>
              <a:t>● </a:t>
            </a:r>
            <a:r>
              <a:rPr dirty="0" sz="3200" lang="en-US">
                <a:latin typeface="Trebuchet MS"/>
                <a:cs typeface="Trebuchet MS"/>
              </a:rPr>
              <a:t>TO FIND THE SALARY OF THE EMPLOYEE BY USING THE EXCEL</a:t>
            </a:r>
          </a:p>
          <a:p>
            <a:r>
              <a:rPr dirty="0" sz="3600" lang="en-US">
                <a:latin typeface="Trebuchet MS"/>
                <a:cs typeface="Trebuchet MS"/>
              </a:rPr>
              <a:t>●</a:t>
            </a:r>
            <a:r>
              <a:rPr dirty="0" sz="3200" lang="en-US">
                <a:latin typeface="Trebuchet MS"/>
                <a:cs typeface="Trebuchet MS"/>
              </a:rPr>
              <a:t>THE RESULTS SHOWN IN THE GRAPH.</a:t>
            </a:r>
          </a:p>
          <a:p>
            <a:endParaRPr dirty="0" sz="3600" lang="en-IN"/>
          </a:p>
        </p:txBody>
      </p:sp>
      <p:sp>
        <p:nvSpPr>
          <p:cNvPr id="1048682" name="Title 4"/>
          <p:cNvSpPr>
            <a:spLocks noGrp="1"/>
          </p:cNvSpPr>
          <p:nvPr>
            <p:ph type="title"/>
          </p:nvPr>
        </p:nvSpPr>
        <p:spPr>
          <a:xfrm>
            <a:off x="685800" y="685800"/>
            <a:ext cx="5867401" cy="1447800"/>
          </a:xfrm>
        </p:spPr>
        <p:txBody>
          <a:bodyPr/>
          <a:p>
            <a:r>
              <a:rPr b="1" dirty="0" sz="4800" lang="en-US" u="sng">
                <a:effectLst>
                  <a:outerShdw algn="tl" blurRad="38100" dir="2700000" dist="38100">
                    <a:srgbClr val="000000">
                      <a:alpha val="43137"/>
                    </a:srgbClr>
                  </a:outerShdw>
                </a:effectLst>
              </a:rPr>
              <a:t>SUMMARY:</a:t>
            </a:r>
            <a:br>
              <a:rPr b="1" dirty="0" sz="4800" lang="en-US" u="sng">
                <a:effectLst>
                  <a:outerShdw algn="tl" blurRad="38100" dir="2700000" dist="38100">
                    <a:srgbClr val="000000">
                      <a:alpha val="43137"/>
                    </a:srgbClr>
                  </a:outerShdw>
                </a:effectLst>
              </a:rPr>
            </a:b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3"/>
          <p:cNvSpPr/>
          <p:nvPr/>
        </p:nvSpPr>
        <p:spPr>
          <a:xfrm>
            <a:off x="11505818" y="60991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10820400" y="60261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11988735" y="66452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130868" cy="752129"/>
          </a:xfrm>
          <a:prstGeom prst="rect"/>
        </p:spPr>
        <p:txBody>
          <a:bodyPr bIns="0" lIns="0" rIns="0" rtlCol="0" tIns="13335" vert="horz" wrap="square">
            <a:spAutoFit/>
          </a:bodyPr>
          <a:p>
            <a:pPr marL="12700">
              <a:lnSpc>
                <a:spcPct val="100000"/>
              </a:lnSpc>
              <a:spcBef>
                <a:spcPts val="105"/>
              </a:spcBef>
            </a:pPr>
            <a:r>
              <a:rPr dirty="0" u="sng">
                <a:effectLst>
                  <a:outerShdw algn="tl" blurRad="38100" dir="2700000" dist="38100">
                    <a:srgbClr val="000000">
                      <a:alpha val="43137"/>
                    </a:srgbClr>
                  </a:outerShdw>
                </a:effectLst>
              </a:rPr>
              <a:t>R</a:t>
            </a:r>
            <a:r>
              <a:rPr dirty="0" spc="-40" u="sng">
                <a:effectLst>
                  <a:outerShdw algn="tl" blurRad="38100" dir="2700000" dist="38100">
                    <a:srgbClr val="000000">
                      <a:alpha val="43137"/>
                    </a:srgbClr>
                  </a:outerShdw>
                </a:effectLst>
              </a:rPr>
              <a:t>E</a:t>
            </a:r>
            <a:r>
              <a:rPr dirty="0" spc="15" u="sng">
                <a:effectLst>
                  <a:outerShdw algn="tl" blurRad="38100" dir="2700000" dist="38100">
                    <a:srgbClr val="000000">
                      <a:alpha val="43137"/>
                    </a:srgbClr>
                  </a:outerShdw>
                </a:effectLst>
              </a:rPr>
              <a:t>S</a:t>
            </a:r>
            <a:r>
              <a:rPr dirty="0" spc="-30" u="sng">
                <a:effectLst>
                  <a:outerShdw algn="tl" blurRad="38100" dir="2700000" dist="38100">
                    <a:srgbClr val="000000">
                      <a:alpha val="43137"/>
                    </a:srgbClr>
                  </a:outerShdw>
                </a:effectLst>
              </a:rPr>
              <a:t>U</a:t>
            </a:r>
            <a:r>
              <a:rPr dirty="0" spc="-405" u="sng">
                <a:effectLst>
                  <a:outerShdw algn="tl" blurRad="38100" dir="2700000" dist="38100">
                    <a:srgbClr val="000000">
                      <a:alpha val="43137"/>
                    </a:srgbClr>
                  </a:outerShdw>
                </a:effectLst>
              </a:rPr>
              <a:t>L</a:t>
            </a:r>
            <a:r>
              <a:rPr dirty="0" u="sng">
                <a:effectLst>
                  <a:outerShdw algn="tl" blurRad="38100" dir="2700000" dist="38100">
                    <a:srgbClr val="000000">
                      <a:alpha val="43137"/>
                    </a:srgbClr>
                  </a:outerShdw>
                </a:effectLst>
              </a:rPr>
              <a:t>TS</a:t>
            </a:r>
            <a:r>
              <a:rPr dirty="0" lang="en-US" u="sng">
                <a:effectLst>
                  <a:outerShdw algn="tl" blurRad="38100" dir="2700000" dist="38100">
                    <a:srgbClr val="000000">
                      <a:alpha val="43137"/>
                    </a:srgbClr>
                  </a:outerShdw>
                </a:effectLst>
              </a:rPr>
              <a:t>: </a:t>
            </a:r>
            <a:endParaRPr dirty="0" u="sng">
              <a:effectLst>
                <a:outerShdw algn="tl" blurRad="38100" dir="2700000" dist="38100">
                  <a:srgbClr val="000000">
                    <a:alpha val="43137"/>
                  </a:srgbClr>
                </a:outerShdw>
              </a:effectLst>
            </a:endParaRP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图表 1"/>
          <p:cNvGraphicFramePr>
            <a:graphicFrameLocks/>
          </p:cNvGraphicFramePr>
          <p:nvPr/>
        </p:nvGraphicFramePr>
        <p:xfrm>
          <a:off x="294548" y="1196584"/>
          <a:ext cx="10525852" cy="51311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Title 1"/>
          <p:cNvSpPr>
            <a:spLocks noGrp="1"/>
          </p:cNvSpPr>
          <p:nvPr>
            <p:ph type="title"/>
          </p:nvPr>
        </p:nvSpPr>
        <p:spPr>
          <a:xfrm>
            <a:off x="755333" y="914400"/>
            <a:ext cx="9226868" cy="3314700"/>
          </a:xfrm>
        </p:spPr>
        <p:txBody>
          <a:bodyPr/>
          <a:p>
            <a:r>
              <a:rPr dirty="0" sz="4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br>
              <a:rPr dirty="0" sz="4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IN THIS SALARY ANALYSIS THE SOME</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OF EMPLOYEES ARE GET HIGHER </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SALARY IN THE DEPARTMENT OF </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QUALITY AND SALES.</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676275" y="829627"/>
            <a:ext cx="39731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914400" y="2019300"/>
            <a:ext cx="8896350"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5" name="Picture 20"/>
          <p:cNvPicPr>
            <a:picLocks noChangeAspect="1"/>
          </p:cNvPicPr>
          <p:nvPr/>
        </p:nvPicPr>
        <p:blipFill>
          <a:blip xmlns:r="http://schemas.openxmlformats.org/officeDocument/2006/relationships" r:embed="rId3"/>
          <a:stretch>
            <a:fillRect/>
          </a:stretch>
        </p:blipFill>
        <p:spPr>
          <a:xfrm>
            <a:off x="1481618" y="3977343"/>
            <a:ext cx="317019" cy="323116"/>
          </a:xfrm>
          <a:prstGeom prst="rect"/>
        </p:spPr>
      </p:pic>
      <p:pic>
        <p:nvPicPr>
          <p:cNvPr id="2097156" name="Picture 23"/>
          <p:cNvPicPr>
            <a:picLocks noChangeAspect="1"/>
          </p:cNvPicPr>
          <p:nvPr/>
        </p:nvPicPr>
        <p:blipFill>
          <a:blip xmlns:r="http://schemas.openxmlformats.org/officeDocument/2006/relationships" r:embed="rId4"/>
          <a:stretch>
            <a:fillRect/>
          </a:stretch>
        </p:blipFill>
        <p:spPr>
          <a:xfrm>
            <a:off x="8766714" y="601007"/>
            <a:ext cx="457240" cy="457240"/>
          </a:xfrm>
          <a:prstGeom prst="rect"/>
        </p:spPr>
      </p:pic>
      <p:pic>
        <p:nvPicPr>
          <p:cNvPr id="2097157" name="Picture 25"/>
          <p:cNvPicPr>
            <a:picLocks noChangeAspect="1"/>
          </p:cNvPicPr>
          <p:nvPr/>
        </p:nvPicPr>
        <p:blipFill>
          <a:blip xmlns:r="http://schemas.openxmlformats.org/officeDocument/2006/relationships" r:embed="rId5"/>
          <a:stretch>
            <a:fillRect/>
          </a:stretch>
        </p:blipFill>
        <p:spPr>
          <a:xfrm>
            <a:off x="4888949" y="3334378"/>
            <a:ext cx="4123709" cy="3206602"/>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circle(in)">
                                      <p:cBhvr>
                                        <p:cTn dur="2000" id="7"/>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613025" cy="752129"/>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r>
              <a:rPr dirty="0" lang="en-US" u="sng"/>
              <a:t>:</a:t>
            </a:r>
            <a:endParaRPr dirty="0" u="sng"/>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pic>
        <p:nvPicPr>
          <p:cNvPr id="2097161" name="Picture 23"/>
          <p:cNvPicPr>
            <a:picLocks noChangeAspect="1"/>
          </p:cNvPicPr>
          <p:nvPr/>
        </p:nvPicPr>
        <p:blipFill>
          <a:blip xmlns:r="http://schemas.openxmlformats.org/officeDocument/2006/relationships" r:embed="rId4"/>
          <a:stretch>
            <a:fillRect/>
          </a:stretch>
        </p:blipFill>
        <p:spPr>
          <a:xfrm>
            <a:off x="10701089" y="302485"/>
            <a:ext cx="652329" cy="652329"/>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32"/>
                                        </p:tgtEl>
                                        <p:attrNameLst>
                                          <p:attrName>style.visibility</p:attrName>
                                        </p:attrNameLst>
                                      </p:cBhvr>
                                      <p:to>
                                        <p:strVal val="visible"/>
                                      </p:to>
                                    </p:set>
                                    <p:animEffect transition="in" filter="circle(in)">
                                      <p:cBhvr>
                                        <p:cTn dur="2000" id="7"/>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8004175" y="10838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676275" y="892629"/>
            <a:ext cx="6481128" cy="4398011"/>
          </a:xfrm>
          <a:prstGeom prst="rect"/>
        </p:spPr>
        <p:txBody>
          <a:bodyPr anchor="ctr" bIns="0" lIns="0" rIns="0" rtlCol="0" tIns="16510" vert="horz" wrap="square">
            <a:spAutoFit/>
          </a:bodyPr>
          <a:p>
            <a:pPr marL="12700">
              <a:lnSpc>
                <a:spcPct val="100000"/>
              </a:lnSpc>
              <a:spcBef>
                <a:spcPts val="130"/>
              </a:spcBef>
              <a:tabLst>
                <a:tab algn="l" pos="2727960"/>
              </a:tabLst>
            </a:pPr>
            <a:r>
              <a:rPr dirty="0" sz="3600" spc="-20" u="sng"/>
              <a:t>P</a:t>
            </a:r>
            <a:r>
              <a:rPr dirty="0" sz="3600" spc="15" u="sng"/>
              <a:t>ROB</a:t>
            </a:r>
            <a:r>
              <a:rPr dirty="0" sz="3600" spc="55" u="sng"/>
              <a:t>L</a:t>
            </a:r>
            <a:r>
              <a:rPr dirty="0" sz="3600" spc="-20" u="sng"/>
              <a:t>E</a:t>
            </a:r>
            <a:r>
              <a:rPr dirty="0" sz="3600" spc="20" u="sng"/>
              <a:t>M</a:t>
            </a:r>
            <a:r>
              <a:rPr dirty="0" sz="3600" lang="en-US" spc="20" u="sng"/>
              <a:t> </a:t>
            </a:r>
            <a:r>
              <a:rPr dirty="0" sz="3600" spc="10" u="sng"/>
              <a:t>S</a:t>
            </a:r>
            <a:r>
              <a:rPr dirty="0" sz="3600" spc="-370" u="sng"/>
              <a:t>T</a:t>
            </a:r>
            <a:r>
              <a:rPr dirty="0" sz="3600" spc="-375" u="sng"/>
              <a:t>A</a:t>
            </a:r>
            <a:r>
              <a:rPr dirty="0" sz="3600" spc="15" u="sng"/>
              <a:t>T</a:t>
            </a:r>
            <a:r>
              <a:rPr dirty="0" sz="3600" spc="-10" u="sng"/>
              <a:t>E</a:t>
            </a:r>
            <a:r>
              <a:rPr dirty="0" sz="3600" spc="-20" u="sng"/>
              <a:t>ME</a:t>
            </a:r>
            <a:r>
              <a:rPr dirty="0" sz="3600" spc="10" u="sng"/>
              <a:t>NT</a:t>
            </a:r>
            <a:br>
              <a:rPr dirty="0" sz="4250" lang="en-US" spc="10" u="sng"/>
            </a:br>
            <a:br>
              <a:rPr dirty="0" sz="4250" lang="en-IN" spc="10"/>
            </a:br>
            <a:r>
              <a:rPr dirty="0" sz="4250" lang="en-IN" spc="10"/>
              <a:t> </a:t>
            </a:r>
            <a:r>
              <a:rPr dirty="0" sz="2800" lang="en-US" spc="10"/>
              <a:t>Analyzing employee salaries helps ensure fair compensation, identify wage disparities, and align pay structures with industry standards. It also aids in budgeting and financial planning, ensuring that salary expenses are sustainable. </a:t>
            </a:r>
            <a:endParaRPr dirty="0" sz="280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34"/>
                                        </p:tgtEl>
                                        <p:attrNameLst>
                                          <p:attrName>style.visibility</p:attrName>
                                        </p:attrNameLst>
                                      </p:cBhvr>
                                      <p:to>
                                        <p:strVal val="visible"/>
                                      </p:to>
                                    </p:set>
                                    <p:animEffect transition="in" filter="fade">
                                      <p:cBhvr>
                                        <p:cTn dur="500" id="7"/>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8288655" y="84486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76275" y="829627"/>
            <a:ext cx="7096125" cy="51981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br>
              <a:rPr dirty="0" sz="4250" lang="en-US" spc="-20"/>
            </a:br>
            <a:br>
              <a:rPr dirty="0" sz="4250" lang="en-IN" spc="-20"/>
            </a:br>
            <a:r>
              <a:rPr dirty="0" sz="2000" lang="en-US" spc="-2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dirty="0" sz="2000" lang="en-US" spc="-20"/>
            </a:br>
            <a:br>
              <a:rPr dirty="0" sz="2000" lang="en-US" spc="-20"/>
            </a:br>
            <a:br>
              <a:rPr dirty="0" sz="1200" lang="en-US" spc="-20"/>
            </a:br>
            <a:br>
              <a:rPr dirty="0" sz="1200" lang="en-US" spc="-20"/>
            </a:br>
            <a:br>
              <a:rPr dirty="0" sz="1200" lang="en-US" spc="-20"/>
            </a:br>
            <a:br>
              <a:rPr dirty="0" sz="1200" lang="en-IN" spc="-20"/>
            </a:br>
            <a:endParaRPr dirty="0" sz="120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36"/>
                                        </p:tgtEl>
                                        <p:attrNameLst>
                                          <p:attrName>style.visibility</p:attrName>
                                        </p:attrNameLst>
                                      </p:cBhvr>
                                      <p:to>
                                        <p:strVal val="visible"/>
                                      </p:to>
                                    </p:set>
                                    <p:animEffect transition="in" filter="circle(in)">
                                      <p:cBhvr>
                                        <p:cTn dur="2000" id="7"/>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80010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7149148" cy="435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lang="en-US" spc="5"/>
            </a:br>
            <a:br>
              <a:rPr dirty="0" sz="3200" lang="en-IN" spc="5"/>
            </a:br>
            <a:r>
              <a:rPr dirty="0" sz="3200" lang="en-IN" spc="5"/>
              <a:t>-HUMAN RESOURCES(HR)</a:t>
            </a:r>
            <a:br>
              <a:rPr dirty="0" sz="3200" lang="en-IN" spc="5"/>
            </a:br>
            <a:r>
              <a:rPr dirty="0" sz="3200" lang="en-IN" spc="5"/>
              <a:t>-MANAGEMENT &amp; EXECUTIVES</a:t>
            </a:r>
            <a:br>
              <a:rPr dirty="0" sz="3200" lang="en-IN" spc="5"/>
            </a:br>
            <a:r>
              <a:rPr dirty="0" sz="3200" lang="en-IN" spc="5"/>
              <a:t>-FINANCE DEPARTMENT</a:t>
            </a:r>
            <a:br>
              <a:rPr dirty="0" sz="3200" lang="en-IN" spc="5"/>
            </a:br>
            <a:r>
              <a:rPr dirty="0" sz="3200" lang="en-IN" spc="5"/>
              <a:t>-TEAM LEADER</a:t>
            </a:r>
            <a:br>
              <a:rPr dirty="0" sz="3200" lang="en-IN" spc="5"/>
            </a:br>
            <a:r>
              <a:rPr dirty="0" sz="3200" lang="en-IN" spc="5"/>
              <a:t>-EMPLOYEES</a:t>
            </a:r>
            <a:br>
              <a:rPr dirty="0" sz="3200" lang="en-IN" spc="5"/>
            </a:br>
            <a:br>
              <a:rPr dirty="0" sz="3200" lang="en-IN" spc="5"/>
            </a:br>
            <a:endParaRPr dirty="0"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7" name="Picture 9"/>
          <p:cNvPicPr>
            <a:picLocks noChangeAspect="1"/>
          </p:cNvPicPr>
          <p:nvPr/>
        </p:nvPicPr>
        <p:blipFill>
          <a:blip xmlns:r="http://schemas.openxmlformats.org/officeDocument/2006/relationships" r:embed="rId2"/>
          <a:stretch>
            <a:fillRect/>
          </a:stretch>
        </p:blipFill>
        <p:spPr>
          <a:xfrm>
            <a:off x="4572000" y="3657600"/>
            <a:ext cx="3933825" cy="241935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67"/>
                                        </p:tgtEl>
                                        <p:attrNameLst>
                                          <p:attrName>style.visibility</p:attrName>
                                        </p:attrNameLst>
                                      </p:cBhvr>
                                      <p:to>
                                        <p:strVal val="visible"/>
                                      </p:to>
                                    </p:set>
                                    <p:animEffect transition="in" filter="fade">
                                      <p:cBhvr>
                                        <p:cTn dur="500" id="7"/>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781050"/>
            <a:ext cx="9500235" cy="584263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br>
              <a:rPr dirty="0" sz="3600" lang="en-IN"/>
            </a:br>
            <a:r>
              <a:rPr dirty="0" sz="3600" lang="en-IN"/>
              <a:t>                 </a:t>
            </a:r>
            <a:r>
              <a:rPr dirty="0" sz="2800" lang="en-IN"/>
              <a:t>CONDITIONAL FORMATTING-SALARY</a:t>
            </a:r>
            <a:br>
              <a:rPr dirty="0" sz="2800" lang="en-IN"/>
            </a:br>
            <a:r>
              <a:rPr dirty="0" sz="2800" lang="en-IN"/>
              <a:t>                      FILTER-REMOVE</a:t>
            </a:r>
            <a:br>
              <a:rPr dirty="0" sz="2800" lang="en-IN"/>
            </a:br>
            <a:r>
              <a:rPr dirty="0" sz="2800" lang="en-IN"/>
              <a:t>                      FORMULA-PERFROMANCE</a:t>
            </a:r>
            <a:br>
              <a:rPr dirty="0" sz="2800" lang="en-IN"/>
            </a:br>
            <a:r>
              <a:rPr dirty="0" sz="2800" lang="en-IN"/>
              <a:t>                      GRAPH- DATA VISUALIZTION</a:t>
            </a:r>
            <a:br>
              <a:rPr dirty="0" sz="2800" lang="en-IN"/>
            </a:br>
            <a:br>
              <a:rPr dirty="0" sz="2800" lang="en-IN"/>
            </a:br>
            <a:br>
              <a:rPr dirty="0" sz="3600" lang="en-IN"/>
            </a:br>
            <a:br>
              <a:rPr dirty="0" sz="3600" lang="en-IN"/>
            </a:br>
            <a:br>
              <a:rPr dirty="0" sz="3600" lang="en-IN"/>
            </a:br>
            <a:endParaRPr dirty="0" sz="3600"/>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68"/>
                                        </p:tgtEl>
                                        <p:attrNameLst>
                                          <p:attrName>style.visibility</p:attrName>
                                        </p:attrNameLst>
                                      </p:cBhvr>
                                      <p:to>
                                        <p:strVal val="visible"/>
                                      </p:to>
                                    </p:set>
                                    <p:animEffect transition="in" filter="fade">
                                      <p:cBhvr>
                                        <p:cTn dur="500" id="7"/>
                                        <p:tgtEl>
                                          <p:spTgt spid="2097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Title 1"/>
          <p:cNvSpPr>
            <a:spLocks noGrp="1"/>
          </p:cNvSpPr>
          <p:nvPr>
            <p:ph type="title"/>
          </p:nvPr>
        </p:nvSpPr>
        <p:spPr>
          <a:xfrm>
            <a:off x="609600" y="385444"/>
            <a:ext cx="10827067" cy="5359400"/>
          </a:xfrm>
        </p:spPr>
        <p:txBody>
          <a:bodyPr/>
          <a:p>
            <a:r>
              <a:rPr dirty="0" lang="en-IN"/>
              <a:t>Dataset Description</a:t>
            </a:r>
            <a:br>
              <a:rPr dirty="0" lang="en-IN"/>
            </a:br>
            <a:br>
              <a:rPr dirty="0" lang="en-IN"/>
            </a:br>
            <a:r>
              <a:rPr dirty="0" sz="2400" lang="en-IN"/>
              <a:t>EMPLOYEE DETAILS-KAGGLE.COM</a:t>
            </a:r>
            <a:br>
              <a:rPr dirty="0" sz="2400" lang="en-IN"/>
            </a:br>
            <a:r>
              <a:rPr dirty="0" sz="2400" lang="en-IN"/>
              <a:t>30-FEATURES</a:t>
            </a:r>
            <a:br>
              <a:rPr dirty="0" sz="2400" lang="en-IN"/>
            </a:br>
            <a:r>
              <a:rPr dirty="0" sz="2400" lang="en-IN"/>
              <a:t>11-FEATURES</a:t>
            </a:r>
            <a:br>
              <a:rPr dirty="0" sz="2400" lang="en-IN"/>
            </a:br>
            <a:r>
              <a:rPr dirty="0" sz="2400" lang="en-IN"/>
              <a:t>NAME-TEXT</a:t>
            </a:r>
            <a:br>
              <a:rPr dirty="0" sz="2400" lang="en-IN"/>
            </a:br>
            <a:r>
              <a:rPr dirty="0" sz="2400" lang="en-IN"/>
              <a:t>JOINING YEAR-NUMBERS</a:t>
            </a:r>
            <a:br>
              <a:rPr dirty="0" sz="2400" lang="en-IN"/>
            </a:br>
            <a:r>
              <a:rPr dirty="0" sz="2400" lang="en-IN"/>
              <a:t>GENDER-MALE OR FEMALE</a:t>
            </a:r>
            <a:br>
              <a:rPr dirty="0" sz="2400" lang="en-IN"/>
            </a:br>
            <a:r>
              <a:rPr dirty="0" sz="2400" lang="en-IN"/>
              <a:t>AGE-NUMBERS</a:t>
            </a:r>
            <a:br>
              <a:rPr dirty="0" sz="2400" lang="en-IN"/>
            </a:br>
            <a:r>
              <a:rPr dirty="0" sz="2400" lang="en-IN"/>
              <a:t>SALARY-NUMBERS</a:t>
            </a:r>
            <a:br>
              <a:rPr dirty="0" sz="2400" lang="en-IN"/>
            </a:br>
            <a:r>
              <a:rPr dirty="0" sz="2400" lang="en-IN"/>
              <a:t>WORK LOCATION-TEXT</a:t>
            </a:r>
            <a:br>
              <a:rPr dirty="0" sz="2400" lang="en-IN"/>
            </a:br>
            <a:r>
              <a:rPr dirty="0" sz="2400" lang="en-IN"/>
              <a:t>EMPLOYEE RATING-NUMBERS</a:t>
            </a:r>
            <a:br>
              <a:rPr dirty="0" sz="2400" lang="en-IN"/>
            </a:br>
            <a:r>
              <a:rPr dirty="0" sz="2400" lang="en-IN"/>
              <a:t>PERFORMANCE-TEXT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8458200" y="75144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4" y="654939"/>
            <a:ext cx="9070975" cy="2226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br>
              <a:rPr dirty="0" sz="4250" lang="en-IN" spc="20"/>
            </a:br>
            <a:r>
              <a:rPr dirty="0" sz="3200" lang="en-IN" spc="20"/>
              <a:t>PERFORMANCE LEVEL</a:t>
            </a:r>
            <a:r>
              <a:rPr dirty="0" sz="3200" lang="en-US" spc="20"/>
              <a:t> =IFS(J3&gt;=5,"Very High",J3&gt;=4,"High",J3&gt;=3,“MED",TRUE,"LOW")</a:t>
            </a:r>
            <a:endParaRPr dirty="0" sz="320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TextBox 8"/>
          <p:cNvSpPr txBox="1"/>
          <p:nvPr/>
        </p:nvSpPr>
        <p:spPr>
          <a:xfrm>
            <a:off x="2683192" y="2349492"/>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2097170"/>
                                        </p:tgtEl>
                                        <p:attrNameLst>
                                          <p:attrName>style.visibility</p:attrName>
                                        </p:attrNameLst>
                                      </p:cBhvr>
                                      <p:to>
                                        <p:strVal val="visible"/>
                                      </p:to>
                                    </p:set>
                                    <p:animEffect transition="in" filter="circle(in)">
                                      <p:cBhvr>
                                        <p:cTn dur="2000" id="7"/>
                                        <p:tgtEl>
                                          <p:spTgt spid="209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Rethick S</cp:lastModifiedBy>
  <dcterms:created xsi:type="dcterms:W3CDTF">2024-03-29T04:07:22Z</dcterms:created>
  <dcterms:modified xsi:type="dcterms:W3CDTF">2024-09-08T06:31:43Z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5480f0c4c4794cd18357b3da4c57c02c</vt:lpwstr>
  </property>
</Properties>
</file>