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38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5" r:id="rId7"/>
    <p:sldId id="267" r:id="rId8"/>
    <p:sldId id="268" r:id="rId9"/>
    <p:sldId id="269" r:id="rId10"/>
    <p:sldId id="274" r:id="rId11"/>
    <p:sldId id="261" r:id="rId12"/>
    <p:sldId id="262" r:id="rId13"/>
    <p:sldId id="264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B1"/>
    <a:srgbClr val="96002D"/>
    <a:srgbClr val="00B001"/>
    <a:srgbClr val="AA001E"/>
    <a:srgbClr val="963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BC0F-B746-40AE-86DC-33E63A3B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7100D-622E-4483-9ABF-A5C2784A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0F8B-25A7-4494-B352-68D8DE74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701EB-320E-4E67-9639-277EDE5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1F952-F332-4C4A-8DD8-A1EF1BE0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6421-2019-44A5-9CD9-06A4BB27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3187C-ED51-4745-ADEB-BCA9FA34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01D68-8017-4856-A751-39E61634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EBADD-303B-4608-AE2C-F4015DD4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A6FDE-0A59-47FF-A94F-C3DB8609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DF0A54-AE76-4F07-B18A-F49E81D9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D056F-F4EA-414D-A4FD-61984EE7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DF242-562E-4E8A-BB82-A63CA76F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0BA5B-CA5F-45BF-AD12-05223DB2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643B7-02D7-4FD1-A308-CF61A068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DB10-C36C-4339-98EA-C342E693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9681F-676F-4100-81E9-6F08A2EA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855BD-B190-406E-B972-99CD2755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65CFC-2253-4ED3-AF03-DFB9582A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E89DE-4D88-4069-B014-550D238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6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EB863-D50A-4EF9-AE15-F7C0AF02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B18BF-8011-47D6-AC55-7097716F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ABF68-0B1B-4AC1-9256-05FEF23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C5243-E6CB-40D0-8FAF-2E62E6C5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52209-72DC-45CB-84BE-9B8B8CAC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2B2D1-188C-4E11-8B2E-E1BD82D6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1AB67-97F0-4D83-B5DC-3D668CC3E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80BBC-1B3E-4DEE-B623-2224BB48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5410E-BC88-4381-A33D-34EC56A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A2AF0-05E0-43EB-8651-C44AA17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1A568-B20F-4E1A-994A-F8BF04E0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1BF9D-F350-4E80-B90B-4021B2C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5ECCA-2A36-4473-82EB-14C5957A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42EA2-593C-4F9D-B01F-6EA35C7A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5ED62-FC3E-4157-968E-B575129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9D36A-9FFE-44A1-A5CB-014D0375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2802A6-3BB6-43F4-9B1E-79768D20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F5EFA-CB34-4199-813D-1DE2528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636A7-0FA3-4EC2-BF94-CF3F71BE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50E6-C81D-474F-A79F-86542060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48FB8D-EBF1-4843-9116-7C1B06C0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F6471-1D83-4BD7-8CB4-2E09705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5A17F-6A66-44AF-A023-58AF90BA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E305D-15B2-43AB-AF51-8892BE2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94E65-D640-4A04-AB25-FA0BE77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7DD45-858B-4C4F-9C3E-F92D3D23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5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EDE43-5087-45CB-82C8-A57D16AF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8BB65-FE92-49FA-83BC-7BEA7662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24FA2-B61C-4E59-9CAB-3C45D65C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48F94-7D84-4F8E-BFA8-8C2E8610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84772-37EF-42EB-A107-F4661EB9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EA758-F9CA-4DD2-9468-4EA23AC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C8C3D-DCEE-492F-92EC-8187D235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9DB26-91AC-4CF4-A0BB-7BA09110E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1FB87-3DD3-4A72-9CD3-2BB7790F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4E0E8-C64A-4840-9410-815FE0A9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04357-EE02-4153-94C6-CA9921AE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2D17E-6D31-4533-B53B-0965A94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00B0B1"/>
            </a:gs>
            <a:gs pos="0">
              <a:srgbClr val="92D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7F952-94EA-44C9-8605-FF246ED2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FDC1-01F7-4369-86B4-0600C8E9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872A-5E20-4EF2-BA3F-EE6402D32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5BA6-17E9-4F30-B0CF-8420700B6C9A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3ADA2-5B16-47B6-B537-205E5E6E4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FD02C-4B69-4DF4-BBA8-9DCF611D1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1059-A474-4210-99A4-0F5C0E28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0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908DB-9099-43BC-81AB-61B2F346E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数据库设计答辩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54DEA3F-E52C-4E97-B60E-4894E1A3D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041701602</a:t>
            </a: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陈晟</a:t>
            </a:r>
          </a:p>
        </p:txBody>
      </p:sp>
    </p:spTree>
    <p:extLst>
      <p:ext uri="{BB962C8B-B14F-4D97-AF65-F5344CB8AC3E}">
        <p14:creationId xmlns:p14="http://schemas.microsoft.com/office/powerpoint/2010/main" val="11548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3000">
              <a:schemeClr val="accent6">
                <a:lumMod val="95000"/>
                <a:lumOff val="5000"/>
                <a:alpha val="10000"/>
              </a:schemeClr>
            </a:gs>
            <a:gs pos="100000">
              <a:srgbClr val="00B0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F3D8-FCDA-48E9-83D4-B9086A97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6" y="0"/>
            <a:ext cx="12192000" cy="1274323"/>
          </a:xfrm>
          <a:solidFill>
            <a:srgbClr val="00B0B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623DE-19FC-4011-A807-A4D501E4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936" y="1274323"/>
            <a:ext cx="10515600" cy="54693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购物车表（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shoppingcart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C45B25-3189-47D3-9131-4A999CF5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49" y="3633873"/>
            <a:ext cx="5693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782274D-9769-419B-B500-1038E5B78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89923"/>
              </p:ext>
            </p:extLst>
          </p:nvPr>
        </p:nvGraphicFramePr>
        <p:xfrm>
          <a:off x="648241" y="3868332"/>
          <a:ext cx="11342989" cy="1864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20">
                  <a:extLst>
                    <a:ext uri="{9D8B030D-6E8A-4147-A177-3AD203B41FA5}">
                      <a16:colId xmlns:a16="http://schemas.microsoft.com/office/drawing/2014/main" val="1112406651"/>
                    </a:ext>
                  </a:extLst>
                </a:gridCol>
                <a:gridCol w="1950430">
                  <a:extLst>
                    <a:ext uri="{9D8B030D-6E8A-4147-A177-3AD203B41FA5}">
                      <a16:colId xmlns:a16="http://schemas.microsoft.com/office/drawing/2014/main" val="193361242"/>
                    </a:ext>
                  </a:extLst>
                </a:gridCol>
                <a:gridCol w="2243858">
                  <a:extLst>
                    <a:ext uri="{9D8B030D-6E8A-4147-A177-3AD203B41FA5}">
                      <a16:colId xmlns:a16="http://schemas.microsoft.com/office/drawing/2014/main" val="3428481527"/>
                    </a:ext>
                  </a:extLst>
                </a:gridCol>
                <a:gridCol w="1019805">
                  <a:extLst>
                    <a:ext uri="{9D8B030D-6E8A-4147-A177-3AD203B41FA5}">
                      <a16:colId xmlns:a16="http://schemas.microsoft.com/office/drawing/2014/main" val="3683735123"/>
                    </a:ext>
                  </a:extLst>
                </a:gridCol>
                <a:gridCol w="1649811">
                  <a:extLst>
                    <a:ext uri="{9D8B030D-6E8A-4147-A177-3AD203B41FA5}">
                      <a16:colId xmlns:a16="http://schemas.microsoft.com/office/drawing/2014/main" val="2589271067"/>
                    </a:ext>
                  </a:extLst>
                </a:gridCol>
                <a:gridCol w="2855165">
                  <a:extLst>
                    <a:ext uri="{9D8B030D-6E8A-4147-A177-3AD203B41FA5}">
                      <a16:colId xmlns:a16="http://schemas.microsoft.com/office/drawing/2014/main" val="2130419004"/>
                    </a:ext>
                  </a:extLst>
                </a:gridCol>
              </a:tblGrid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字段名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类型宽度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主键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允许空值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277682445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自增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2175212677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用户编号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customerid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关联</a:t>
                      </a:r>
                      <a:r>
                        <a:rPr lang="en-US" sz="2000" kern="100">
                          <a:effectLst/>
                        </a:rPr>
                        <a:t>customer</a:t>
                      </a:r>
                      <a:r>
                        <a:rPr lang="zh-CN" sz="2000" kern="100">
                          <a:effectLst/>
                        </a:rPr>
                        <a:t>表主键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41933179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商家编号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merchantid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关联</a:t>
                      </a:r>
                      <a:r>
                        <a:rPr lang="en-US" sz="2000" kern="100">
                          <a:effectLst/>
                        </a:rPr>
                        <a:t>merchant</a:t>
                      </a:r>
                      <a:r>
                        <a:rPr lang="zh-CN" sz="2000" kern="100">
                          <a:effectLst/>
                        </a:rPr>
                        <a:t>表主键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2631601676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食物编号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foodid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关联</a:t>
                      </a:r>
                      <a:r>
                        <a:rPr lang="en-US" sz="2000" kern="100">
                          <a:effectLst/>
                        </a:rPr>
                        <a:t>food</a:t>
                      </a:r>
                      <a:r>
                        <a:rPr lang="zh-CN" sz="2000" kern="100">
                          <a:effectLst/>
                        </a:rPr>
                        <a:t>表主键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1048975432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number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44" marR="155344" marT="0" marB="0"/>
                </a:tc>
                <a:extLst>
                  <a:ext uri="{0D108BD9-81ED-4DB2-BD59-A6C34878D82A}">
                    <a16:rowId xmlns:a16="http://schemas.microsoft.com/office/drawing/2014/main" val="272540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1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D07A-9034-4B77-9069-AC559F51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回答需求分析答辩时老师提出的问题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C303F-F55F-421C-9020-CE16EB24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9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46B6-E4E4-4F04-829E-F7A681C8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预期开发计划时间、分工安排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5B9EE3-22BE-4302-88AB-264A352E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2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C4127-EEE6-46FD-8075-4C8F2C19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D30FE-B6C2-4592-B38E-63F9558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C4127-EEE6-46FD-8075-4C8F2C19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285567-48BB-4A26-B783-9D9459144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9222"/>
              </p:ext>
            </p:extLst>
          </p:nvPr>
        </p:nvGraphicFramePr>
        <p:xfrm>
          <a:off x="838200" y="1825624"/>
          <a:ext cx="10515600" cy="1658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209611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4196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72143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740728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4742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95151887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r>
                        <a:rPr lang="zh-CN" altLang="en-US" dirty="0"/>
                        <a:t>陈晟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林学斌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刘晓龙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付其佳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林泰来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陈秉侑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19976"/>
                  </a:ext>
                </a:extLst>
              </a:tr>
              <a:tr h="998673">
                <a:tc>
                  <a:txBody>
                    <a:bodyPr/>
                    <a:lstStyle/>
                    <a:p>
                      <a:r>
                        <a:rPr lang="zh-CN" altLang="en-US" dirty="0"/>
                        <a:t>表结构设计、数据库说明书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设计类图、</a:t>
                      </a:r>
                      <a:r>
                        <a:rPr lang="en-US" altLang="zh-CN" dirty="0"/>
                        <a:t>ER</a:t>
                      </a:r>
                      <a:r>
                        <a:rPr lang="zh-CN" altLang="en-US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数据库设计答辩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部分、博客数据库相关内容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0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C4127-EEE6-46FD-8075-4C8F2C19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组员贡献度比例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D30FE-B6C2-4592-B38E-63F9558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5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C4127-EEE6-46FD-8075-4C8F2C19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系统设计文档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D30FE-B6C2-4592-B38E-63F9558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9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D30FE-B6C2-4592-B38E-63F9558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22204-96CA-4D61-B33C-6885F38C9336}"/>
              </a:ext>
            </a:extLst>
          </p:cNvPr>
          <p:cNvSpPr txBox="1"/>
          <p:nvPr/>
        </p:nvSpPr>
        <p:spPr>
          <a:xfrm>
            <a:off x="2300283" y="2685206"/>
            <a:ext cx="7615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谢谢大家观看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5E764D-7A1D-4B89-9197-08A0BFB7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D3916A4F-B80E-42B2-9676-B10113AD7B1A}"/>
              </a:ext>
            </a:extLst>
          </p:cNvPr>
          <p:cNvSpPr/>
          <p:nvPr/>
        </p:nvSpPr>
        <p:spPr>
          <a:xfrm>
            <a:off x="-1079770" y="-1352145"/>
            <a:ext cx="6760723" cy="9601199"/>
          </a:xfrm>
          <a:prstGeom prst="ellipse">
            <a:avLst/>
          </a:prstGeom>
          <a:gradFill>
            <a:gsLst>
              <a:gs pos="89000">
                <a:srgbClr val="00B0B1">
                  <a:alpha val="50000"/>
                </a:srgbClr>
              </a:gs>
              <a:gs pos="0">
                <a:srgbClr val="92D050">
                  <a:alpha val="5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D3012D-FC71-4E0C-AE80-B4E205A2A3A8}"/>
              </a:ext>
            </a:extLst>
          </p:cNvPr>
          <p:cNvSpPr txBox="1"/>
          <p:nvPr/>
        </p:nvSpPr>
        <p:spPr>
          <a:xfrm>
            <a:off x="1624520" y="1933811"/>
            <a:ext cx="369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85D0BD-50DC-46DC-B15E-201A5D86A5BE}"/>
              </a:ext>
            </a:extLst>
          </p:cNvPr>
          <p:cNvSpPr txBox="1"/>
          <p:nvPr/>
        </p:nvSpPr>
        <p:spPr>
          <a:xfrm>
            <a:off x="6848272" y="1228070"/>
            <a:ext cx="4338536" cy="444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回答需求分析答辩时老师提出的问题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预期开发计划时间、分工安排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组员贡献度比例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系统设计文档</a:t>
            </a:r>
          </a:p>
        </p:txBody>
      </p:sp>
    </p:spTree>
    <p:extLst>
      <p:ext uri="{BB962C8B-B14F-4D97-AF65-F5344CB8AC3E}">
        <p14:creationId xmlns:p14="http://schemas.microsoft.com/office/powerpoint/2010/main" val="35721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EDE7-48F1-486C-92C8-058C9323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3EE7628-0542-4807-9CA4-BA1794D6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B7C2BC-279F-4826-976C-0653C206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1200"/>
            <a:ext cx="9269186" cy="58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6A39-DF76-4580-9366-C6CBFE99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-379592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D51557B-CB24-47C4-8840-6C6B522A4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14" y="0"/>
            <a:ext cx="9860629" cy="9042160"/>
          </a:xfrm>
        </p:spPr>
      </p:pic>
    </p:spTree>
    <p:extLst>
      <p:ext uri="{BB962C8B-B14F-4D97-AF65-F5344CB8AC3E}">
        <p14:creationId xmlns:p14="http://schemas.microsoft.com/office/powerpoint/2010/main" val="25008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6A39-DF76-4580-9366-C6CBFE99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-379592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D51557B-CB24-47C4-8840-6C6B522A4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14" y="-2111604"/>
            <a:ext cx="9860629" cy="9042160"/>
          </a:xfrm>
        </p:spPr>
      </p:pic>
    </p:spTree>
    <p:extLst>
      <p:ext uri="{BB962C8B-B14F-4D97-AF65-F5344CB8AC3E}">
        <p14:creationId xmlns:p14="http://schemas.microsoft.com/office/powerpoint/2010/main" val="1888545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3000">
              <a:schemeClr val="accent6">
                <a:lumMod val="95000"/>
                <a:lumOff val="5000"/>
                <a:alpha val="10000"/>
              </a:schemeClr>
            </a:gs>
            <a:gs pos="100000">
              <a:srgbClr val="00B0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F3D8-FCDA-48E9-83D4-B9086A97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4323"/>
          </a:xfrm>
          <a:solidFill>
            <a:srgbClr val="00B0B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   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623DE-19FC-4011-A807-A4D501E4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5469377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zh-CN" altLang="zh-CN" sz="9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外部设计</a:t>
            </a:r>
            <a:endParaRPr lang="en-US" altLang="zh-CN" sz="1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8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标识符和状态</a:t>
            </a:r>
            <a:endParaRPr lang="en-US" altLang="zh-CN" sz="8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数据库标识符：</a:t>
            </a:r>
            <a:r>
              <a:rPr lang="en-US" altLang="zh-CN" sz="7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icanteen</a:t>
            </a: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权限：全部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 </a:t>
            </a:r>
          </a:p>
          <a:p>
            <a:pPr marL="0" indent="0">
              <a:buNone/>
            </a:pPr>
            <a:endParaRPr lang="zh-CN" altLang="zh-CN" sz="7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8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使用它的程序</a:t>
            </a:r>
            <a:endParaRPr lang="en-US" altLang="zh-CN" sz="8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7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Icanteen</a:t>
            </a: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用户端，商家端，管理员端。</a:t>
            </a:r>
            <a:endParaRPr lang="en-US" altLang="zh-CN" sz="7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7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8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</a:t>
            </a:r>
            <a:endParaRPr lang="en-US" altLang="zh-CN" sz="8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）所有命名采用模块名称加上具体表的名称的英文词汇组成，统一数据库表的命名。</a:t>
            </a: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）字符集采用</a:t>
            </a:r>
            <a:r>
              <a:rPr lang="en-US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sz="7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7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0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3000">
              <a:schemeClr val="accent6">
                <a:lumMod val="95000"/>
                <a:lumOff val="5000"/>
                <a:alpha val="10000"/>
              </a:schemeClr>
            </a:gs>
            <a:gs pos="100000">
              <a:srgbClr val="00B0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F3D8-FCDA-48E9-83D4-B9086A97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4323"/>
          </a:xfrm>
          <a:solidFill>
            <a:srgbClr val="00B0B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623DE-19FC-4011-A807-A4D501E4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54693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zh-CN" altLang="zh-CN" sz="24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商家表（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merchant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管理员表（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E76962-A9CB-497A-8FEB-5BC23B12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27656"/>
              </p:ext>
            </p:extLst>
          </p:nvPr>
        </p:nvGraphicFramePr>
        <p:xfrm>
          <a:off x="3015540" y="2836270"/>
          <a:ext cx="7101226" cy="1449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58">
                  <a:extLst>
                    <a:ext uri="{9D8B030D-6E8A-4147-A177-3AD203B41FA5}">
                      <a16:colId xmlns:a16="http://schemas.microsoft.com/office/drawing/2014/main" val="3274587513"/>
                    </a:ext>
                  </a:extLst>
                </a:gridCol>
                <a:gridCol w="1295126">
                  <a:extLst>
                    <a:ext uri="{9D8B030D-6E8A-4147-A177-3AD203B41FA5}">
                      <a16:colId xmlns:a16="http://schemas.microsoft.com/office/drawing/2014/main" val="993951050"/>
                    </a:ext>
                  </a:extLst>
                </a:gridCol>
                <a:gridCol w="1489013">
                  <a:extLst>
                    <a:ext uri="{9D8B030D-6E8A-4147-A177-3AD203B41FA5}">
                      <a16:colId xmlns:a16="http://schemas.microsoft.com/office/drawing/2014/main" val="2177072782"/>
                    </a:ext>
                  </a:extLst>
                </a:gridCol>
                <a:gridCol w="677172">
                  <a:extLst>
                    <a:ext uri="{9D8B030D-6E8A-4147-A177-3AD203B41FA5}">
                      <a16:colId xmlns:a16="http://schemas.microsoft.com/office/drawing/2014/main" val="2101768688"/>
                    </a:ext>
                  </a:extLst>
                </a:gridCol>
                <a:gridCol w="871058">
                  <a:extLst>
                    <a:ext uri="{9D8B030D-6E8A-4147-A177-3AD203B41FA5}">
                      <a16:colId xmlns:a16="http://schemas.microsoft.com/office/drawing/2014/main" val="614099460"/>
                    </a:ext>
                  </a:extLst>
                </a:gridCol>
                <a:gridCol w="1897799">
                  <a:extLst>
                    <a:ext uri="{9D8B030D-6E8A-4147-A177-3AD203B41FA5}">
                      <a16:colId xmlns:a16="http://schemas.microsoft.com/office/drawing/2014/main" val="2091890286"/>
                    </a:ext>
                  </a:extLst>
                </a:gridCol>
              </a:tblGrid>
              <a:tr h="41408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项目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类型宽度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主键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允许空值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32797364"/>
                  </a:ext>
                </a:extLst>
              </a:tr>
              <a:tr h="20704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编号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id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int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是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自增</a:t>
                      </a:r>
                      <a:r>
                        <a:rPr lang="en-US" sz="1300" kern="100" dirty="0">
                          <a:effectLst/>
                        </a:rPr>
                        <a:t>ID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1918982250"/>
                  </a:ext>
                </a:extLst>
              </a:tr>
              <a:tr h="20704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账号名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name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varchar(20)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1271131383"/>
                  </a:ext>
                </a:extLst>
              </a:tr>
              <a:tr h="20704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密码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password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varchar(20)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422095874"/>
                  </a:ext>
                </a:extLst>
              </a:tr>
              <a:tr h="20704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电话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phonenumber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varchar(11)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187890092"/>
                  </a:ext>
                </a:extLst>
              </a:tr>
              <a:tr h="207041"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>
                          <a:effectLst/>
                        </a:rPr>
                        <a:t>状态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State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bit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1</a:t>
                      </a:r>
                      <a:r>
                        <a:rPr lang="zh-CN" sz="1300" kern="100" dirty="0">
                          <a:effectLst/>
                        </a:rPr>
                        <a:t>：可用，</a:t>
                      </a:r>
                      <a:r>
                        <a:rPr lang="en-US" sz="1300" kern="100" dirty="0">
                          <a:effectLst/>
                        </a:rPr>
                        <a:t>0</a:t>
                      </a:r>
                      <a:r>
                        <a:rPr lang="zh-CN" sz="1300" kern="100" dirty="0">
                          <a:effectLst/>
                        </a:rPr>
                        <a:t>：禁封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151" marR="103151" marT="0" marB="0"/>
                </a:tc>
                <a:extLst>
                  <a:ext uri="{0D108BD9-81ED-4DB2-BD59-A6C34878D82A}">
                    <a16:rowId xmlns:a16="http://schemas.microsoft.com/office/drawing/2014/main" val="36958441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53B699-C793-424F-B936-187E5475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25202"/>
              </p:ext>
            </p:extLst>
          </p:nvPr>
        </p:nvGraphicFramePr>
        <p:xfrm>
          <a:off x="3706853" y="4300146"/>
          <a:ext cx="8298833" cy="2567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255">
                  <a:extLst>
                    <a:ext uri="{9D8B030D-6E8A-4147-A177-3AD203B41FA5}">
                      <a16:colId xmlns:a16="http://schemas.microsoft.com/office/drawing/2014/main" val="2254365996"/>
                    </a:ext>
                  </a:extLst>
                </a:gridCol>
                <a:gridCol w="1427167">
                  <a:extLst>
                    <a:ext uri="{9D8B030D-6E8A-4147-A177-3AD203B41FA5}">
                      <a16:colId xmlns:a16="http://schemas.microsoft.com/office/drawing/2014/main" val="2749868756"/>
                    </a:ext>
                  </a:extLst>
                </a:gridCol>
                <a:gridCol w="1640822">
                  <a:extLst>
                    <a:ext uri="{9D8B030D-6E8A-4147-A177-3AD203B41FA5}">
                      <a16:colId xmlns:a16="http://schemas.microsoft.com/office/drawing/2014/main" val="3140111942"/>
                    </a:ext>
                  </a:extLst>
                </a:gridCol>
                <a:gridCol w="746211">
                  <a:extLst>
                    <a:ext uri="{9D8B030D-6E8A-4147-A177-3AD203B41FA5}">
                      <a16:colId xmlns:a16="http://schemas.microsoft.com/office/drawing/2014/main" val="2362910875"/>
                    </a:ext>
                  </a:extLst>
                </a:gridCol>
                <a:gridCol w="1207198">
                  <a:extLst>
                    <a:ext uri="{9D8B030D-6E8A-4147-A177-3AD203B41FA5}">
                      <a16:colId xmlns:a16="http://schemas.microsoft.com/office/drawing/2014/main" val="2447809933"/>
                    </a:ext>
                  </a:extLst>
                </a:gridCol>
                <a:gridCol w="2089180">
                  <a:extLst>
                    <a:ext uri="{9D8B030D-6E8A-4147-A177-3AD203B41FA5}">
                      <a16:colId xmlns:a16="http://schemas.microsoft.com/office/drawing/2014/main" val="3437663041"/>
                    </a:ext>
                  </a:extLst>
                </a:gridCol>
              </a:tblGrid>
              <a:tr h="23336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项目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类型宽度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允许空值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639909092"/>
                  </a:ext>
                </a:extLst>
              </a:tr>
              <a:tr h="23336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编号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int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是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自增</a:t>
                      </a:r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2551539266"/>
                  </a:ext>
                </a:extLst>
              </a:tr>
              <a:tr h="23336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账号名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name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varchar(20)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2010709902"/>
                  </a:ext>
                </a:extLst>
              </a:tr>
              <a:tr h="23336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密码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password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varchar(20)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837009803"/>
                  </a:ext>
                </a:extLst>
              </a:tr>
              <a:tr h="46673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评论管理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</a:rPr>
                        <a:t>commentmanage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bit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1</a:t>
                      </a:r>
                      <a:r>
                        <a:rPr lang="zh-CN" sz="1500" kern="100">
                          <a:effectLst/>
                        </a:rPr>
                        <a:t>：可用，</a:t>
                      </a:r>
                      <a:r>
                        <a:rPr lang="en-US" sz="1500" kern="100">
                          <a:effectLst/>
                        </a:rPr>
                        <a:t>0</a:t>
                      </a:r>
                      <a:r>
                        <a:rPr lang="zh-CN" sz="1500" kern="100">
                          <a:effectLst/>
                        </a:rPr>
                        <a:t>：无权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1528225345"/>
                  </a:ext>
                </a:extLst>
              </a:tr>
              <a:tr h="23336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用户管理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usermanage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bit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1</a:t>
                      </a:r>
                      <a:r>
                        <a:rPr lang="zh-CN" sz="1500" kern="100" dirty="0">
                          <a:effectLst/>
                        </a:rPr>
                        <a:t>：可用，</a:t>
                      </a:r>
                      <a:r>
                        <a:rPr lang="en-US" sz="1500" kern="100" dirty="0">
                          <a:effectLst/>
                        </a:rPr>
                        <a:t>0</a:t>
                      </a:r>
                      <a:r>
                        <a:rPr lang="zh-CN" sz="1500" kern="100" dirty="0">
                          <a:effectLst/>
                        </a:rPr>
                        <a:t>：无权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788845112"/>
                  </a:ext>
                </a:extLst>
              </a:tr>
              <a:tr h="46673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商家管理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merchantmanage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bit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1</a:t>
                      </a:r>
                      <a:r>
                        <a:rPr lang="zh-CN" sz="1500" kern="100">
                          <a:effectLst/>
                        </a:rPr>
                        <a:t>：可用，</a:t>
                      </a:r>
                      <a:r>
                        <a:rPr lang="en-US" sz="1500" kern="100">
                          <a:effectLst/>
                        </a:rPr>
                        <a:t>0</a:t>
                      </a:r>
                      <a:r>
                        <a:rPr lang="zh-CN" sz="1500" kern="100">
                          <a:effectLst/>
                        </a:rPr>
                        <a:t>：无权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925374154"/>
                  </a:ext>
                </a:extLst>
              </a:tr>
              <a:tr h="46673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权限管理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privilegemanage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bit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1</a:t>
                      </a:r>
                      <a:r>
                        <a:rPr lang="zh-CN" sz="1500" kern="100" dirty="0">
                          <a:effectLst/>
                        </a:rPr>
                        <a:t>：可用，</a:t>
                      </a:r>
                      <a:r>
                        <a:rPr lang="en-US" sz="1500" kern="100" dirty="0">
                          <a:effectLst/>
                        </a:rPr>
                        <a:t>0</a:t>
                      </a:r>
                      <a:r>
                        <a:rPr lang="zh-CN" sz="1500" kern="100" dirty="0">
                          <a:effectLst/>
                        </a:rPr>
                        <a:t>：无权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668" marR="113668" marT="0" marB="0"/>
                </a:tc>
                <a:extLst>
                  <a:ext uri="{0D108BD9-81ED-4DB2-BD59-A6C34878D82A}">
                    <a16:rowId xmlns:a16="http://schemas.microsoft.com/office/drawing/2014/main" val="205848156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BDE28A-E61A-4109-A9C4-45D71087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95648"/>
              </p:ext>
            </p:extLst>
          </p:nvPr>
        </p:nvGraphicFramePr>
        <p:xfrm>
          <a:off x="3015540" y="1313111"/>
          <a:ext cx="6275878" cy="1458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819">
                  <a:extLst>
                    <a:ext uri="{9D8B030D-6E8A-4147-A177-3AD203B41FA5}">
                      <a16:colId xmlns:a16="http://schemas.microsoft.com/office/drawing/2014/main" val="2898339377"/>
                    </a:ext>
                  </a:extLst>
                </a:gridCol>
                <a:gridCol w="1144598">
                  <a:extLst>
                    <a:ext uri="{9D8B030D-6E8A-4147-A177-3AD203B41FA5}">
                      <a16:colId xmlns:a16="http://schemas.microsoft.com/office/drawing/2014/main" val="995569672"/>
                    </a:ext>
                  </a:extLst>
                </a:gridCol>
                <a:gridCol w="1315951">
                  <a:extLst>
                    <a:ext uri="{9D8B030D-6E8A-4147-A177-3AD203B41FA5}">
                      <a16:colId xmlns:a16="http://schemas.microsoft.com/office/drawing/2014/main" val="1178648006"/>
                    </a:ext>
                  </a:extLst>
                </a:gridCol>
                <a:gridCol w="598466">
                  <a:extLst>
                    <a:ext uri="{9D8B030D-6E8A-4147-A177-3AD203B41FA5}">
                      <a16:colId xmlns:a16="http://schemas.microsoft.com/office/drawing/2014/main" val="427786491"/>
                    </a:ext>
                  </a:extLst>
                </a:gridCol>
                <a:gridCol w="769819">
                  <a:extLst>
                    <a:ext uri="{9D8B030D-6E8A-4147-A177-3AD203B41FA5}">
                      <a16:colId xmlns:a16="http://schemas.microsoft.com/office/drawing/2014/main" val="1600101663"/>
                    </a:ext>
                  </a:extLst>
                </a:gridCol>
                <a:gridCol w="1677225">
                  <a:extLst>
                    <a:ext uri="{9D8B030D-6E8A-4147-A177-3AD203B41FA5}">
                      <a16:colId xmlns:a16="http://schemas.microsoft.com/office/drawing/2014/main" val="2080658924"/>
                    </a:ext>
                  </a:extLst>
                </a:gridCol>
              </a:tblGrid>
              <a:tr h="364651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项目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类型宽度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主键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允许空值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3469474470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编号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自增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752357975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学号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studentid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varchar(8)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1836966155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账号名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varchar(20)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2485363242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密码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password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varchar(20)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2819005247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积分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point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3018664167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状态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bit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：可用，</a:t>
                      </a:r>
                      <a:r>
                        <a:rPr lang="en-US" sz="1100" kern="100" dirty="0">
                          <a:effectLst/>
                        </a:rPr>
                        <a:t>0</a:t>
                      </a:r>
                      <a:r>
                        <a:rPr lang="zh-CN" sz="1100" kern="100" dirty="0">
                          <a:effectLst/>
                        </a:rPr>
                        <a:t>禁封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62" marR="91162" marT="0" marB="0"/>
                </a:tc>
                <a:extLst>
                  <a:ext uri="{0D108BD9-81ED-4DB2-BD59-A6C34878D82A}">
                    <a16:rowId xmlns:a16="http://schemas.microsoft.com/office/drawing/2014/main" val="312965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0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3000">
              <a:schemeClr val="accent6">
                <a:lumMod val="95000"/>
                <a:lumOff val="5000"/>
                <a:alpha val="10000"/>
              </a:schemeClr>
            </a:gs>
            <a:gs pos="100000">
              <a:srgbClr val="00B0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F3D8-FCDA-48E9-83D4-B9086A97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4323"/>
          </a:xfrm>
          <a:solidFill>
            <a:srgbClr val="00B0B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623DE-19FC-4011-A807-A4D501E4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54693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食物图片表（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foodimage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评论表（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代金券表（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coupon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0D9B18C-0C1A-4C5F-A8B7-0D54F3141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6005"/>
              </p:ext>
            </p:extLst>
          </p:nvPr>
        </p:nvGraphicFramePr>
        <p:xfrm>
          <a:off x="3533435" y="1274323"/>
          <a:ext cx="823946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604">
                  <a:extLst>
                    <a:ext uri="{9D8B030D-6E8A-4147-A177-3AD203B41FA5}">
                      <a16:colId xmlns:a16="http://schemas.microsoft.com/office/drawing/2014/main" val="3288994906"/>
                    </a:ext>
                  </a:extLst>
                </a:gridCol>
                <a:gridCol w="1416778">
                  <a:extLst>
                    <a:ext uri="{9D8B030D-6E8A-4147-A177-3AD203B41FA5}">
                      <a16:colId xmlns:a16="http://schemas.microsoft.com/office/drawing/2014/main" val="1771758383"/>
                    </a:ext>
                  </a:extLst>
                </a:gridCol>
                <a:gridCol w="1629922">
                  <a:extLst>
                    <a:ext uri="{9D8B030D-6E8A-4147-A177-3AD203B41FA5}">
                      <a16:colId xmlns:a16="http://schemas.microsoft.com/office/drawing/2014/main" val="2156488851"/>
                    </a:ext>
                  </a:extLst>
                </a:gridCol>
                <a:gridCol w="740779">
                  <a:extLst>
                    <a:ext uri="{9D8B030D-6E8A-4147-A177-3AD203B41FA5}">
                      <a16:colId xmlns:a16="http://schemas.microsoft.com/office/drawing/2014/main" val="3475070528"/>
                    </a:ext>
                  </a:extLst>
                </a:gridCol>
                <a:gridCol w="1198411">
                  <a:extLst>
                    <a:ext uri="{9D8B030D-6E8A-4147-A177-3AD203B41FA5}">
                      <a16:colId xmlns:a16="http://schemas.microsoft.com/office/drawing/2014/main" val="2249084818"/>
                    </a:ext>
                  </a:extLst>
                </a:gridCol>
                <a:gridCol w="2073971">
                  <a:extLst>
                    <a:ext uri="{9D8B030D-6E8A-4147-A177-3AD203B41FA5}">
                      <a16:colId xmlns:a16="http://schemas.microsoft.com/office/drawing/2014/main" val="3578442270"/>
                    </a:ext>
                  </a:extLst>
                </a:gridCol>
              </a:tblGrid>
              <a:tr h="225681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项目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类型宽度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允许空值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备注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extLst>
                  <a:ext uri="{0D108BD9-81ED-4DB2-BD59-A6C34878D82A}">
                    <a16:rowId xmlns:a16="http://schemas.microsoft.com/office/drawing/2014/main" val="3050694511"/>
                  </a:ext>
                </a:extLst>
              </a:tr>
              <a:tr h="225681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int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是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自增</a:t>
                      </a:r>
                      <a:r>
                        <a:rPr lang="en-US" sz="1500" kern="100" dirty="0">
                          <a:effectLst/>
                        </a:rPr>
                        <a:t>ID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extLst>
                  <a:ext uri="{0D108BD9-81ED-4DB2-BD59-A6C34878D82A}">
                    <a16:rowId xmlns:a16="http://schemas.microsoft.com/office/drawing/2014/main" val="3691014358"/>
                  </a:ext>
                </a:extLst>
              </a:tr>
              <a:tr h="225681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食物编号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foodid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varchar(11)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关联</a:t>
                      </a:r>
                      <a:r>
                        <a:rPr lang="en-US" sz="1500" kern="100">
                          <a:effectLst/>
                        </a:rPr>
                        <a:t>food</a:t>
                      </a:r>
                      <a:r>
                        <a:rPr lang="zh-CN" sz="15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extLst>
                  <a:ext uri="{0D108BD9-81ED-4DB2-BD59-A6C34878D82A}">
                    <a16:rowId xmlns:a16="http://schemas.microsoft.com/office/drawing/2014/main" val="1458972382"/>
                  </a:ext>
                </a:extLst>
              </a:tr>
              <a:tr h="225681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图片地址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url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varchar(255)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41" marR="112841" marT="0" marB="0"/>
                </a:tc>
                <a:extLst>
                  <a:ext uri="{0D108BD9-81ED-4DB2-BD59-A6C34878D82A}">
                    <a16:rowId xmlns:a16="http://schemas.microsoft.com/office/drawing/2014/main" val="24177949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686317-27D6-4757-8C5F-2C4E5B64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008"/>
              </p:ext>
            </p:extLst>
          </p:nvPr>
        </p:nvGraphicFramePr>
        <p:xfrm>
          <a:off x="3132104" y="2188723"/>
          <a:ext cx="7840695" cy="3099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143">
                  <a:extLst>
                    <a:ext uri="{9D8B030D-6E8A-4147-A177-3AD203B41FA5}">
                      <a16:colId xmlns:a16="http://schemas.microsoft.com/office/drawing/2014/main" val="3241028599"/>
                    </a:ext>
                  </a:extLst>
                </a:gridCol>
                <a:gridCol w="1389801">
                  <a:extLst>
                    <a:ext uri="{9D8B030D-6E8A-4147-A177-3AD203B41FA5}">
                      <a16:colId xmlns:a16="http://schemas.microsoft.com/office/drawing/2014/main" val="3745564217"/>
                    </a:ext>
                  </a:extLst>
                </a:gridCol>
                <a:gridCol w="1598887">
                  <a:extLst>
                    <a:ext uri="{9D8B030D-6E8A-4147-A177-3AD203B41FA5}">
                      <a16:colId xmlns:a16="http://schemas.microsoft.com/office/drawing/2014/main" val="3988432664"/>
                    </a:ext>
                  </a:extLst>
                </a:gridCol>
                <a:gridCol w="725649">
                  <a:extLst>
                    <a:ext uri="{9D8B030D-6E8A-4147-A177-3AD203B41FA5}">
                      <a16:colId xmlns:a16="http://schemas.microsoft.com/office/drawing/2014/main" val="2078180015"/>
                    </a:ext>
                  </a:extLst>
                </a:gridCol>
                <a:gridCol w="934734">
                  <a:extLst>
                    <a:ext uri="{9D8B030D-6E8A-4147-A177-3AD203B41FA5}">
                      <a16:colId xmlns:a16="http://schemas.microsoft.com/office/drawing/2014/main" val="1790629020"/>
                    </a:ext>
                  </a:extLst>
                </a:gridCol>
                <a:gridCol w="2034481">
                  <a:extLst>
                    <a:ext uri="{9D8B030D-6E8A-4147-A177-3AD203B41FA5}">
                      <a16:colId xmlns:a16="http://schemas.microsoft.com/office/drawing/2014/main" val="1339444551"/>
                    </a:ext>
                  </a:extLst>
                </a:gridCol>
              </a:tblGrid>
              <a:tr h="442769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字段名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类型宽度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允许空值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1474874784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是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自增</a:t>
                      </a: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2482464086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用户编号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customerid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varchar(8)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关联</a:t>
                      </a:r>
                      <a:r>
                        <a:rPr lang="en-US" sz="1400" kern="100">
                          <a:effectLst/>
                        </a:rPr>
                        <a:t>customer</a:t>
                      </a:r>
                      <a:r>
                        <a:rPr lang="zh-CN" sz="14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1718693820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商家编号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merchantid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varchar(8)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关联</a:t>
                      </a:r>
                      <a:r>
                        <a:rPr lang="en-US" sz="1400" kern="100">
                          <a:effectLst/>
                        </a:rPr>
                        <a:t>merchant</a:t>
                      </a:r>
                      <a:r>
                        <a:rPr lang="zh-CN" sz="14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2428550539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食物编号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foodid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err="1">
                          <a:effectLst/>
                        </a:rPr>
                        <a:t>varchat</a:t>
                      </a:r>
                      <a:r>
                        <a:rPr lang="en-US" sz="1400" kern="100" dirty="0">
                          <a:effectLst/>
                        </a:rPr>
                        <a:t>(11)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关联</a:t>
                      </a:r>
                      <a:r>
                        <a:rPr lang="en-US" sz="1400" kern="100">
                          <a:effectLst/>
                        </a:rPr>
                        <a:t>food</a:t>
                      </a:r>
                      <a:r>
                        <a:rPr lang="zh-CN" sz="14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872148300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评价内容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content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varchat(255)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1620716698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发送时间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sendtime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varchat(12)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是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2614836026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总体评价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overallscore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bit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2415000422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态度评价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attitudescore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bit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836327223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美味评价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tastescore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bit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3269893527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价格评价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pricescore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bit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1442680857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等待时间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waitingtime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946782668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可见状态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State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bit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：可见，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CN" sz="1400" kern="100" dirty="0">
                          <a:effectLst/>
                        </a:rPr>
                        <a:t>：不可见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692" marR="110692" marT="0" marB="0"/>
                </a:tc>
                <a:extLst>
                  <a:ext uri="{0D108BD9-81ED-4DB2-BD59-A6C34878D82A}">
                    <a16:rowId xmlns:a16="http://schemas.microsoft.com/office/drawing/2014/main" val="36159041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D8AD8-D28A-4C02-8B49-66A1843A1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84282"/>
              </p:ext>
            </p:extLst>
          </p:nvPr>
        </p:nvGraphicFramePr>
        <p:xfrm>
          <a:off x="3132104" y="5394960"/>
          <a:ext cx="626257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121">
                  <a:extLst>
                    <a:ext uri="{9D8B030D-6E8A-4147-A177-3AD203B41FA5}">
                      <a16:colId xmlns:a16="http://schemas.microsoft.com/office/drawing/2014/main" val="1962650587"/>
                    </a:ext>
                  </a:extLst>
                </a:gridCol>
                <a:gridCol w="1109927">
                  <a:extLst>
                    <a:ext uri="{9D8B030D-6E8A-4147-A177-3AD203B41FA5}">
                      <a16:colId xmlns:a16="http://schemas.microsoft.com/office/drawing/2014/main" val="3550183983"/>
                    </a:ext>
                  </a:extLst>
                </a:gridCol>
                <a:gridCol w="1276907">
                  <a:extLst>
                    <a:ext uri="{9D8B030D-6E8A-4147-A177-3AD203B41FA5}">
                      <a16:colId xmlns:a16="http://schemas.microsoft.com/office/drawing/2014/main" val="2486694482"/>
                    </a:ext>
                  </a:extLst>
                </a:gridCol>
                <a:gridCol w="580338">
                  <a:extLst>
                    <a:ext uri="{9D8B030D-6E8A-4147-A177-3AD203B41FA5}">
                      <a16:colId xmlns:a16="http://schemas.microsoft.com/office/drawing/2014/main" val="27813123"/>
                    </a:ext>
                  </a:extLst>
                </a:gridCol>
                <a:gridCol w="746499">
                  <a:extLst>
                    <a:ext uri="{9D8B030D-6E8A-4147-A177-3AD203B41FA5}">
                      <a16:colId xmlns:a16="http://schemas.microsoft.com/office/drawing/2014/main" val="3230751594"/>
                    </a:ext>
                  </a:extLst>
                </a:gridCol>
                <a:gridCol w="1624782">
                  <a:extLst>
                    <a:ext uri="{9D8B030D-6E8A-4147-A177-3AD203B41FA5}">
                      <a16:colId xmlns:a16="http://schemas.microsoft.com/office/drawing/2014/main" val="2197346726"/>
                    </a:ext>
                  </a:extLst>
                </a:gridCol>
              </a:tblGrid>
              <a:tr h="249537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项目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类型宽度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允许空值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2292946351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</a:rPr>
                        <a:t>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自增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1330329761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商家编号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merchantid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varchar(8)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</a:rPr>
                        <a:t>关联</a:t>
                      </a:r>
                      <a:r>
                        <a:rPr lang="en-US" sz="1200" kern="100" dirty="0">
                          <a:effectLst/>
                        </a:rPr>
                        <a:t>merchant</a:t>
                      </a:r>
                      <a:r>
                        <a:rPr lang="zh-CN" sz="1200" kern="100" dirty="0">
                          <a:effectLst/>
                        </a:rPr>
                        <a:t>表主键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321574971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用户编号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customerid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varchar(8)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关联</a:t>
                      </a:r>
                      <a:r>
                        <a:rPr lang="en-US" sz="1200" kern="100">
                          <a:effectLst/>
                        </a:rPr>
                        <a:t>customer</a:t>
                      </a:r>
                      <a:r>
                        <a:rPr lang="zh-CN" sz="1200" kern="100">
                          <a:effectLst/>
                        </a:rPr>
                        <a:t>表主键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173978629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使用门槛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threshold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2008205524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voucher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1721662396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使用期限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servicelife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varchar(12)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01" marR="88401" marT="0" marB="0"/>
                </a:tc>
                <a:extLst>
                  <a:ext uri="{0D108BD9-81ED-4DB2-BD59-A6C34878D82A}">
                    <a16:rowId xmlns:a16="http://schemas.microsoft.com/office/drawing/2014/main" val="307429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1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3000">
              <a:schemeClr val="accent6">
                <a:lumMod val="95000"/>
                <a:lumOff val="5000"/>
                <a:alpha val="10000"/>
              </a:schemeClr>
            </a:gs>
            <a:gs pos="100000">
              <a:srgbClr val="00B0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F3D8-FCDA-48E9-83D4-B9086A97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6" y="0"/>
            <a:ext cx="12192000" cy="1274323"/>
          </a:xfrm>
          <a:solidFill>
            <a:srgbClr val="00B0B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623DE-19FC-4011-A807-A4D501E4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936" y="1274323"/>
            <a:ext cx="10515600" cy="54693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订单表（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订单项表（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orderitem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食物表（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lvl="0" indent="0"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4595EE-72FD-4132-B241-D3C4497D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85856"/>
              </p:ext>
            </p:extLst>
          </p:nvPr>
        </p:nvGraphicFramePr>
        <p:xfrm>
          <a:off x="3589303" y="1314206"/>
          <a:ext cx="8283220" cy="2104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452">
                  <a:extLst>
                    <a:ext uri="{9D8B030D-6E8A-4147-A177-3AD203B41FA5}">
                      <a16:colId xmlns:a16="http://schemas.microsoft.com/office/drawing/2014/main" val="3202905681"/>
                    </a:ext>
                  </a:extLst>
                </a:gridCol>
                <a:gridCol w="1468241">
                  <a:extLst>
                    <a:ext uri="{9D8B030D-6E8A-4147-A177-3AD203B41FA5}">
                      <a16:colId xmlns:a16="http://schemas.microsoft.com/office/drawing/2014/main" val="955497550"/>
                    </a:ext>
                  </a:extLst>
                </a:gridCol>
                <a:gridCol w="1688044">
                  <a:extLst>
                    <a:ext uri="{9D8B030D-6E8A-4147-A177-3AD203B41FA5}">
                      <a16:colId xmlns:a16="http://schemas.microsoft.com/office/drawing/2014/main" val="2565391119"/>
                    </a:ext>
                  </a:extLst>
                </a:gridCol>
                <a:gridCol w="767687">
                  <a:extLst>
                    <a:ext uri="{9D8B030D-6E8A-4147-A177-3AD203B41FA5}">
                      <a16:colId xmlns:a16="http://schemas.microsoft.com/office/drawing/2014/main" val="3062401153"/>
                    </a:ext>
                  </a:extLst>
                </a:gridCol>
                <a:gridCol w="987490">
                  <a:extLst>
                    <a:ext uri="{9D8B030D-6E8A-4147-A177-3AD203B41FA5}">
                      <a16:colId xmlns:a16="http://schemas.microsoft.com/office/drawing/2014/main" val="3526205741"/>
                    </a:ext>
                  </a:extLst>
                </a:gridCol>
                <a:gridCol w="2149306">
                  <a:extLst>
                    <a:ext uri="{9D8B030D-6E8A-4147-A177-3AD203B41FA5}">
                      <a16:colId xmlns:a16="http://schemas.microsoft.com/office/drawing/2014/main" val="4195593111"/>
                    </a:ext>
                  </a:extLst>
                </a:gridCol>
              </a:tblGrid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项目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类型宽度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允许空值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2329650091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int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自增</a:t>
                      </a:r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442033680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用户编号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</a:rPr>
                        <a:t>customerid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varchar(8)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关联</a:t>
                      </a:r>
                      <a:r>
                        <a:rPr lang="en-US" sz="1500" kern="100">
                          <a:effectLst/>
                        </a:rPr>
                        <a:t>customer</a:t>
                      </a:r>
                      <a:r>
                        <a:rPr lang="zh-CN" sz="1500" kern="100">
                          <a:effectLst/>
                        </a:rPr>
                        <a:t>表主键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147338892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商家编号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merchantid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varchar(8)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关联</a:t>
                      </a:r>
                      <a:r>
                        <a:rPr lang="en-US" sz="1500" kern="100">
                          <a:effectLst/>
                        </a:rPr>
                        <a:t>merchant</a:t>
                      </a:r>
                      <a:r>
                        <a:rPr lang="zh-CN" sz="1500" kern="100">
                          <a:effectLst/>
                        </a:rPr>
                        <a:t>表主键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3678972285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下单时间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ordertime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varchar(12)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932111870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预约时间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appointment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varchar(12)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199314756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取消订单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cancel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bit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1</a:t>
                      </a:r>
                      <a:r>
                        <a:rPr lang="zh-CN" sz="1500" kern="100">
                          <a:effectLst/>
                        </a:rPr>
                        <a:t>：未取消，</a:t>
                      </a:r>
                      <a:r>
                        <a:rPr lang="en-US" sz="1500" kern="100">
                          <a:effectLst/>
                        </a:rPr>
                        <a:t>0</a:t>
                      </a:r>
                      <a:r>
                        <a:rPr lang="zh-CN" sz="1500" kern="100">
                          <a:effectLst/>
                        </a:rPr>
                        <a:t>：取消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343318640"/>
                  </a:ext>
                </a:extLst>
              </a:tr>
              <a:tr h="233879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关闭时间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closetime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varchar(12)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940" marR="116940" marT="0" marB="0"/>
                </a:tc>
                <a:extLst>
                  <a:ext uri="{0D108BD9-81ED-4DB2-BD59-A6C34878D82A}">
                    <a16:rowId xmlns:a16="http://schemas.microsoft.com/office/drawing/2014/main" val="23971597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5766A2-A1D5-4A8D-BD31-D104F199B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2148"/>
              </p:ext>
            </p:extLst>
          </p:nvPr>
        </p:nvGraphicFramePr>
        <p:xfrm>
          <a:off x="3592194" y="3437511"/>
          <a:ext cx="8141812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623">
                  <a:extLst>
                    <a:ext uri="{9D8B030D-6E8A-4147-A177-3AD203B41FA5}">
                      <a16:colId xmlns:a16="http://schemas.microsoft.com/office/drawing/2014/main" val="1163967863"/>
                    </a:ext>
                  </a:extLst>
                </a:gridCol>
                <a:gridCol w="1399987">
                  <a:extLst>
                    <a:ext uri="{9D8B030D-6E8A-4147-A177-3AD203B41FA5}">
                      <a16:colId xmlns:a16="http://schemas.microsoft.com/office/drawing/2014/main" val="1072063782"/>
                    </a:ext>
                  </a:extLst>
                </a:gridCol>
                <a:gridCol w="1610605">
                  <a:extLst>
                    <a:ext uri="{9D8B030D-6E8A-4147-A177-3AD203B41FA5}">
                      <a16:colId xmlns:a16="http://schemas.microsoft.com/office/drawing/2014/main" val="1784507449"/>
                    </a:ext>
                  </a:extLst>
                </a:gridCol>
                <a:gridCol w="731999">
                  <a:extLst>
                    <a:ext uri="{9D8B030D-6E8A-4147-A177-3AD203B41FA5}">
                      <a16:colId xmlns:a16="http://schemas.microsoft.com/office/drawing/2014/main" val="741326237"/>
                    </a:ext>
                  </a:extLst>
                </a:gridCol>
                <a:gridCol w="1184207">
                  <a:extLst>
                    <a:ext uri="{9D8B030D-6E8A-4147-A177-3AD203B41FA5}">
                      <a16:colId xmlns:a16="http://schemas.microsoft.com/office/drawing/2014/main" val="1712228749"/>
                    </a:ext>
                  </a:extLst>
                </a:gridCol>
                <a:gridCol w="2049391">
                  <a:extLst>
                    <a:ext uri="{9D8B030D-6E8A-4147-A177-3AD203B41FA5}">
                      <a16:colId xmlns:a16="http://schemas.microsoft.com/office/drawing/2014/main" val="2528701497"/>
                    </a:ext>
                  </a:extLst>
                </a:gridCol>
              </a:tblGrid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项目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类型宽度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允许空值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extLst>
                  <a:ext uri="{0D108BD9-81ED-4DB2-BD59-A6C34878D82A}">
                    <a16:rowId xmlns:a16="http://schemas.microsoft.com/office/drawing/2014/main" val="1378518452"/>
                  </a:ext>
                </a:extLst>
              </a:tr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int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是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 dirty="0">
                          <a:effectLst/>
                        </a:rPr>
                        <a:t>自增</a:t>
                      </a:r>
                      <a:r>
                        <a:rPr lang="en-US" sz="1500" kern="100" dirty="0">
                          <a:effectLst/>
                        </a:rPr>
                        <a:t>ID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extLst>
                  <a:ext uri="{0D108BD9-81ED-4DB2-BD59-A6C34878D82A}">
                    <a16:rowId xmlns:a16="http://schemas.microsoft.com/office/drawing/2014/main" val="1848675713"/>
                  </a:ext>
                </a:extLst>
              </a:tr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订单编号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orderid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varchar(13)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关联</a:t>
                      </a:r>
                      <a:r>
                        <a:rPr lang="en-US" sz="1500" kern="100">
                          <a:effectLst/>
                        </a:rPr>
                        <a:t>order</a:t>
                      </a:r>
                      <a:r>
                        <a:rPr lang="zh-CN" sz="15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extLst>
                  <a:ext uri="{0D108BD9-81ED-4DB2-BD59-A6C34878D82A}">
                    <a16:rowId xmlns:a16="http://schemas.microsoft.com/office/drawing/2014/main" val="3826017188"/>
                  </a:ext>
                </a:extLst>
              </a:tr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食物编号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foodid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varchar(13)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关联</a:t>
                      </a:r>
                      <a:r>
                        <a:rPr lang="en-US" sz="1500" kern="100">
                          <a:effectLst/>
                        </a:rPr>
                        <a:t>food</a:t>
                      </a:r>
                      <a:r>
                        <a:rPr lang="zh-CN" sz="1500" kern="100">
                          <a:effectLst/>
                        </a:rPr>
                        <a:t>表主键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extLst>
                  <a:ext uri="{0D108BD9-81ED-4DB2-BD59-A6C34878D82A}">
                    <a16:rowId xmlns:a16="http://schemas.microsoft.com/office/drawing/2014/main" val="3538926865"/>
                  </a:ext>
                </a:extLst>
              </a:tr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数量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number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5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1503" marR="111503" marT="0" marB="0"/>
                </a:tc>
                <a:extLst>
                  <a:ext uri="{0D108BD9-81ED-4DB2-BD59-A6C34878D82A}">
                    <a16:rowId xmlns:a16="http://schemas.microsoft.com/office/drawing/2014/main" val="251021893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EC45B25-3189-47D3-9131-4A999CF5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49" y="3633873"/>
            <a:ext cx="5693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F92820-1FE4-43D9-B14C-0CAE5C9C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35526"/>
              </p:ext>
            </p:extLst>
          </p:nvPr>
        </p:nvGraphicFramePr>
        <p:xfrm>
          <a:off x="3016358" y="4683932"/>
          <a:ext cx="8420398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534">
                  <a:extLst>
                    <a:ext uri="{9D8B030D-6E8A-4147-A177-3AD203B41FA5}">
                      <a16:colId xmlns:a16="http://schemas.microsoft.com/office/drawing/2014/main" val="284909254"/>
                    </a:ext>
                  </a:extLst>
                </a:gridCol>
                <a:gridCol w="1492362">
                  <a:extLst>
                    <a:ext uri="{9D8B030D-6E8A-4147-A177-3AD203B41FA5}">
                      <a16:colId xmlns:a16="http://schemas.microsoft.com/office/drawing/2014/main" val="3931463312"/>
                    </a:ext>
                  </a:extLst>
                </a:gridCol>
                <a:gridCol w="1716877">
                  <a:extLst>
                    <a:ext uri="{9D8B030D-6E8A-4147-A177-3AD203B41FA5}">
                      <a16:colId xmlns:a16="http://schemas.microsoft.com/office/drawing/2014/main" val="918269416"/>
                    </a:ext>
                  </a:extLst>
                </a:gridCol>
                <a:gridCol w="780298">
                  <a:extLst>
                    <a:ext uri="{9D8B030D-6E8A-4147-A177-3AD203B41FA5}">
                      <a16:colId xmlns:a16="http://schemas.microsoft.com/office/drawing/2014/main" val="1515634197"/>
                    </a:ext>
                  </a:extLst>
                </a:gridCol>
                <a:gridCol w="1003712">
                  <a:extLst>
                    <a:ext uri="{9D8B030D-6E8A-4147-A177-3AD203B41FA5}">
                      <a16:colId xmlns:a16="http://schemas.microsoft.com/office/drawing/2014/main" val="2669149617"/>
                    </a:ext>
                  </a:extLst>
                </a:gridCol>
                <a:gridCol w="2184615">
                  <a:extLst>
                    <a:ext uri="{9D8B030D-6E8A-4147-A177-3AD203B41FA5}">
                      <a16:colId xmlns:a16="http://schemas.microsoft.com/office/drawing/2014/main" val="3972547559"/>
                    </a:ext>
                  </a:extLst>
                </a:gridCol>
              </a:tblGrid>
              <a:tr h="475443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项目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类型宽度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允许空值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1035190074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自增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899788120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食物名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name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varchar(20)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350861526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商家编号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merchantid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关联</a:t>
                      </a:r>
                      <a:r>
                        <a:rPr lang="en-US" sz="1600" kern="100">
                          <a:effectLst/>
                        </a:rPr>
                        <a:t>merchant</a:t>
                      </a:r>
                      <a:r>
                        <a:rPr lang="zh-CN" sz="1600" kern="100">
                          <a:effectLst/>
                        </a:rPr>
                        <a:t>表主键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1882004268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简单描述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varchar(255)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1615145956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价格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price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double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4244816669"/>
                  </a:ext>
                </a:extLst>
              </a:tr>
              <a:tr h="23772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剩余数量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quantity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861" marR="118861" marT="0" marB="0"/>
                </a:tc>
                <a:extLst>
                  <a:ext uri="{0D108BD9-81ED-4DB2-BD59-A6C34878D82A}">
                    <a16:rowId xmlns:a16="http://schemas.microsoft.com/office/drawing/2014/main" val="212389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4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968</Words>
  <Application>Microsoft Office PowerPoint</Application>
  <PresentationFormat>宽屏</PresentationFormat>
  <Paragraphs>528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Office 主题​​</vt:lpstr>
      <vt:lpstr>数据库设计答辩PPT</vt:lpstr>
      <vt:lpstr>PowerPoint 演示文稿</vt:lpstr>
      <vt:lpstr>类图</vt:lpstr>
      <vt:lpstr>ER图</vt:lpstr>
      <vt:lpstr>ER图</vt:lpstr>
      <vt:lpstr>数据库设计     数据库系统：MySQL</vt:lpstr>
      <vt:lpstr>数据库设计</vt:lpstr>
      <vt:lpstr>数据库设计</vt:lpstr>
      <vt:lpstr>数据库设计</vt:lpstr>
      <vt:lpstr>数据库设计</vt:lpstr>
      <vt:lpstr>回答需求分析答辩时老师提出的问题</vt:lpstr>
      <vt:lpstr>预期开发计划时间、分工安排</vt:lpstr>
      <vt:lpstr>工作流程</vt:lpstr>
      <vt:lpstr>组员分工</vt:lpstr>
      <vt:lpstr>组员贡献度比例</vt:lpstr>
      <vt:lpstr>系统设计文档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其佳</dc:creator>
  <cp:lastModifiedBy>付 其佳</cp:lastModifiedBy>
  <cp:revision>19</cp:revision>
  <dcterms:created xsi:type="dcterms:W3CDTF">2020-04-06T07:32:03Z</dcterms:created>
  <dcterms:modified xsi:type="dcterms:W3CDTF">2020-04-06T10:55:45Z</dcterms:modified>
</cp:coreProperties>
</file>