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8"/>
    <a:srgbClr val="000000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0"/>
    <p:restoredTop sz="94565"/>
  </p:normalViewPr>
  <p:slideViewPr>
    <p:cSldViewPr snapToGrid="0" snapToObjects="1">
      <p:cViewPr>
        <p:scale>
          <a:sx n="200" d="100"/>
          <a:sy n="200" d="100"/>
        </p:scale>
        <p:origin x="-2946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36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07AF3-871D-6C4A-8794-EA70F00191D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7BFAF-8847-8B43-8A14-8D78E615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8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7BFAF-8847-8B43-8A14-8D78E6158D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2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8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2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9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9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8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9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1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0673F-1357-9443-ADCA-90B5455D5376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268690" y="2763873"/>
            <a:ext cx="7315200" cy="914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586" y="178676"/>
            <a:ext cx="7315200" cy="914400"/>
          </a:xfrm>
          <a:gradFill flip="none" rotWithShape="1">
            <a:gsLst>
              <a:gs pos="30000">
                <a:srgbClr val="CD1F28"/>
              </a:gs>
              <a:gs pos="88000">
                <a:schemeClr val="bg1"/>
              </a:gs>
              <a:gs pos="78000">
                <a:schemeClr val="bg1"/>
              </a:gs>
              <a:gs pos="98000">
                <a:schemeClr val="bg1"/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99628"/>
            <a:ext cx="2151340" cy="1061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0" y="199056"/>
            <a:ext cx="2997200" cy="8916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5769" y="245634"/>
            <a:ext cx="689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@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35336" y="1505826"/>
            <a:ext cx="7315200" cy="914400"/>
          </a:xfrm>
          <a:prstGeom prst="rect">
            <a:avLst/>
          </a:prstGeom>
          <a:gradFill flip="none" rotWithShape="1">
            <a:gsLst>
              <a:gs pos="30000">
                <a:srgbClr val="CD1F28"/>
              </a:gs>
              <a:gs pos="88000">
                <a:schemeClr val="bg1"/>
              </a:gs>
              <a:gs pos="78000">
                <a:schemeClr val="bg1"/>
              </a:gs>
              <a:gs pos="98000">
                <a:schemeClr val="bg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1426778"/>
            <a:ext cx="2151340" cy="10614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1526206"/>
            <a:ext cx="2997200" cy="891641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73440" y="2725773"/>
            <a:ext cx="73152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44186" y="2982343"/>
            <a:ext cx="1375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Why become</a:t>
            </a:r>
          </a:p>
          <a:p>
            <a:r>
              <a:rPr lang="en-US" sz="1200" b="1" dirty="0" err="1"/>
              <a:t>you@ncstate.edu</a:t>
            </a:r>
            <a:r>
              <a:rPr lang="en-US" sz="1200" b="1" dirty="0"/>
              <a:t>?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607281" y="2695120"/>
            <a:ext cx="0" cy="1180750"/>
          </a:xfrm>
          <a:prstGeom prst="line">
            <a:avLst/>
          </a:prstGeom>
          <a:ln w="1270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59050" y="2776573"/>
            <a:ext cx="1662635" cy="1128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CD1F28"/>
                </a:solidFill>
              </a:rPr>
              <a:t>Active SE faculty</a:t>
            </a:r>
            <a:br>
              <a:rPr lang="en-US" sz="1000" b="1" dirty="0">
                <a:solidFill>
                  <a:srgbClr val="CD1F28"/>
                </a:solidFill>
              </a:rPr>
            </a:br>
            <a:endParaRPr lang="en-US" sz="800" b="1" dirty="0">
              <a:solidFill>
                <a:srgbClr val="CD1F28"/>
              </a:solidFill>
            </a:endParaRPr>
          </a:p>
          <a:p>
            <a:r>
              <a:rPr lang="en-US" sz="900" dirty="0"/>
              <a:t>• Laurie Williams, Tim Menzies</a:t>
            </a:r>
          </a:p>
          <a:p>
            <a:r>
              <a:rPr lang="en-US" sz="900" dirty="0"/>
              <a:t>• Emerson Murphy-Hill</a:t>
            </a:r>
          </a:p>
          <a:p>
            <a:r>
              <a:rPr lang="en-US" sz="900" dirty="0"/>
              <a:t>• Chris Parnin, Kathryn </a:t>
            </a:r>
            <a:r>
              <a:rPr lang="en-US" sz="900" dirty="0" err="1"/>
              <a:t>Stolee</a:t>
            </a:r>
            <a:endParaRPr lang="en-US" sz="900" dirty="0"/>
          </a:p>
          <a:p>
            <a:r>
              <a:rPr lang="en-US" sz="900" dirty="0"/>
              <a:t>• Sarah Heckman, Jason King</a:t>
            </a:r>
          </a:p>
          <a:p>
            <a:pPr>
              <a:lnSpc>
                <a:spcPts val="780"/>
              </a:lnSpc>
            </a:pPr>
            <a:endParaRPr lang="en-US" sz="900" dirty="0"/>
          </a:p>
          <a:p>
            <a:pPr>
              <a:lnSpc>
                <a:spcPts val="780"/>
              </a:lnSpc>
            </a:pPr>
            <a:endParaRPr lang="en-US" sz="9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88431" y="2630698"/>
            <a:ext cx="0" cy="1180750"/>
          </a:xfrm>
          <a:prstGeom prst="line">
            <a:avLst/>
          </a:prstGeom>
          <a:ln w="1270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59250" y="2776573"/>
            <a:ext cx="1555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CD1F28"/>
                </a:solidFill>
              </a:rPr>
              <a:t>Local industrial partners</a:t>
            </a:r>
            <a:br>
              <a:rPr lang="en-US" sz="1000" b="1" dirty="0">
                <a:solidFill>
                  <a:srgbClr val="CD1F28"/>
                </a:solidFill>
              </a:rPr>
            </a:br>
            <a:endParaRPr lang="en-US" sz="800" b="1" dirty="0">
              <a:solidFill>
                <a:srgbClr val="CD1F28"/>
              </a:solidFill>
            </a:endParaRPr>
          </a:p>
          <a:p>
            <a:r>
              <a:rPr lang="en-US" sz="900" dirty="0"/>
              <a:t>• On the same campus</a:t>
            </a:r>
            <a:br>
              <a:rPr lang="en-US" sz="900" dirty="0"/>
            </a:br>
            <a:r>
              <a:rPr lang="en-US" sz="900" dirty="0"/>
              <a:t>        - ABB, LexisNexis,…</a:t>
            </a:r>
          </a:p>
          <a:p>
            <a:r>
              <a:rPr lang="en-US" sz="900" dirty="0"/>
              <a:t>• Locally at Research Triangle</a:t>
            </a:r>
            <a:br>
              <a:rPr lang="en-US" sz="900" dirty="0"/>
            </a:br>
            <a:r>
              <a:rPr lang="en-US" sz="900" dirty="0"/>
              <a:t>         - IBM, CISCO, MetLife, …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699731" y="2643398"/>
            <a:ext cx="0" cy="1180750"/>
          </a:xfrm>
          <a:prstGeom prst="line">
            <a:avLst/>
          </a:prstGeom>
          <a:ln w="1270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70550" y="2782923"/>
            <a:ext cx="153118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CD1F28"/>
                </a:solidFill>
              </a:rPr>
              <a:t>Vibrant Ph.D. community</a:t>
            </a:r>
            <a:br>
              <a:rPr lang="en-US" sz="1000" b="1" dirty="0">
                <a:solidFill>
                  <a:srgbClr val="CD1F28"/>
                </a:solidFill>
              </a:rPr>
            </a:br>
            <a:endParaRPr lang="en-US" sz="800" b="1" dirty="0">
              <a:solidFill>
                <a:srgbClr val="CD1F28"/>
              </a:solidFill>
            </a:endParaRPr>
          </a:p>
          <a:p>
            <a:r>
              <a:rPr lang="en-US" sz="900" dirty="0"/>
              <a:t>• 20+ </a:t>
            </a:r>
            <a:r>
              <a:rPr lang="en-US" sz="900" dirty="0" err="1"/>
              <a:t>Ph.D.s</a:t>
            </a:r>
            <a:r>
              <a:rPr lang="en-US" sz="900" dirty="0"/>
              <a:t> in SE</a:t>
            </a:r>
          </a:p>
          <a:p>
            <a:r>
              <a:rPr lang="en-US" sz="900" dirty="0"/>
              <a:t>• 4 years of TA support</a:t>
            </a:r>
          </a:p>
          <a:p>
            <a:r>
              <a:rPr lang="en-US" sz="900" dirty="0"/>
              <a:t>• NSF funded REU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445981" y="2625971"/>
            <a:ext cx="0" cy="118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34408" y="2637048"/>
            <a:ext cx="1578629" cy="1292662"/>
          </a:xfrm>
          <a:prstGeom prst="rect">
            <a:avLst/>
          </a:prstGeom>
          <a:solidFill>
            <a:srgbClr val="CD1F28"/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Learn more!</a:t>
            </a:r>
            <a:br>
              <a:rPr lang="en-US" sz="1000" b="1" dirty="0">
                <a:solidFill>
                  <a:schemeClr val="bg1"/>
                </a:solidFill>
              </a:rPr>
            </a:br>
            <a:endParaRPr lang="en-US" sz="1000" b="1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• Visit us, give a talk!</a:t>
            </a:r>
          </a:p>
          <a:p>
            <a:r>
              <a:rPr lang="en-US" sz="1000" dirty="0">
                <a:solidFill>
                  <a:schemeClr val="bg1"/>
                </a:solidFill>
              </a:rPr>
              <a:t>• Contact us!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   </a:t>
            </a:r>
            <a:r>
              <a:rPr lang="en-US" sz="1000" dirty="0" err="1">
                <a:solidFill>
                  <a:schemeClr val="bg1"/>
                </a:solidFill>
              </a:rPr>
              <a:t>williams@csc.ncsu.edu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endParaRPr lang="en-US" sz="10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7214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Titus Barik</cp:lastModifiedBy>
  <cp:revision>7</cp:revision>
  <dcterms:created xsi:type="dcterms:W3CDTF">2016-04-19T17:42:22Z</dcterms:created>
  <dcterms:modified xsi:type="dcterms:W3CDTF">2016-04-19T19:38:29Z</dcterms:modified>
</cp:coreProperties>
</file>