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77" r:id="rId4"/>
    <p:sldId id="267" r:id="rId5"/>
    <p:sldId id="258" r:id="rId6"/>
    <p:sldId id="268" r:id="rId7"/>
    <p:sldId id="269" r:id="rId8"/>
    <p:sldId id="270" r:id="rId9"/>
    <p:sldId id="272" r:id="rId10"/>
    <p:sldId id="273" r:id="rId11"/>
    <p:sldId id="274" r:id="rId12"/>
    <p:sldId id="275" r:id="rId13"/>
    <p:sldId id="276" r:id="rId14"/>
    <p:sldId id="262" r:id="rId15"/>
  </p:sldIdLst>
  <p:sldSz cx="12179300" cy="6858000"/>
  <p:notesSz cx="121793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720"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78438"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899275" y="0"/>
            <a:ext cx="5276850" cy="344488"/>
          </a:xfrm>
          <a:prstGeom prst="rect">
            <a:avLst/>
          </a:prstGeom>
        </p:spPr>
        <p:txBody>
          <a:bodyPr vert="horz" lIns="91440" tIns="45720" rIns="91440" bIns="45720" rtlCol="0"/>
          <a:lstStyle>
            <a:lvl1pPr algn="r">
              <a:defRPr sz="1200"/>
            </a:lvl1pPr>
          </a:lstStyle>
          <a:p>
            <a:fld id="{DB488CBC-9FCF-4C17-8F48-11435990B377}" type="datetimeFigureOut">
              <a:rPr lang="en-IN" smtClean="0"/>
              <a:t>04-05-2024</a:t>
            </a:fld>
            <a:endParaRPr lang="en-IN"/>
          </a:p>
        </p:txBody>
      </p:sp>
      <p:sp>
        <p:nvSpPr>
          <p:cNvPr id="4" name="Slide Image Placeholder 3"/>
          <p:cNvSpPr>
            <a:spLocks noGrp="1" noRot="1" noChangeAspect="1"/>
          </p:cNvSpPr>
          <p:nvPr>
            <p:ph type="sldImg" idx="2"/>
          </p:nvPr>
        </p:nvSpPr>
        <p:spPr>
          <a:xfrm>
            <a:off x="4033838" y="857250"/>
            <a:ext cx="4111625"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7613" y="3300413"/>
            <a:ext cx="9744075"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78438"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899275" y="6513513"/>
            <a:ext cx="5276850" cy="344487"/>
          </a:xfrm>
          <a:prstGeom prst="rect">
            <a:avLst/>
          </a:prstGeom>
        </p:spPr>
        <p:txBody>
          <a:bodyPr vert="horz" lIns="91440" tIns="45720" rIns="91440" bIns="45720" rtlCol="0" anchor="b"/>
          <a:lstStyle>
            <a:lvl1pPr algn="r">
              <a:defRPr sz="1200"/>
            </a:lvl1pPr>
          </a:lstStyle>
          <a:p>
            <a:fld id="{2CA15AAD-E783-480F-AF18-DE9DA27AA6E6}" type="slidenum">
              <a:rPr lang="en-IN" smtClean="0"/>
              <a:t>‹#›</a:t>
            </a:fld>
            <a:endParaRPr lang="en-IN"/>
          </a:p>
        </p:txBody>
      </p:sp>
    </p:spTree>
    <p:extLst>
      <p:ext uri="{BB962C8B-B14F-4D97-AF65-F5344CB8AC3E}">
        <p14:creationId xmlns:p14="http://schemas.microsoft.com/office/powerpoint/2010/main" val="816946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CA15AAD-E783-480F-AF18-DE9DA27AA6E6}" type="slidenum">
              <a:rPr lang="en-IN" smtClean="0"/>
              <a:t>9</a:t>
            </a:fld>
            <a:endParaRPr lang="en-IN"/>
          </a:p>
        </p:txBody>
      </p:sp>
    </p:spTree>
    <p:extLst>
      <p:ext uri="{BB962C8B-B14F-4D97-AF65-F5344CB8AC3E}">
        <p14:creationId xmlns:p14="http://schemas.microsoft.com/office/powerpoint/2010/main" val="1114253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3447" y="2125980"/>
            <a:ext cx="10352405"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6895" y="3840480"/>
            <a:ext cx="852551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Calibri"/>
                <a:cs typeface="Calibri"/>
              </a:defRPr>
            </a:lvl1pPr>
          </a:lstStyle>
          <a:p>
            <a:endParaRPr/>
          </a:p>
        </p:txBody>
      </p:sp>
      <p:sp>
        <p:nvSpPr>
          <p:cNvPr id="3" name="Holder 3"/>
          <p:cNvSpPr>
            <a:spLocks noGrp="1"/>
          </p:cNvSpPr>
          <p:nvPr>
            <p:ph sz="half" idx="2"/>
          </p:nvPr>
        </p:nvSpPr>
        <p:spPr>
          <a:xfrm>
            <a:off x="608965" y="1577340"/>
            <a:ext cx="5297995"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2339" y="1577340"/>
            <a:ext cx="5297995"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834696" y="214089"/>
            <a:ext cx="3344603" cy="6409297"/>
          </a:xfrm>
          <a:prstGeom prst="rect">
            <a:avLst/>
          </a:prstGeom>
        </p:spPr>
      </p:pic>
      <p:sp>
        <p:nvSpPr>
          <p:cNvPr id="2" name="Holder 2"/>
          <p:cNvSpPr>
            <a:spLocks noGrp="1"/>
          </p:cNvSpPr>
          <p:nvPr>
            <p:ph type="title"/>
          </p:nvPr>
        </p:nvSpPr>
        <p:spPr>
          <a:xfrm>
            <a:off x="915956" y="641461"/>
            <a:ext cx="10347386" cy="695325"/>
          </a:xfrm>
          <a:prstGeom prst="rect">
            <a:avLst/>
          </a:prstGeom>
        </p:spPr>
        <p:txBody>
          <a:bodyPr wrap="square" lIns="0" tIns="0" rIns="0" bIns="0">
            <a:spAutoFit/>
          </a:bodyPr>
          <a:lstStyle>
            <a:lvl1pPr>
              <a:defRPr sz="4400" b="1" i="0">
                <a:solidFill>
                  <a:schemeClr val="tx1"/>
                </a:solidFill>
                <a:latin typeface="Calibri"/>
                <a:cs typeface="Calibri"/>
              </a:defRPr>
            </a:lvl1pPr>
          </a:lstStyle>
          <a:p>
            <a:endParaRPr/>
          </a:p>
        </p:txBody>
      </p:sp>
      <p:sp>
        <p:nvSpPr>
          <p:cNvPr id="3" name="Holder 3"/>
          <p:cNvSpPr>
            <a:spLocks noGrp="1"/>
          </p:cNvSpPr>
          <p:nvPr>
            <p:ph type="body" idx="1"/>
          </p:nvPr>
        </p:nvSpPr>
        <p:spPr>
          <a:xfrm>
            <a:off x="915956" y="1805928"/>
            <a:ext cx="10347386" cy="27355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0962" y="6377940"/>
            <a:ext cx="3897376"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8965" y="6377940"/>
            <a:ext cx="2801239"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5/4/2024</a:t>
            </a:fld>
            <a:endParaRPr lang="en-US"/>
          </a:p>
        </p:txBody>
      </p:sp>
      <p:sp>
        <p:nvSpPr>
          <p:cNvPr id="6" name="Holder 6"/>
          <p:cNvSpPr>
            <a:spLocks noGrp="1"/>
          </p:cNvSpPr>
          <p:nvPr>
            <p:ph type="sldNum" sz="quarter" idx="7"/>
          </p:nvPr>
        </p:nvSpPr>
        <p:spPr>
          <a:xfrm>
            <a:off x="8769096" y="6377940"/>
            <a:ext cx="2801239"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985"/>
            <a:ext cx="12179300" cy="6851015"/>
            <a:chOff x="0" y="0"/>
            <a:chExt cx="12179300" cy="6851015"/>
          </a:xfrm>
        </p:grpSpPr>
        <p:pic>
          <p:nvPicPr>
            <p:cNvPr id="3" name="object 3"/>
            <p:cNvPicPr/>
            <p:nvPr/>
          </p:nvPicPr>
          <p:blipFill>
            <a:blip r:embed="rId2" cstate="print"/>
            <a:stretch>
              <a:fillRect/>
            </a:stretch>
          </p:blipFill>
          <p:spPr>
            <a:xfrm>
              <a:off x="9324776" y="761206"/>
              <a:ext cx="2854523" cy="5709046"/>
            </a:xfrm>
            <a:prstGeom prst="rect">
              <a:avLst/>
            </a:prstGeom>
          </p:spPr>
        </p:pic>
        <p:sp>
          <p:nvSpPr>
            <p:cNvPr id="5" name="object 5"/>
            <p:cNvSpPr/>
            <p:nvPr/>
          </p:nvSpPr>
          <p:spPr>
            <a:xfrm>
              <a:off x="0" y="0"/>
              <a:ext cx="12179300" cy="6851015"/>
            </a:xfrm>
            <a:custGeom>
              <a:avLst/>
              <a:gdLst/>
              <a:ahLst/>
              <a:cxnLst/>
              <a:rect l="l" t="t" r="r" b="b"/>
              <a:pathLst>
                <a:path w="12179300" h="6851015">
                  <a:moveTo>
                    <a:pt x="0" y="0"/>
                  </a:moveTo>
                  <a:lnTo>
                    <a:pt x="12179299" y="0"/>
                  </a:lnTo>
                  <a:lnTo>
                    <a:pt x="12179299" y="6850856"/>
                  </a:lnTo>
                  <a:lnTo>
                    <a:pt x="0" y="6850856"/>
                  </a:lnTo>
                  <a:lnTo>
                    <a:pt x="0" y="0"/>
                  </a:lnTo>
                  <a:close/>
                </a:path>
              </a:pathLst>
            </a:custGeom>
            <a:ln w="38060">
              <a:solidFill>
                <a:srgbClr val="FFBF00"/>
              </a:solidFill>
            </a:ln>
          </p:spPr>
          <p:txBody>
            <a:bodyPr wrap="square" lIns="0" tIns="0" rIns="0" bIns="0" rtlCol="0"/>
            <a:lstStyle/>
            <a:p>
              <a:endParaRPr/>
            </a:p>
          </p:txBody>
        </p:sp>
        <p:sp>
          <p:nvSpPr>
            <p:cNvPr id="6" name="object 6"/>
            <p:cNvSpPr/>
            <p:nvPr/>
          </p:nvSpPr>
          <p:spPr>
            <a:xfrm>
              <a:off x="860338" y="2111765"/>
              <a:ext cx="85090" cy="1731645"/>
            </a:xfrm>
            <a:custGeom>
              <a:avLst/>
              <a:gdLst/>
              <a:ahLst/>
              <a:cxnLst/>
              <a:rect l="l" t="t" r="r" b="b"/>
              <a:pathLst>
                <a:path w="85090" h="1731645">
                  <a:moveTo>
                    <a:pt x="84971" y="1731300"/>
                  </a:moveTo>
                  <a:lnTo>
                    <a:pt x="0" y="1731300"/>
                  </a:lnTo>
                  <a:lnTo>
                    <a:pt x="0" y="0"/>
                  </a:lnTo>
                  <a:lnTo>
                    <a:pt x="84971" y="0"/>
                  </a:lnTo>
                  <a:lnTo>
                    <a:pt x="84971" y="1731300"/>
                  </a:lnTo>
                  <a:close/>
                </a:path>
              </a:pathLst>
            </a:custGeom>
            <a:solidFill>
              <a:srgbClr val="0C0C0C"/>
            </a:solidFill>
          </p:spPr>
          <p:txBody>
            <a:bodyPr wrap="square" lIns="0" tIns="0" rIns="0" bIns="0" rtlCol="0"/>
            <a:lstStyle/>
            <a:p>
              <a:endParaRPr/>
            </a:p>
          </p:txBody>
        </p:sp>
        <p:pic>
          <p:nvPicPr>
            <p:cNvPr id="12" name="object 12"/>
            <p:cNvPicPr/>
            <p:nvPr/>
          </p:nvPicPr>
          <p:blipFill>
            <a:blip r:embed="rId3" cstate="print"/>
            <a:stretch>
              <a:fillRect/>
            </a:stretch>
          </p:blipFill>
          <p:spPr>
            <a:xfrm>
              <a:off x="555153" y="92349"/>
              <a:ext cx="2965532" cy="1337714"/>
            </a:xfrm>
            <a:prstGeom prst="rect">
              <a:avLst/>
            </a:prstGeom>
          </p:spPr>
        </p:pic>
        <p:sp>
          <p:nvSpPr>
            <p:cNvPr id="13" name="object 13"/>
            <p:cNvSpPr/>
            <p:nvPr/>
          </p:nvSpPr>
          <p:spPr>
            <a:xfrm>
              <a:off x="761439" y="1177118"/>
              <a:ext cx="2757805" cy="0"/>
            </a:xfrm>
            <a:custGeom>
              <a:avLst/>
              <a:gdLst/>
              <a:ahLst/>
              <a:cxnLst/>
              <a:rect l="l" t="t" r="r" b="b"/>
              <a:pathLst>
                <a:path w="2757804">
                  <a:moveTo>
                    <a:pt x="2757431" y="0"/>
                  </a:moveTo>
                  <a:lnTo>
                    <a:pt x="0" y="0"/>
                  </a:lnTo>
                </a:path>
              </a:pathLst>
            </a:custGeom>
            <a:ln w="9515">
              <a:solidFill>
                <a:srgbClr val="5B9AD5"/>
              </a:solidFill>
            </a:ln>
          </p:spPr>
          <p:txBody>
            <a:bodyPr wrap="square" lIns="0" tIns="0" rIns="0" bIns="0" rtlCol="0"/>
            <a:lstStyle/>
            <a:p>
              <a:endParaRPr/>
            </a:p>
          </p:txBody>
        </p:sp>
      </p:grpSp>
      <p:sp>
        <p:nvSpPr>
          <p:cNvPr id="15" name="object 15"/>
          <p:cNvSpPr txBox="1"/>
          <p:nvPr/>
        </p:nvSpPr>
        <p:spPr>
          <a:xfrm>
            <a:off x="3250564" y="3886200"/>
            <a:ext cx="4373245" cy="1303562"/>
          </a:xfrm>
          <a:prstGeom prst="rect">
            <a:avLst/>
          </a:prstGeom>
        </p:spPr>
        <p:txBody>
          <a:bodyPr vert="horz" wrap="square" lIns="0" tIns="10795" rIns="0" bIns="0" rtlCol="0">
            <a:spAutoFit/>
          </a:bodyPr>
          <a:lstStyle/>
          <a:p>
            <a:pPr marL="12700" marR="5080">
              <a:lnSpc>
                <a:spcPct val="100299"/>
              </a:lnSpc>
              <a:spcBef>
                <a:spcPts val="85"/>
              </a:spcBef>
            </a:pPr>
            <a:r>
              <a:rPr sz="2800" spc="-25" dirty="0">
                <a:latin typeface="Calibri"/>
                <a:cs typeface="Calibri"/>
              </a:rPr>
              <a:t>Syed</a:t>
            </a:r>
            <a:r>
              <a:rPr sz="2800" spc="-15" dirty="0">
                <a:latin typeface="Calibri"/>
                <a:cs typeface="Calibri"/>
              </a:rPr>
              <a:t> </a:t>
            </a:r>
            <a:r>
              <a:rPr sz="2800" spc="-10" dirty="0">
                <a:latin typeface="Calibri"/>
                <a:cs typeface="Calibri"/>
              </a:rPr>
              <a:t>Maaz </a:t>
            </a:r>
            <a:r>
              <a:rPr sz="2800" spc="-5" dirty="0">
                <a:latin typeface="Calibri"/>
                <a:cs typeface="Calibri"/>
              </a:rPr>
              <a:t>ahmed</a:t>
            </a:r>
            <a:r>
              <a:rPr sz="2800" spc="-10" dirty="0">
                <a:latin typeface="Calibri"/>
                <a:cs typeface="Calibri"/>
              </a:rPr>
              <a:t> </a:t>
            </a:r>
            <a:r>
              <a:rPr sz="2800" spc="-5" dirty="0">
                <a:latin typeface="Calibri"/>
                <a:cs typeface="Calibri"/>
              </a:rPr>
              <a:t>-</a:t>
            </a:r>
            <a:r>
              <a:rPr sz="2800" spc="-10" dirty="0">
                <a:latin typeface="Calibri"/>
                <a:cs typeface="Calibri"/>
              </a:rPr>
              <a:t> </a:t>
            </a:r>
            <a:r>
              <a:rPr sz="2800" spc="-5" dirty="0">
                <a:latin typeface="Calibri"/>
                <a:cs typeface="Calibri"/>
              </a:rPr>
              <a:t>R21EK040 </a:t>
            </a:r>
            <a:r>
              <a:rPr sz="2800" spc="-620" dirty="0">
                <a:latin typeface="Calibri"/>
                <a:cs typeface="Calibri"/>
              </a:rPr>
              <a:t> </a:t>
            </a:r>
            <a:r>
              <a:rPr sz="2800" spc="-25" dirty="0">
                <a:latin typeface="Calibri"/>
                <a:cs typeface="Calibri"/>
              </a:rPr>
              <a:t>Revanth</a:t>
            </a:r>
            <a:r>
              <a:rPr sz="2800" spc="-10" dirty="0">
                <a:latin typeface="Calibri"/>
                <a:cs typeface="Calibri"/>
              </a:rPr>
              <a:t> </a:t>
            </a:r>
            <a:r>
              <a:rPr sz="2800" spc="-25" dirty="0">
                <a:latin typeface="Calibri"/>
                <a:cs typeface="Calibri"/>
              </a:rPr>
              <a:t>Anvekar</a:t>
            </a:r>
            <a:r>
              <a:rPr sz="2800" spc="-10" dirty="0">
                <a:latin typeface="Calibri"/>
                <a:cs typeface="Calibri"/>
              </a:rPr>
              <a:t> </a:t>
            </a:r>
            <a:r>
              <a:rPr sz="2800" spc="-5" dirty="0">
                <a:latin typeface="Calibri"/>
                <a:cs typeface="Calibri"/>
              </a:rPr>
              <a:t>-</a:t>
            </a:r>
            <a:r>
              <a:rPr sz="2800" spc="-10" dirty="0">
                <a:latin typeface="Calibri"/>
                <a:cs typeface="Calibri"/>
              </a:rPr>
              <a:t> </a:t>
            </a:r>
            <a:r>
              <a:rPr sz="2800" spc="-5" dirty="0">
                <a:latin typeface="Calibri"/>
                <a:cs typeface="Calibri"/>
              </a:rPr>
              <a:t>R21EK031 </a:t>
            </a:r>
            <a:r>
              <a:rPr sz="2800" dirty="0">
                <a:latin typeface="Calibri"/>
                <a:cs typeface="Calibri"/>
              </a:rPr>
              <a:t> </a:t>
            </a:r>
            <a:r>
              <a:rPr sz="2800" spc="-5" dirty="0">
                <a:latin typeface="Calibri"/>
                <a:cs typeface="Calibri"/>
              </a:rPr>
              <a:t>Mohammed </a:t>
            </a:r>
            <a:r>
              <a:rPr sz="2800" spc="-10" dirty="0">
                <a:latin typeface="Calibri"/>
                <a:cs typeface="Calibri"/>
              </a:rPr>
              <a:t>Zain </a:t>
            </a:r>
            <a:r>
              <a:rPr sz="2800" spc="-5" dirty="0">
                <a:latin typeface="Calibri"/>
                <a:cs typeface="Calibri"/>
              </a:rPr>
              <a:t>- R22EK812</a:t>
            </a:r>
            <a:endParaRPr sz="2800" dirty="0">
              <a:latin typeface="Calibri"/>
              <a:cs typeface="Calibri"/>
            </a:endParaRPr>
          </a:p>
        </p:txBody>
      </p:sp>
      <p:sp>
        <p:nvSpPr>
          <p:cNvPr id="16" name="object 16"/>
          <p:cNvSpPr txBox="1">
            <a:spLocks noGrp="1"/>
          </p:cNvSpPr>
          <p:nvPr>
            <p:ph type="title"/>
          </p:nvPr>
        </p:nvSpPr>
        <p:spPr>
          <a:xfrm>
            <a:off x="2431413" y="2473788"/>
            <a:ext cx="6011545" cy="880110"/>
          </a:xfrm>
          <a:prstGeom prst="rect">
            <a:avLst/>
          </a:prstGeom>
        </p:spPr>
        <p:txBody>
          <a:bodyPr vert="horz" wrap="square" lIns="0" tIns="12065" rIns="0" bIns="0" rtlCol="0">
            <a:spAutoFit/>
          </a:bodyPr>
          <a:lstStyle/>
          <a:p>
            <a:pPr marL="12700" algn="l">
              <a:lnSpc>
                <a:spcPct val="100000"/>
              </a:lnSpc>
              <a:spcBef>
                <a:spcPts val="95"/>
              </a:spcBef>
            </a:pPr>
            <a:r>
              <a:rPr lang="en-US" sz="2800" i="1" u="heavy" spc="-60" dirty="0">
                <a:solidFill>
                  <a:srgbClr val="EC7D31"/>
                </a:solidFill>
                <a:uFill>
                  <a:solidFill>
                    <a:srgbClr val="EC7D31"/>
                  </a:solidFill>
                </a:uFill>
              </a:rPr>
              <a:t>NNDL</a:t>
            </a:r>
            <a:r>
              <a:rPr sz="2800" i="1" u="heavy" spc="-40" dirty="0">
                <a:solidFill>
                  <a:srgbClr val="EC7D31"/>
                </a:solidFill>
                <a:uFill>
                  <a:solidFill>
                    <a:srgbClr val="EC7D31"/>
                  </a:solidFill>
                </a:uFill>
                <a:latin typeface="Calibri"/>
                <a:cs typeface="Calibri"/>
              </a:rPr>
              <a:t> PROJECT-</a:t>
            </a:r>
            <a:endParaRPr sz="2800" dirty="0">
              <a:latin typeface="Calibri"/>
              <a:cs typeface="Calibri"/>
            </a:endParaRPr>
          </a:p>
          <a:p>
            <a:pPr marL="12700" algn="l">
              <a:lnSpc>
                <a:spcPct val="100000"/>
              </a:lnSpc>
              <a:spcBef>
                <a:spcPts val="10"/>
              </a:spcBef>
            </a:pPr>
            <a:r>
              <a:rPr sz="2800" i="1" u="heavy" spc="-5" dirty="0">
                <a:solidFill>
                  <a:srgbClr val="EC7D31"/>
                </a:solidFill>
                <a:uFill>
                  <a:solidFill>
                    <a:srgbClr val="EC7D31"/>
                  </a:solidFill>
                </a:uFill>
                <a:latin typeface="Calibri"/>
                <a:cs typeface="Calibri"/>
              </a:rPr>
              <a:t>MEDICAL</a:t>
            </a:r>
            <a:r>
              <a:rPr sz="2800" i="1" u="heavy" spc="-15" dirty="0">
                <a:solidFill>
                  <a:srgbClr val="EC7D31"/>
                </a:solidFill>
                <a:uFill>
                  <a:solidFill>
                    <a:srgbClr val="EC7D31"/>
                  </a:solidFill>
                </a:uFill>
                <a:latin typeface="Calibri"/>
                <a:cs typeface="Calibri"/>
              </a:rPr>
              <a:t> </a:t>
            </a:r>
            <a:r>
              <a:rPr sz="2800" i="1" u="heavy" spc="-45" dirty="0">
                <a:solidFill>
                  <a:srgbClr val="EC7D31"/>
                </a:solidFill>
                <a:uFill>
                  <a:solidFill>
                    <a:srgbClr val="EC7D31"/>
                  </a:solidFill>
                </a:uFill>
                <a:latin typeface="Calibri"/>
                <a:cs typeface="Calibri"/>
              </a:rPr>
              <a:t>CHATBOT</a:t>
            </a:r>
            <a:r>
              <a:rPr sz="2800" i="1" u="heavy" spc="-10" dirty="0">
                <a:solidFill>
                  <a:srgbClr val="EC7D31"/>
                </a:solidFill>
                <a:uFill>
                  <a:solidFill>
                    <a:srgbClr val="EC7D31"/>
                  </a:solidFill>
                </a:uFill>
                <a:latin typeface="Calibri"/>
                <a:cs typeface="Calibri"/>
              </a:rPr>
              <a:t> </a:t>
            </a:r>
            <a:r>
              <a:rPr sz="2800" i="1" u="heavy" spc="-5" dirty="0">
                <a:solidFill>
                  <a:srgbClr val="EC7D31"/>
                </a:solidFill>
                <a:uFill>
                  <a:solidFill>
                    <a:srgbClr val="EC7D31"/>
                  </a:solidFill>
                </a:uFill>
                <a:latin typeface="Calibri"/>
                <a:cs typeface="Calibri"/>
              </a:rPr>
              <a:t>USING</a:t>
            </a:r>
            <a:r>
              <a:rPr sz="2800" i="1" u="heavy" spc="-10" dirty="0">
                <a:solidFill>
                  <a:srgbClr val="EC7D31"/>
                </a:solidFill>
                <a:uFill>
                  <a:solidFill>
                    <a:srgbClr val="EC7D31"/>
                  </a:solidFill>
                </a:uFill>
                <a:latin typeface="Calibri"/>
                <a:cs typeface="Calibri"/>
              </a:rPr>
              <a:t> </a:t>
            </a:r>
            <a:r>
              <a:rPr sz="2800" i="1" u="heavy" spc="-5" dirty="0">
                <a:solidFill>
                  <a:srgbClr val="EC7D31"/>
                </a:solidFill>
                <a:uFill>
                  <a:solidFill>
                    <a:srgbClr val="EC7D31"/>
                  </a:solidFill>
                </a:uFill>
                <a:latin typeface="Calibri"/>
                <a:cs typeface="Calibri"/>
              </a:rPr>
              <a:t>LLAMA</a:t>
            </a:r>
            <a:r>
              <a:rPr sz="2800" i="1" u="heavy" spc="-10" dirty="0">
                <a:solidFill>
                  <a:srgbClr val="EC7D31"/>
                </a:solidFill>
                <a:uFill>
                  <a:solidFill>
                    <a:srgbClr val="EC7D31"/>
                  </a:solidFill>
                </a:uFill>
                <a:latin typeface="Calibri"/>
                <a:cs typeface="Calibri"/>
              </a:rPr>
              <a:t> </a:t>
            </a:r>
            <a:r>
              <a:rPr sz="2800" i="1" u="heavy" spc="-5" dirty="0">
                <a:solidFill>
                  <a:srgbClr val="EC7D31"/>
                </a:solidFill>
                <a:uFill>
                  <a:solidFill>
                    <a:srgbClr val="EC7D31"/>
                  </a:solidFill>
                </a:uFill>
                <a:latin typeface="Calibri"/>
                <a:cs typeface="Calibri"/>
              </a:rPr>
              <a:t>2</a:t>
            </a:r>
            <a:r>
              <a:rPr sz="2800" i="1" u="heavy" spc="-15" dirty="0">
                <a:solidFill>
                  <a:srgbClr val="EC7D31"/>
                </a:solidFill>
                <a:uFill>
                  <a:solidFill>
                    <a:srgbClr val="EC7D31"/>
                  </a:solidFill>
                </a:uFill>
                <a:latin typeface="Calibri"/>
                <a:cs typeface="Calibri"/>
              </a:rPr>
              <a:t> </a:t>
            </a:r>
            <a:r>
              <a:rPr lang="en-US" sz="2800" i="1" u="heavy" spc="-15" dirty="0">
                <a:solidFill>
                  <a:srgbClr val="EC7D31"/>
                </a:solidFill>
                <a:uFill>
                  <a:solidFill>
                    <a:srgbClr val="EC7D31"/>
                  </a:solidFill>
                </a:uFill>
                <a:latin typeface="Calibri"/>
                <a:cs typeface="Calibri"/>
              </a:rPr>
              <a:t>LLM</a:t>
            </a:r>
            <a:endParaRPr sz="28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E99A-D5E7-B3E5-1F04-B1EAD92635AD}"/>
              </a:ext>
            </a:extLst>
          </p:cNvPr>
          <p:cNvSpPr>
            <a:spLocks noGrp="1"/>
          </p:cNvSpPr>
          <p:nvPr>
            <p:ph type="title"/>
          </p:nvPr>
        </p:nvSpPr>
        <p:spPr>
          <a:xfrm>
            <a:off x="146050" y="152400"/>
            <a:ext cx="2057400" cy="400110"/>
          </a:xfrm>
        </p:spPr>
        <p:txBody>
          <a:bodyPr/>
          <a:lstStyle/>
          <a:p>
            <a:r>
              <a:rPr lang="en-US" sz="2600" dirty="0"/>
              <a:t>Code Snippet :</a:t>
            </a:r>
            <a:endParaRPr lang="en-IN" sz="2600" dirty="0"/>
          </a:p>
        </p:txBody>
      </p:sp>
      <p:pic>
        <p:nvPicPr>
          <p:cNvPr id="4" name="Picture 3">
            <a:extLst>
              <a:ext uri="{FF2B5EF4-FFF2-40B4-BE49-F238E27FC236}">
                <a16:creationId xmlns:a16="http://schemas.microsoft.com/office/drawing/2014/main" id="{C1AD2511-10BB-A84F-6282-E032D2DB1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850" y="838200"/>
            <a:ext cx="7315200" cy="5546830"/>
          </a:xfrm>
          <a:prstGeom prst="rect">
            <a:avLst/>
          </a:prstGeom>
        </p:spPr>
      </p:pic>
      <p:sp>
        <p:nvSpPr>
          <p:cNvPr id="5" name="TextBox 4">
            <a:extLst>
              <a:ext uri="{FF2B5EF4-FFF2-40B4-BE49-F238E27FC236}">
                <a16:creationId xmlns:a16="http://schemas.microsoft.com/office/drawing/2014/main" id="{2B741260-FE22-4B3F-9CE8-54D7BB439F35}"/>
              </a:ext>
            </a:extLst>
          </p:cNvPr>
          <p:cNvSpPr txBox="1"/>
          <p:nvPr/>
        </p:nvSpPr>
        <p:spPr>
          <a:xfrm>
            <a:off x="8147050" y="2797386"/>
            <a:ext cx="4162422" cy="830997"/>
          </a:xfrm>
          <a:prstGeom prst="rect">
            <a:avLst/>
          </a:prstGeom>
          <a:noFill/>
        </p:spPr>
        <p:txBody>
          <a:bodyPr wrap="none" rtlCol="0">
            <a:spAutoFit/>
          </a:bodyPr>
          <a:lstStyle/>
          <a:p>
            <a:r>
              <a:rPr lang="en-US" sz="2300" dirty="0" err="1"/>
              <a:t>Chainlit</a:t>
            </a:r>
            <a:r>
              <a:rPr lang="en-US" sz="2300" dirty="0"/>
              <a:t> asynchronous functions</a:t>
            </a:r>
          </a:p>
          <a:p>
            <a:pPr algn="ctr"/>
            <a:r>
              <a:rPr lang="en-US" sz="2300" dirty="0"/>
              <a:t>(model.py)</a:t>
            </a:r>
            <a:endParaRPr lang="en-IN" sz="2300" dirty="0"/>
          </a:p>
        </p:txBody>
      </p:sp>
    </p:spTree>
    <p:extLst>
      <p:ext uri="{BB962C8B-B14F-4D97-AF65-F5344CB8AC3E}">
        <p14:creationId xmlns:p14="http://schemas.microsoft.com/office/powerpoint/2010/main" val="4078479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1F72-2A2E-EF33-BD81-CC0F7A8819A8}"/>
              </a:ext>
            </a:extLst>
          </p:cNvPr>
          <p:cNvSpPr>
            <a:spLocks noGrp="1"/>
          </p:cNvSpPr>
          <p:nvPr>
            <p:ph type="title"/>
          </p:nvPr>
        </p:nvSpPr>
        <p:spPr>
          <a:xfrm>
            <a:off x="927536" y="228600"/>
            <a:ext cx="10347386" cy="430887"/>
          </a:xfrm>
        </p:spPr>
        <p:txBody>
          <a:bodyPr/>
          <a:lstStyle/>
          <a:p>
            <a:pPr algn="ctr"/>
            <a:r>
              <a:rPr lang="en-US" sz="2800" dirty="0"/>
              <a:t>Project Output Snippets</a:t>
            </a:r>
            <a:endParaRPr lang="en-IN" sz="2800" dirty="0"/>
          </a:p>
        </p:txBody>
      </p:sp>
      <p:pic>
        <p:nvPicPr>
          <p:cNvPr id="4" name="Picture 3">
            <a:extLst>
              <a:ext uri="{FF2B5EF4-FFF2-40B4-BE49-F238E27FC236}">
                <a16:creationId xmlns:a16="http://schemas.microsoft.com/office/drawing/2014/main" id="{3D7F1A87-84EA-0B62-3993-D3FC486835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472" y="838200"/>
            <a:ext cx="10966450" cy="5483225"/>
          </a:xfrm>
          <a:prstGeom prst="rect">
            <a:avLst/>
          </a:prstGeom>
        </p:spPr>
      </p:pic>
    </p:spTree>
    <p:extLst>
      <p:ext uri="{BB962C8B-B14F-4D97-AF65-F5344CB8AC3E}">
        <p14:creationId xmlns:p14="http://schemas.microsoft.com/office/powerpoint/2010/main" val="4214712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1F72-2A2E-EF33-BD81-CC0F7A8819A8}"/>
              </a:ext>
            </a:extLst>
          </p:cNvPr>
          <p:cNvSpPr>
            <a:spLocks noGrp="1"/>
          </p:cNvSpPr>
          <p:nvPr>
            <p:ph type="title"/>
          </p:nvPr>
        </p:nvSpPr>
        <p:spPr>
          <a:xfrm>
            <a:off x="915957" y="239220"/>
            <a:ext cx="10347386" cy="430887"/>
          </a:xfrm>
        </p:spPr>
        <p:txBody>
          <a:bodyPr/>
          <a:lstStyle/>
          <a:p>
            <a:pPr algn="ctr"/>
            <a:r>
              <a:rPr lang="en-US" sz="2800" dirty="0"/>
              <a:t>Project Output Snippets</a:t>
            </a:r>
            <a:endParaRPr lang="en-IN" sz="2800" dirty="0"/>
          </a:p>
        </p:txBody>
      </p:sp>
      <p:pic>
        <p:nvPicPr>
          <p:cNvPr id="5" name="Picture 4">
            <a:extLst>
              <a:ext uri="{FF2B5EF4-FFF2-40B4-BE49-F238E27FC236}">
                <a16:creationId xmlns:a16="http://schemas.microsoft.com/office/drawing/2014/main" id="{ED750FEB-06B2-B55A-7824-FB42806F15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425" y="914400"/>
            <a:ext cx="10966450" cy="5488936"/>
          </a:xfrm>
          <a:prstGeom prst="rect">
            <a:avLst/>
          </a:prstGeom>
        </p:spPr>
      </p:pic>
    </p:spTree>
    <p:extLst>
      <p:ext uri="{BB962C8B-B14F-4D97-AF65-F5344CB8AC3E}">
        <p14:creationId xmlns:p14="http://schemas.microsoft.com/office/powerpoint/2010/main" val="1216557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1F72-2A2E-EF33-BD81-CC0F7A8819A8}"/>
              </a:ext>
            </a:extLst>
          </p:cNvPr>
          <p:cNvSpPr>
            <a:spLocks noGrp="1"/>
          </p:cNvSpPr>
          <p:nvPr>
            <p:ph type="title"/>
          </p:nvPr>
        </p:nvSpPr>
        <p:spPr>
          <a:xfrm>
            <a:off x="915957" y="152400"/>
            <a:ext cx="10347386" cy="430887"/>
          </a:xfrm>
        </p:spPr>
        <p:txBody>
          <a:bodyPr/>
          <a:lstStyle/>
          <a:p>
            <a:pPr algn="ctr"/>
            <a:r>
              <a:rPr lang="en-US" sz="2800" dirty="0"/>
              <a:t>Project Output Snippets</a:t>
            </a:r>
            <a:endParaRPr lang="en-IN" sz="2800" dirty="0"/>
          </a:p>
        </p:txBody>
      </p:sp>
      <p:pic>
        <p:nvPicPr>
          <p:cNvPr id="4" name="Picture 3">
            <a:extLst>
              <a:ext uri="{FF2B5EF4-FFF2-40B4-BE49-F238E27FC236}">
                <a16:creationId xmlns:a16="http://schemas.microsoft.com/office/drawing/2014/main" id="{6ACD33F5-7B59-A321-A185-5035A7783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50" y="762000"/>
            <a:ext cx="11347450" cy="5691455"/>
          </a:xfrm>
          <a:prstGeom prst="rect">
            <a:avLst/>
          </a:prstGeom>
        </p:spPr>
      </p:pic>
    </p:spTree>
    <p:extLst>
      <p:ext uri="{BB962C8B-B14F-4D97-AF65-F5344CB8AC3E}">
        <p14:creationId xmlns:p14="http://schemas.microsoft.com/office/powerpoint/2010/main" val="1148525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5956" y="641461"/>
            <a:ext cx="10088879" cy="695325"/>
          </a:xfrm>
          <a:prstGeom prst="rect">
            <a:avLst/>
          </a:prstGeom>
        </p:spPr>
        <p:txBody>
          <a:bodyPr vert="horz" wrap="square" lIns="0" tIns="12065" rIns="0" bIns="0" rtlCol="0">
            <a:spAutoFit/>
          </a:bodyPr>
          <a:lstStyle/>
          <a:p>
            <a:pPr marL="12700" algn="l">
              <a:lnSpc>
                <a:spcPct val="100000"/>
              </a:lnSpc>
              <a:spcBef>
                <a:spcPts val="95"/>
              </a:spcBef>
            </a:pPr>
            <a:r>
              <a:rPr spc="-10" dirty="0"/>
              <a:t>U</a:t>
            </a:r>
            <a:r>
              <a:rPr spc="-5" dirty="0"/>
              <a:t>S</a:t>
            </a:r>
            <a:r>
              <a:rPr spc="-70" dirty="0"/>
              <a:t>E</a:t>
            </a:r>
            <a:r>
              <a:rPr spc="-5" dirty="0"/>
              <a:t>C</a:t>
            </a:r>
            <a:r>
              <a:rPr spc="-10" dirty="0"/>
              <a:t>A</a:t>
            </a:r>
            <a:r>
              <a:rPr spc="-5" dirty="0"/>
              <a:t>S</a:t>
            </a:r>
            <a:r>
              <a:rPr spc="-50" dirty="0"/>
              <a:t>E</a:t>
            </a:r>
            <a:r>
              <a:rPr spc="-5" dirty="0"/>
              <a:t>S</a:t>
            </a:r>
          </a:p>
        </p:txBody>
      </p:sp>
      <p:sp>
        <p:nvSpPr>
          <p:cNvPr id="3" name="object 3"/>
          <p:cNvSpPr txBox="1"/>
          <p:nvPr/>
        </p:nvSpPr>
        <p:spPr>
          <a:xfrm>
            <a:off x="1045210" y="2209800"/>
            <a:ext cx="10088880" cy="2692404"/>
          </a:xfrm>
          <a:prstGeom prst="rect">
            <a:avLst/>
          </a:prstGeom>
        </p:spPr>
        <p:txBody>
          <a:bodyPr vert="horz" wrap="square" lIns="0" tIns="62865" rIns="0" bIns="0" rtlCol="0">
            <a:spAutoFit/>
          </a:bodyPr>
          <a:lstStyle/>
          <a:p>
            <a:pPr marL="12700" marR="5080">
              <a:lnSpc>
                <a:spcPts val="3000"/>
              </a:lnSpc>
              <a:spcBef>
                <a:spcPts val="495"/>
              </a:spcBef>
            </a:pPr>
            <a:r>
              <a:rPr lang="en-US" sz="2800" b="1" spc="-15" dirty="0">
                <a:latin typeface="Calibri"/>
                <a:cs typeface="Calibri"/>
              </a:rPr>
              <a:t>1. Medical information retrieval from Gale Encyclopedia</a:t>
            </a:r>
          </a:p>
          <a:p>
            <a:pPr marL="12700" marR="5080">
              <a:lnSpc>
                <a:spcPts val="3000"/>
              </a:lnSpc>
              <a:spcBef>
                <a:spcPts val="495"/>
              </a:spcBef>
            </a:pPr>
            <a:r>
              <a:rPr lang="en-US" sz="2800" b="1" spc="-15" dirty="0">
                <a:latin typeface="Calibri"/>
                <a:cs typeface="Calibri"/>
              </a:rPr>
              <a:t>2. Support for medical education and learning</a:t>
            </a:r>
          </a:p>
          <a:p>
            <a:pPr marL="12700" marR="5080">
              <a:lnSpc>
                <a:spcPts val="3000"/>
              </a:lnSpc>
              <a:spcBef>
                <a:spcPts val="495"/>
              </a:spcBef>
            </a:pPr>
            <a:r>
              <a:rPr lang="en-US" sz="2800" b="1" spc="-15" dirty="0">
                <a:latin typeface="Calibri"/>
                <a:cs typeface="Calibri"/>
              </a:rPr>
              <a:t>3. Patient education and engagement</a:t>
            </a:r>
          </a:p>
          <a:p>
            <a:pPr marL="12700" marR="5080">
              <a:lnSpc>
                <a:spcPts val="3000"/>
              </a:lnSpc>
              <a:spcBef>
                <a:spcPts val="495"/>
              </a:spcBef>
            </a:pPr>
            <a:r>
              <a:rPr lang="en-US" sz="2800" b="1" spc="-15" dirty="0">
                <a:latin typeface="Calibri"/>
                <a:cs typeface="Calibri"/>
              </a:rPr>
              <a:t>4. Research assistance for literature review and data collection</a:t>
            </a:r>
          </a:p>
          <a:p>
            <a:pPr marL="12700" marR="5080">
              <a:lnSpc>
                <a:spcPts val="3000"/>
              </a:lnSpc>
              <a:spcBef>
                <a:spcPts val="495"/>
              </a:spcBef>
            </a:pPr>
            <a:r>
              <a:rPr lang="en-US" sz="2800" b="1" spc="-15" dirty="0">
                <a:latin typeface="Calibri"/>
                <a:cs typeface="Calibri"/>
              </a:rPr>
              <a:t>5. Symptom checking and initial triage</a:t>
            </a:r>
          </a:p>
          <a:p>
            <a:pPr marL="12700" marR="5080">
              <a:lnSpc>
                <a:spcPts val="3000"/>
              </a:lnSpc>
              <a:spcBef>
                <a:spcPts val="495"/>
              </a:spcBef>
            </a:pPr>
            <a:r>
              <a:rPr lang="en-US" sz="2800" b="1" spc="-15" dirty="0">
                <a:latin typeface="Calibri"/>
                <a:cs typeface="Calibri"/>
              </a:rPr>
              <a:t>6. Community health outreach and public health awareness</a:t>
            </a:r>
            <a:endParaRPr sz="2800" dirty="0">
              <a:latin typeface="Calibri"/>
              <a:cs typeface="Calibri"/>
            </a:endParaRPr>
          </a:p>
        </p:txBody>
      </p:sp>
    </p:spTree>
    <p:extLst>
      <p:ext uri="{BB962C8B-B14F-4D97-AF65-F5344CB8AC3E}">
        <p14:creationId xmlns:p14="http://schemas.microsoft.com/office/powerpoint/2010/main" val="1322064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5956" y="641530"/>
            <a:ext cx="10019030" cy="695325"/>
          </a:xfrm>
          <a:prstGeom prst="rect">
            <a:avLst/>
          </a:prstGeom>
        </p:spPr>
        <p:txBody>
          <a:bodyPr vert="horz" wrap="square" lIns="0" tIns="12065" rIns="0" bIns="0" rtlCol="0">
            <a:spAutoFit/>
          </a:bodyPr>
          <a:lstStyle/>
          <a:p>
            <a:pPr marL="12700" algn="ctr">
              <a:lnSpc>
                <a:spcPct val="100000"/>
              </a:lnSpc>
              <a:spcBef>
                <a:spcPts val="95"/>
              </a:spcBef>
            </a:pPr>
            <a:r>
              <a:rPr lang="en-US" u="sng" dirty="0"/>
              <a:t>LLaMa-2</a:t>
            </a:r>
            <a:endParaRPr b="0" i="1" u="sng" spc="-5" dirty="0">
              <a:uFill>
                <a:solidFill>
                  <a:srgbClr val="FFBF00"/>
                </a:solidFill>
              </a:uFill>
              <a:latin typeface="Calibri"/>
              <a:cs typeface="Calibri"/>
            </a:endParaRPr>
          </a:p>
        </p:txBody>
      </p:sp>
      <p:sp>
        <p:nvSpPr>
          <p:cNvPr id="3" name="object 3"/>
          <p:cNvSpPr txBox="1"/>
          <p:nvPr/>
        </p:nvSpPr>
        <p:spPr>
          <a:xfrm>
            <a:off x="717550" y="2057400"/>
            <a:ext cx="10744200" cy="2967800"/>
          </a:xfrm>
          <a:prstGeom prst="rect">
            <a:avLst/>
          </a:prstGeom>
        </p:spPr>
        <p:txBody>
          <a:bodyPr vert="horz" wrap="square" lIns="0" tIns="144145" rIns="0" bIns="0" rtlCol="0">
            <a:spAutoFit/>
          </a:bodyPr>
          <a:lstStyle/>
          <a:p>
            <a:pPr marL="12700" marR="17145" algn="just">
              <a:lnSpc>
                <a:spcPct val="69100"/>
              </a:lnSpc>
              <a:spcBef>
                <a:spcPts val="1135"/>
              </a:spcBef>
            </a:pPr>
            <a:r>
              <a:rPr lang="en-US" sz="2800" spc="-5" dirty="0" err="1">
                <a:latin typeface="Calibri"/>
                <a:cs typeface="Calibri"/>
              </a:rPr>
              <a:t>LLaMA</a:t>
            </a:r>
            <a:r>
              <a:rPr lang="en-US" sz="2800" spc="-5" dirty="0">
                <a:latin typeface="Calibri"/>
                <a:cs typeface="Calibri"/>
              </a:rPr>
              <a:t> (Large Language Model Meta AI) is a family of autoregressive large language models, released by Meta AI starting in February 2023.</a:t>
            </a:r>
          </a:p>
          <a:p>
            <a:pPr marL="12700" marR="17145" algn="just">
              <a:lnSpc>
                <a:spcPct val="69100"/>
              </a:lnSpc>
              <a:spcBef>
                <a:spcPts val="1135"/>
              </a:spcBef>
            </a:pPr>
            <a:endParaRPr lang="en-US" sz="2800" spc="-5" dirty="0">
              <a:latin typeface="Calibri"/>
              <a:cs typeface="Calibri"/>
            </a:endParaRPr>
          </a:p>
          <a:p>
            <a:pPr marL="12700" marR="17145" algn="just">
              <a:lnSpc>
                <a:spcPct val="69100"/>
              </a:lnSpc>
              <a:spcBef>
                <a:spcPts val="1135"/>
              </a:spcBef>
            </a:pPr>
            <a:r>
              <a:rPr lang="en-US" sz="2800" spc="-5" dirty="0">
                <a:latin typeface="Calibri"/>
                <a:cs typeface="Calibri"/>
              </a:rPr>
              <a:t>Four model sizes were trained for the first version of </a:t>
            </a:r>
            <a:r>
              <a:rPr lang="en-US" sz="2800" spc="-5" dirty="0" err="1">
                <a:latin typeface="Calibri"/>
                <a:cs typeface="Calibri"/>
              </a:rPr>
              <a:t>LLaMA</a:t>
            </a:r>
            <a:r>
              <a:rPr lang="en-US" sz="2800" spc="-5" dirty="0">
                <a:latin typeface="Calibri"/>
                <a:cs typeface="Calibri"/>
              </a:rPr>
              <a:t>: 7, 13, 33, and 65 billion parameters. </a:t>
            </a:r>
            <a:r>
              <a:rPr lang="en-US" sz="2800" spc="-5" dirty="0" err="1">
                <a:latin typeface="Calibri"/>
                <a:cs typeface="Calibri"/>
              </a:rPr>
              <a:t>LLaMA's</a:t>
            </a:r>
            <a:r>
              <a:rPr lang="en-US" sz="2800" spc="-5" dirty="0">
                <a:latin typeface="Calibri"/>
                <a:cs typeface="Calibri"/>
              </a:rPr>
              <a:t> developers reported that the 13B parameter model's performance on most NLP benchmarks exceeded that of the much larger GPT-3 (with 175B parameters)</a:t>
            </a:r>
          </a:p>
          <a:p>
            <a:pPr marL="12700" marR="17145" algn="just">
              <a:lnSpc>
                <a:spcPct val="69100"/>
              </a:lnSpc>
              <a:spcBef>
                <a:spcPts val="1135"/>
              </a:spcBef>
            </a:pPr>
            <a:endParaRPr sz="28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BAC7-963F-BACE-B7D0-C7A746C56B4C}"/>
              </a:ext>
            </a:extLst>
          </p:cNvPr>
          <p:cNvSpPr>
            <a:spLocks noGrp="1"/>
          </p:cNvSpPr>
          <p:nvPr>
            <p:ph type="title"/>
          </p:nvPr>
        </p:nvSpPr>
        <p:spPr>
          <a:xfrm>
            <a:off x="915956" y="641461"/>
            <a:ext cx="10347386" cy="677108"/>
          </a:xfrm>
        </p:spPr>
        <p:txBody>
          <a:bodyPr/>
          <a:lstStyle/>
          <a:p>
            <a:r>
              <a:rPr lang="en-US" sz="3600" dirty="0"/>
              <a:t>RLHF </a:t>
            </a:r>
            <a:r>
              <a:rPr lang="en-US" dirty="0"/>
              <a:t>- </a:t>
            </a:r>
            <a:r>
              <a:rPr lang="en-US" sz="3000" dirty="0"/>
              <a:t>Reinforcement learning from human feedback</a:t>
            </a:r>
            <a:endParaRPr lang="en-IN" sz="3000" dirty="0"/>
          </a:p>
        </p:txBody>
      </p:sp>
      <p:sp>
        <p:nvSpPr>
          <p:cNvPr id="3" name="Text Placeholder 2">
            <a:extLst>
              <a:ext uri="{FF2B5EF4-FFF2-40B4-BE49-F238E27FC236}">
                <a16:creationId xmlns:a16="http://schemas.microsoft.com/office/drawing/2014/main" id="{E55DACC2-773D-EAE7-FB2E-B53AD8FBFBC6}"/>
              </a:ext>
            </a:extLst>
          </p:cNvPr>
          <p:cNvSpPr>
            <a:spLocks noGrp="1"/>
          </p:cNvSpPr>
          <p:nvPr>
            <p:ph type="body" idx="1"/>
          </p:nvPr>
        </p:nvSpPr>
        <p:spPr>
          <a:xfrm>
            <a:off x="915956" y="1805928"/>
            <a:ext cx="10347386" cy="3447098"/>
          </a:xfrm>
        </p:spPr>
        <p:txBody>
          <a:bodyPr/>
          <a:lstStyle/>
          <a:p>
            <a:r>
              <a:rPr lang="en-US" sz="2200" b="0" i="0" dirty="0">
                <a:solidFill>
                  <a:srgbClr val="333333"/>
                </a:solidFill>
                <a:effectLst/>
                <a:latin typeface="AmazonEmber"/>
              </a:rPr>
              <a:t>Reinforcement learning from human feedback (RLHF) is a machine learning (ML) technique that uses human feedback to optimize ML models to self-learn more efficiently. Reinforcement learning (RL) techniques train software to make decisions that maximize rewards, making their outcomes more accurate. RLHF incorporates human feedback in the rewards function, so the ML model can perform tasks more aligned with human goals, wants, and needs. RLHF is used throughout generative artificial intelligence (generative AI) applications, including in large language models (LLM).</a:t>
            </a:r>
          </a:p>
          <a:p>
            <a:endParaRPr lang="en-US" sz="2200" dirty="0">
              <a:solidFill>
                <a:srgbClr val="333333"/>
              </a:solidFill>
              <a:latin typeface="AmazonEmber"/>
            </a:endParaRPr>
          </a:p>
          <a:p>
            <a:r>
              <a:rPr lang="en-US" sz="2400" b="0" i="0" dirty="0">
                <a:solidFill>
                  <a:srgbClr val="333333"/>
                </a:solidFill>
                <a:effectLst/>
                <a:latin typeface="AmazonEmber"/>
              </a:rPr>
              <a:t>The core of RLHF is training a separate AI </a:t>
            </a:r>
            <a:r>
              <a:rPr lang="en-US" sz="2400" b="0" i="1" dirty="0">
                <a:solidFill>
                  <a:srgbClr val="333333"/>
                </a:solidFill>
                <a:effectLst/>
                <a:latin typeface="AmazonEmber"/>
              </a:rPr>
              <a:t>reward model</a:t>
            </a:r>
            <a:r>
              <a:rPr lang="en-US" sz="2400" b="0" i="0" dirty="0">
                <a:solidFill>
                  <a:srgbClr val="333333"/>
                </a:solidFill>
                <a:effectLst/>
                <a:latin typeface="AmazonEmber"/>
              </a:rPr>
              <a:t> based on human feedback, and then using this model as a reward function to optimize policy through RL.</a:t>
            </a:r>
            <a:endParaRPr lang="en-IN" sz="2200" dirty="0"/>
          </a:p>
        </p:txBody>
      </p:sp>
    </p:spTree>
    <p:extLst>
      <p:ext uri="{BB962C8B-B14F-4D97-AF65-F5344CB8AC3E}">
        <p14:creationId xmlns:p14="http://schemas.microsoft.com/office/powerpoint/2010/main" val="2610139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71C02-8CE2-FABF-D516-45A8A74B2192}"/>
              </a:ext>
            </a:extLst>
          </p:cNvPr>
          <p:cNvSpPr>
            <a:spLocks noGrp="1"/>
          </p:cNvSpPr>
          <p:nvPr>
            <p:ph type="title"/>
          </p:nvPr>
        </p:nvSpPr>
        <p:spPr/>
        <p:txBody>
          <a:bodyPr/>
          <a:lstStyle/>
          <a:p>
            <a:pPr algn="ctr"/>
            <a:r>
              <a:rPr lang="en-US" u="sng" dirty="0"/>
              <a:t>Architecture of LLaMa-2</a:t>
            </a:r>
            <a:endParaRPr lang="en-IN" u="sng" dirty="0"/>
          </a:p>
        </p:txBody>
      </p:sp>
      <p:sp>
        <p:nvSpPr>
          <p:cNvPr id="3" name="Text Placeholder 2">
            <a:extLst>
              <a:ext uri="{FF2B5EF4-FFF2-40B4-BE49-F238E27FC236}">
                <a16:creationId xmlns:a16="http://schemas.microsoft.com/office/drawing/2014/main" id="{ED2754F7-839E-ABAB-A303-E0F02F775633}"/>
              </a:ext>
            </a:extLst>
          </p:cNvPr>
          <p:cNvSpPr>
            <a:spLocks noGrp="1"/>
          </p:cNvSpPr>
          <p:nvPr>
            <p:ph type="body" idx="1"/>
          </p:nvPr>
        </p:nvSpPr>
        <p:spPr>
          <a:xfrm>
            <a:off x="527050" y="1805928"/>
            <a:ext cx="11125200" cy="4093428"/>
          </a:xfrm>
        </p:spPr>
        <p:txBody>
          <a:bodyPr/>
          <a:lstStyle/>
          <a:p>
            <a:r>
              <a:rPr lang="en-US" sz="2600" dirty="0" err="1"/>
              <a:t>LLaMA</a:t>
            </a:r>
            <a:r>
              <a:rPr lang="en-US" sz="2600" dirty="0"/>
              <a:t> uses the </a:t>
            </a:r>
            <a:r>
              <a:rPr lang="en-US" sz="2600" b="1" dirty="0"/>
              <a:t>transformer</a:t>
            </a:r>
            <a:r>
              <a:rPr lang="en-US" sz="2600" dirty="0"/>
              <a:t> architecture, the standard architecture for language modeling since 2018. </a:t>
            </a:r>
          </a:p>
          <a:p>
            <a:r>
              <a:rPr lang="en-US" sz="2600" dirty="0"/>
              <a:t>There are minor architectural differences. </a:t>
            </a:r>
          </a:p>
          <a:p>
            <a:endParaRPr lang="en-US" sz="2600" dirty="0"/>
          </a:p>
          <a:p>
            <a:r>
              <a:rPr lang="en-US" sz="2600" dirty="0"/>
              <a:t>-Compared to GPT-3, </a:t>
            </a:r>
            <a:r>
              <a:rPr lang="en-US" sz="2600" dirty="0" err="1"/>
              <a:t>LLaMA</a:t>
            </a:r>
            <a:r>
              <a:rPr lang="en-US" sz="2600" dirty="0"/>
              <a:t> uses </a:t>
            </a:r>
            <a:r>
              <a:rPr lang="en-US" sz="2600" b="1" dirty="0" err="1"/>
              <a:t>SwiGLU</a:t>
            </a:r>
            <a:r>
              <a:rPr lang="en-US" sz="2600" dirty="0"/>
              <a:t> activation function instead of </a:t>
            </a:r>
            <a:r>
              <a:rPr lang="en-US" sz="2600" b="1" dirty="0" err="1"/>
              <a:t>GeLU</a:t>
            </a:r>
            <a:r>
              <a:rPr lang="en-US" sz="2600" b="1" dirty="0"/>
              <a:t>(gated linear unit)</a:t>
            </a:r>
            <a:endParaRPr lang="en-US" b="1" dirty="0"/>
          </a:p>
          <a:p>
            <a:endParaRPr lang="en-US" sz="1600" dirty="0"/>
          </a:p>
          <a:p>
            <a:r>
              <a:rPr lang="en-US" sz="2600" dirty="0"/>
              <a:t>-Uses </a:t>
            </a:r>
            <a:r>
              <a:rPr lang="en-US" sz="2600" b="1" dirty="0"/>
              <a:t>rotary positional embeddings </a:t>
            </a:r>
            <a:r>
              <a:rPr lang="en-US" sz="2600" dirty="0"/>
              <a:t>instead of </a:t>
            </a:r>
            <a:r>
              <a:rPr lang="en-US" sz="2600" b="1" dirty="0"/>
              <a:t>absolute positional embedding</a:t>
            </a:r>
          </a:p>
          <a:p>
            <a:endParaRPr lang="en-US" sz="1600" dirty="0"/>
          </a:p>
          <a:p>
            <a:r>
              <a:rPr lang="en-US" sz="2600" dirty="0"/>
              <a:t>-Uses </a:t>
            </a:r>
            <a:r>
              <a:rPr lang="en-US" sz="2600" b="1" dirty="0"/>
              <a:t>root-mean-squared layer-normalization </a:t>
            </a:r>
            <a:r>
              <a:rPr lang="en-US" sz="2600" dirty="0"/>
              <a:t>instead of </a:t>
            </a:r>
            <a:r>
              <a:rPr lang="en-US" sz="2600" b="1" dirty="0"/>
              <a:t>standard layer-normalization</a:t>
            </a:r>
            <a:endParaRPr lang="en-IN" sz="2600" b="1" dirty="0"/>
          </a:p>
        </p:txBody>
      </p:sp>
    </p:spTree>
    <p:extLst>
      <p:ext uri="{BB962C8B-B14F-4D97-AF65-F5344CB8AC3E}">
        <p14:creationId xmlns:p14="http://schemas.microsoft.com/office/powerpoint/2010/main" val="4229045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5956" y="377576"/>
            <a:ext cx="9825990" cy="695325"/>
          </a:xfrm>
          <a:prstGeom prst="rect">
            <a:avLst/>
          </a:prstGeom>
        </p:spPr>
        <p:txBody>
          <a:bodyPr vert="horz" wrap="square" lIns="0" tIns="12065" rIns="0" bIns="0" rtlCol="0">
            <a:spAutoFit/>
          </a:bodyPr>
          <a:lstStyle/>
          <a:p>
            <a:pPr marL="12700">
              <a:lnSpc>
                <a:spcPct val="100000"/>
              </a:lnSpc>
              <a:spcBef>
                <a:spcPts val="95"/>
              </a:spcBef>
            </a:pPr>
            <a:r>
              <a:rPr spc="-10" dirty="0"/>
              <a:t>Using</a:t>
            </a:r>
            <a:r>
              <a:rPr spc="-5" dirty="0"/>
              <a:t> </a:t>
            </a:r>
            <a:r>
              <a:rPr spc="-15" dirty="0"/>
              <a:t>LLAMA-2</a:t>
            </a:r>
            <a:r>
              <a:rPr spc="-5" dirty="0"/>
              <a:t> </a:t>
            </a:r>
            <a:r>
              <a:rPr spc="-195" dirty="0"/>
              <a:t>To</a:t>
            </a:r>
            <a:r>
              <a:rPr spc="-5" dirty="0"/>
              <a:t> </a:t>
            </a:r>
            <a:r>
              <a:rPr spc="-40" dirty="0"/>
              <a:t>make</a:t>
            </a:r>
            <a:r>
              <a:rPr spc="-5" dirty="0"/>
              <a:t> a </a:t>
            </a:r>
            <a:r>
              <a:rPr spc="-10" dirty="0"/>
              <a:t>medical</a:t>
            </a:r>
            <a:r>
              <a:rPr spc="-5" dirty="0"/>
              <a:t> </a:t>
            </a:r>
            <a:r>
              <a:rPr spc="-15" dirty="0"/>
              <a:t>chatbot</a:t>
            </a:r>
          </a:p>
        </p:txBody>
      </p:sp>
      <p:sp>
        <p:nvSpPr>
          <p:cNvPr id="3" name="object 3"/>
          <p:cNvSpPr txBox="1"/>
          <p:nvPr/>
        </p:nvSpPr>
        <p:spPr>
          <a:xfrm>
            <a:off x="915956" y="1246436"/>
            <a:ext cx="10212070" cy="4411464"/>
          </a:xfrm>
          <a:prstGeom prst="rect">
            <a:avLst/>
          </a:prstGeom>
        </p:spPr>
        <p:txBody>
          <a:bodyPr vert="horz" wrap="square" lIns="0" tIns="50800" rIns="0" bIns="0" rtlCol="0">
            <a:spAutoFit/>
          </a:bodyPr>
          <a:lstStyle/>
          <a:p>
            <a:pPr marL="12700" marR="382270">
              <a:lnSpc>
                <a:spcPts val="2620"/>
              </a:lnSpc>
              <a:spcBef>
                <a:spcPts val="400"/>
              </a:spcBef>
            </a:pPr>
            <a:r>
              <a:rPr lang="en-US" sz="2400" b="1" spc="-110" dirty="0">
                <a:latin typeface="Calibri"/>
                <a:cs typeface="Calibri"/>
              </a:rPr>
              <a:t>- Advanced Toolkit Selection</a:t>
            </a:r>
            <a:r>
              <a:rPr lang="en-US" sz="2400" spc="-110" dirty="0">
                <a:latin typeface="Calibri"/>
                <a:cs typeface="Calibri"/>
              </a:rPr>
              <a:t>: </a:t>
            </a:r>
          </a:p>
          <a:p>
            <a:pPr marL="12700" marR="382270">
              <a:lnSpc>
                <a:spcPts val="2620"/>
              </a:lnSpc>
              <a:spcBef>
                <a:spcPts val="400"/>
              </a:spcBef>
            </a:pPr>
            <a:r>
              <a:rPr lang="en-US" sz="2400" spc="-110" dirty="0">
                <a:latin typeface="Calibri"/>
                <a:cs typeface="Calibri"/>
              </a:rPr>
              <a:t>  - </a:t>
            </a:r>
            <a:r>
              <a:rPr lang="en-US" sz="2400" spc="-110" dirty="0" err="1">
                <a:latin typeface="Calibri"/>
                <a:cs typeface="Calibri"/>
              </a:rPr>
              <a:t>PyPDF</a:t>
            </a:r>
            <a:r>
              <a:rPr lang="en-US" sz="2400" spc="-110" dirty="0">
                <a:latin typeface="Calibri"/>
                <a:cs typeface="Calibri"/>
              </a:rPr>
              <a:t>, </a:t>
            </a:r>
            <a:r>
              <a:rPr lang="en-US" sz="2400" spc="-110" dirty="0" err="1">
                <a:latin typeface="Calibri"/>
                <a:cs typeface="Calibri"/>
              </a:rPr>
              <a:t>Langchain</a:t>
            </a:r>
            <a:r>
              <a:rPr lang="en-US" sz="2400" spc="-110" dirty="0">
                <a:latin typeface="Calibri"/>
                <a:cs typeface="Calibri"/>
              </a:rPr>
              <a:t>, Torch, and Hugging Face's Hub facilitate seamless processing of medical literature from diverse sources.</a:t>
            </a:r>
          </a:p>
          <a:p>
            <a:pPr marL="12700" marR="382270">
              <a:lnSpc>
                <a:spcPts val="2620"/>
              </a:lnSpc>
              <a:spcBef>
                <a:spcPts val="400"/>
              </a:spcBef>
            </a:pPr>
            <a:r>
              <a:rPr lang="en-US" sz="2400" spc="-110" dirty="0">
                <a:latin typeface="Calibri"/>
                <a:cs typeface="Calibri"/>
              </a:rPr>
              <a:t>  - Llama 2 7b quantized model from Hugging Face Model Hub chosen for efficient natural language understanding within limited computing resources.</a:t>
            </a:r>
          </a:p>
          <a:p>
            <a:pPr marL="12700" marR="382270">
              <a:lnSpc>
                <a:spcPts val="2620"/>
              </a:lnSpc>
              <a:spcBef>
                <a:spcPts val="400"/>
              </a:spcBef>
            </a:pPr>
            <a:endParaRPr lang="en-US" sz="2400" spc="-110" dirty="0">
              <a:latin typeface="Calibri"/>
              <a:cs typeface="Calibri"/>
            </a:endParaRPr>
          </a:p>
          <a:p>
            <a:pPr marL="12700" marR="382270">
              <a:lnSpc>
                <a:spcPts val="2620"/>
              </a:lnSpc>
              <a:spcBef>
                <a:spcPts val="400"/>
              </a:spcBef>
            </a:pPr>
            <a:r>
              <a:rPr lang="en-US" sz="2400" b="1" spc="-110" dirty="0">
                <a:latin typeface="Calibri"/>
                <a:cs typeface="Calibri"/>
              </a:rPr>
              <a:t>- Strategic Technology Fusion</a:t>
            </a:r>
            <a:r>
              <a:rPr lang="en-US" sz="2400" spc="-110" dirty="0">
                <a:latin typeface="Calibri"/>
                <a:cs typeface="Calibri"/>
              </a:rPr>
              <a:t>:</a:t>
            </a:r>
          </a:p>
          <a:p>
            <a:pPr marL="12700" marR="382270">
              <a:lnSpc>
                <a:spcPts val="2620"/>
              </a:lnSpc>
              <a:spcBef>
                <a:spcPts val="400"/>
              </a:spcBef>
            </a:pPr>
            <a:r>
              <a:rPr lang="en-US" sz="2400" spc="-110" dirty="0">
                <a:latin typeface="Calibri"/>
                <a:cs typeface="Calibri"/>
              </a:rPr>
              <a:t>  - Integration of </a:t>
            </a:r>
            <a:r>
              <a:rPr lang="en-US" sz="2400" spc="-110" dirty="0" err="1">
                <a:latin typeface="Calibri"/>
                <a:cs typeface="Calibri"/>
              </a:rPr>
              <a:t>Faiss</a:t>
            </a:r>
            <a:r>
              <a:rPr lang="en-US" sz="2400" spc="-110" dirty="0">
                <a:latin typeface="Calibri"/>
                <a:cs typeface="Calibri"/>
              </a:rPr>
              <a:t> CPU for efficient vector storage and retrieval, Sentence Transformers for contextual embeddings, and </a:t>
            </a:r>
            <a:r>
              <a:rPr lang="en-US" sz="2400" spc="-110" dirty="0" err="1">
                <a:latin typeface="Calibri"/>
                <a:cs typeface="Calibri"/>
              </a:rPr>
              <a:t>Chainlit</a:t>
            </a:r>
            <a:r>
              <a:rPr lang="en-US" sz="2400" spc="-110" dirty="0">
                <a:latin typeface="Calibri"/>
                <a:cs typeface="Calibri"/>
              </a:rPr>
              <a:t> for streamlined model integration.</a:t>
            </a:r>
          </a:p>
          <a:p>
            <a:pPr marL="12700" marR="382270">
              <a:lnSpc>
                <a:spcPts val="2620"/>
              </a:lnSpc>
              <a:spcBef>
                <a:spcPts val="400"/>
              </a:spcBef>
            </a:pPr>
            <a:r>
              <a:rPr lang="en-US" sz="2400" spc="-110" dirty="0">
                <a:latin typeface="Calibri"/>
                <a:cs typeface="Calibri"/>
              </a:rPr>
              <a:t>  - Utilization of accelerative technologies like Accelerate and </a:t>
            </a:r>
            <a:r>
              <a:rPr lang="en-US" sz="2400" spc="-110" dirty="0" err="1">
                <a:latin typeface="Calibri"/>
                <a:cs typeface="Calibri"/>
              </a:rPr>
              <a:t>CTransformers</a:t>
            </a:r>
            <a:r>
              <a:rPr lang="en-US" sz="2400" spc="-110" dirty="0">
                <a:latin typeface="Calibri"/>
                <a:cs typeface="Calibri"/>
              </a:rPr>
              <a:t> ensures optimal performance on resource-constrained devices.</a:t>
            </a:r>
          </a:p>
          <a:p>
            <a:pPr marL="12700" marR="382270">
              <a:lnSpc>
                <a:spcPts val="2620"/>
              </a:lnSpc>
              <a:spcBef>
                <a:spcPts val="400"/>
              </a:spcBef>
            </a:pPr>
            <a:endParaRPr lang="en-US" sz="2400" spc="-11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E0549-582C-CFCE-6BC0-506309754010}"/>
              </a:ext>
            </a:extLst>
          </p:cNvPr>
          <p:cNvSpPr>
            <a:spLocks noGrp="1"/>
          </p:cNvSpPr>
          <p:nvPr>
            <p:ph type="title"/>
          </p:nvPr>
        </p:nvSpPr>
        <p:spPr>
          <a:xfrm>
            <a:off x="915956" y="381000"/>
            <a:ext cx="10347386" cy="695325"/>
          </a:xfrm>
        </p:spPr>
        <p:txBody>
          <a:bodyPr/>
          <a:lstStyle/>
          <a:p>
            <a:pPr algn="ctr"/>
            <a:r>
              <a:rPr lang="en-US" spc="-10" dirty="0"/>
              <a:t>Using</a:t>
            </a:r>
            <a:r>
              <a:rPr lang="en-US" spc="-5" dirty="0"/>
              <a:t> </a:t>
            </a:r>
            <a:r>
              <a:rPr lang="en-US" spc="-15" dirty="0"/>
              <a:t>LLAMA-2</a:t>
            </a:r>
            <a:r>
              <a:rPr lang="en-US" spc="-5" dirty="0"/>
              <a:t> </a:t>
            </a:r>
            <a:r>
              <a:rPr lang="en-US" spc="-195" dirty="0"/>
              <a:t>To</a:t>
            </a:r>
            <a:r>
              <a:rPr lang="en-US" spc="-5" dirty="0"/>
              <a:t> </a:t>
            </a:r>
            <a:r>
              <a:rPr lang="en-US" spc="-40" dirty="0"/>
              <a:t>make</a:t>
            </a:r>
            <a:r>
              <a:rPr lang="en-US" spc="-5" dirty="0"/>
              <a:t> a </a:t>
            </a:r>
            <a:r>
              <a:rPr lang="en-US" spc="-10" dirty="0"/>
              <a:t>medical</a:t>
            </a:r>
            <a:r>
              <a:rPr lang="en-US" spc="-5" dirty="0"/>
              <a:t> </a:t>
            </a:r>
            <a:r>
              <a:rPr lang="en-US" spc="-15" dirty="0"/>
              <a:t>chatbot</a:t>
            </a:r>
            <a:endParaRPr lang="en-IN" dirty="0"/>
          </a:p>
        </p:txBody>
      </p:sp>
      <p:sp>
        <p:nvSpPr>
          <p:cNvPr id="3" name="Text Placeholder 2">
            <a:extLst>
              <a:ext uri="{FF2B5EF4-FFF2-40B4-BE49-F238E27FC236}">
                <a16:creationId xmlns:a16="http://schemas.microsoft.com/office/drawing/2014/main" id="{EA200AF5-0138-5C77-D878-4C4DB87C4FEA}"/>
              </a:ext>
            </a:extLst>
          </p:cNvPr>
          <p:cNvSpPr>
            <a:spLocks noGrp="1"/>
          </p:cNvSpPr>
          <p:nvPr>
            <p:ph type="body" idx="1"/>
          </p:nvPr>
        </p:nvSpPr>
        <p:spPr>
          <a:xfrm>
            <a:off x="915956" y="1295400"/>
            <a:ext cx="10347386" cy="4062651"/>
          </a:xfrm>
        </p:spPr>
        <p:txBody>
          <a:bodyPr/>
          <a:lstStyle/>
          <a:p>
            <a:r>
              <a:rPr lang="en-US" sz="2400" b="1" dirty="0"/>
              <a:t>- Focused Development Approach</a:t>
            </a:r>
            <a:r>
              <a:rPr lang="en-US" sz="2400" dirty="0"/>
              <a:t>:</a:t>
            </a:r>
          </a:p>
          <a:p>
            <a:r>
              <a:rPr lang="en-US" sz="2400" dirty="0"/>
              <a:t>  - Crafting an intuitive medical conversational agent capable of comprehending nuanced queries and extracting insights from the Gale Encyclopedia.</a:t>
            </a:r>
          </a:p>
          <a:p>
            <a:r>
              <a:rPr lang="en-US" sz="2400" dirty="0"/>
              <a:t>  - Emphasis on efficiency and reliability through components like </a:t>
            </a:r>
            <a:r>
              <a:rPr lang="en-US" sz="2400" dirty="0" err="1"/>
              <a:t>Bitsandbytes</a:t>
            </a:r>
            <a:r>
              <a:rPr lang="en-US" sz="2400" dirty="0"/>
              <a:t> for efficient data handling.</a:t>
            </a:r>
          </a:p>
          <a:p>
            <a:endParaRPr lang="en-US" sz="2400" dirty="0"/>
          </a:p>
          <a:p>
            <a:r>
              <a:rPr lang="en-US" sz="2400" b="1" dirty="0"/>
              <a:t>- Transformational Impact</a:t>
            </a:r>
            <a:r>
              <a:rPr lang="en-US" sz="2400" dirty="0"/>
              <a:t>:</a:t>
            </a:r>
          </a:p>
          <a:p>
            <a:r>
              <a:rPr lang="en-US" sz="2400" dirty="0"/>
              <a:t>  - Aim to revolutionize medical information access and support within educational institutions and beyond.</a:t>
            </a:r>
          </a:p>
          <a:p>
            <a:r>
              <a:rPr lang="en-US" sz="2400" dirty="0"/>
              <a:t>  - Delivering a transformative solution poised to enhance medical education and research.</a:t>
            </a:r>
            <a:endParaRPr lang="en-IN" sz="2400" dirty="0"/>
          </a:p>
        </p:txBody>
      </p:sp>
    </p:spTree>
    <p:extLst>
      <p:ext uri="{BB962C8B-B14F-4D97-AF65-F5344CB8AC3E}">
        <p14:creationId xmlns:p14="http://schemas.microsoft.com/office/powerpoint/2010/main" val="4248374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FE92F-B6F5-8384-B181-91D9C2E235DC}"/>
              </a:ext>
            </a:extLst>
          </p:cNvPr>
          <p:cNvSpPr>
            <a:spLocks noGrp="1"/>
          </p:cNvSpPr>
          <p:nvPr>
            <p:ph type="title"/>
          </p:nvPr>
        </p:nvSpPr>
        <p:spPr>
          <a:xfrm>
            <a:off x="915956" y="381000"/>
            <a:ext cx="10347386" cy="695325"/>
          </a:xfrm>
        </p:spPr>
        <p:txBody>
          <a:bodyPr/>
          <a:lstStyle/>
          <a:p>
            <a:r>
              <a:rPr lang="en-US" dirty="0"/>
              <a:t>Tech Stack and Libraries Used:</a:t>
            </a:r>
            <a:endParaRPr lang="en-IN" dirty="0"/>
          </a:p>
        </p:txBody>
      </p:sp>
      <p:sp>
        <p:nvSpPr>
          <p:cNvPr id="3" name="Text Placeholder 2">
            <a:extLst>
              <a:ext uri="{FF2B5EF4-FFF2-40B4-BE49-F238E27FC236}">
                <a16:creationId xmlns:a16="http://schemas.microsoft.com/office/drawing/2014/main" id="{4BF2A497-60DA-C0C9-69C5-514A95BA71F5}"/>
              </a:ext>
            </a:extLst>
          </p:cNvPr>
          <p:cNvSpPr>
            <a:spLocks noGrp="1"/>
          </p:cNvSpPr>
          <p:nvPr>
            <p:ph type="body" idx="1"/>
          </p:nvPr>
        </p:nvSpPr>
        <p:spPr>
          <a:xfrm>
            <a:off x="831850" y="1295400"/>
            <a:ext cx="10347386" cy="5562600"/>
          </a:xfrm>
        </p:spPr>
        <p:txBody>
          <a:bodyPr/>
          <a:lstStyle/>
          <a:p>
            <a:r>
              <a:rPr lang="en-US" sz="2200" dirty="0"/>
              <a:t>1. </a:t>
            </a:r>
            <a:r>
              <a:rPr lang="en-US" sz="2200" b="1" dirty="0" err="1"/>
              <a:t>PyPDF</a:t>
            </a:r>
            <a:r>
              <a:rPr lang="en-US" sz="2200" b="1" dirty="0"/>
              <a:t> and </a:t>
            </a:r>
            <a:r>
              <a:rPr lang="en-US" sz="2200" b="1" dirty="0" err="1"/>
              <a:t>Langchain</a:t>
            </a:r>
            <a:r>
              <a:rPr lang="en-US" sz="2200" dirty="0"/>
              <a:t>: These libraries enable us to efficiently process and extract text from medical documents stored in PDF format, ensuring that our system can access and utilize valuable information from diverse sources.</a:t>
            </a:r>
          </a:p>
          <a:p>
            <a:endParaRPr lang="en-US" sz="2200" dirty="0"/>
          </a:p>
          <a:p>
            <a:r>
              <a:rPr lang="en-US" sz="2200" dirty="0"/>
              <a:t>2. </a:t>
            </a:r>
            <a:r>
              <a:rPr lang="en-US" sz="2200" b="1" dirty="0"/>
              <a:t>Torch and Accelerate</a:t>
            </a:r>
            <a:r>
              <a:rPr lang="en-US" sz="2200" dirty="0"/>
              <a:t>: Leveraging the power of Torch and Accelerate, our system efficiently performs complex computations and deep learning tasks, including natural language processing (NLP) and model inference, optimizing performance even on resource-constrained devices.</a:t>
            </a:r>
          </a:p>
          <a:p>
            <a:endParaRPr lang="en-US" sz="2200" dirty="0"/>
          </a:p>
          <a:p>
            <a:r>
              <a:rPr lang="en-US" sz="2200" dirty="0"/>
              <a:t>3. </a:t>
            </a:r>
            <a:r>
              <a:rPr lang="en-US" sz="2200" b="1" dirty="0" err="1"/>
              <a:t>Bitsandbytes</a:t>
            </a:r>
            <a:r>
              <a:rPr lang="en-US" sz="2200" b="1" dirty="0"/>
              <a:t> and </a:t>
            </a:r>
            <a:r>
              <a:rPr lang="en-US" sz="2200" b="1" dirty="0" err="1"/>
              <a:t>CTransformers</a:t>
            </a:r>
            <a:r>
              <a:rPr lang="en-US" sz="2200" dirty="0"/>
              <a:t>: These libraries provide essential utilities and tools for handling data efficiently and effectively, ensuring smooth data processing pipelines and optimal performance of our system.</a:t>
            </a:r>
          </a:p>
          <a:p>
            <a:endParaRPr lang="en-US" sz="2200" dirty="0"/>
          </a:p>
          <a:p>
            <a:r>
              <a:rPr lang="en-US" sz="2200" dirty="0"/>
              <a:t>4. </a:t>
            </a:r>
            <a:r>
              <a:rPr lang="en-US" sz="2200" b="1" dirty="0"/>
              <a:t>Sentence Transformers</a:t>
            </a:r>
            <a:r>
              <a:rPr lang="en-US" sz="2200" dirty="0"/>
              <a:t>: By incorporating Sentence Transformers, our system enhances the representation and understanding of textual data, enabling accurate and contextually relevant responses to user queries and requests.</a:t>
            </a:r>
          </a:p>
          <a:p>
            <a:endParaRPr lang="en-US" dirty="0"/>
          </a:p>
          <a:p>
            <a:r>
              <a:rPr lang="en-US" dirty="0"/>
              <a:t>.</a:t>
            </a:r>
            <a:endParaRPr lang="en-IN" dirty="0"/>
          </a:p>
        </p:txBody>
      </p:sp>
    </p:spTree>
    <p:extLst>
      <p:ext uri="{BB962C8B-B14F-4D97-AF65-F5344CB8AC3E}">
        <p14:creationId xmlns:p14="http://schemas.microsoft.com/office/powerpoint/2010/main" val="4271012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7539E-F41E-1DDC-1D66-1E96FDD50913}"/>
              </a:ext>
            </a:extLst>
          </p:cNvPr>
          <p:cNvSpPr>
            <a:spLocks noGrp="1"/>
          </p:cNvSpPr>
          <p:nvPr>
            <p:ph type="title"/>
          </p:nvPr>
        </p:nvSpPr>
        <p:spPr/>
        <p:txBody>
          <a:bodyPr/>
          <a:lstStyle/>
          <a:p>
            <a:r>
              <a:rPr lang="en-US" dirty="0"/>
              <a:t>Tech Stack and Libraries Used:</a:t>
            </a:r>
            <a:endParaRPr lang="en-IN" dirty="0"/>
          </a:p>
        </p:txBody>
      </p:sp>
      <p:sp>
        <p:nvSpPr>
          <p:cNvPr id="3" name="Text Placeholder 2">
            <a:extLst>
              <a:ext uri="{FF2B5EF4-FFF2-40B4-BE49-F238E27FC236}">
                <a16:creationId xmlns:a16="http://schemas.microsoft.com/office/drawing/2014/main" id="{75CA8B38-E553-E55E-87FD-439D6A03131C}"/>
              </a:ext>
            </a:extLst>
          </p:cNvPr>
          <p:cNvSpPr>
            <a:spLocks noGrp="1"/>
          </p:cNvSpPr>
          <p:nvPr>
            <p:ph type="body" idx="1"/>
          </p:nvPr>
        </p:nvSpPr>
        <p:spPr>
          <a:xfrm>
            <a:off x="915956" y="1805928"/>
            <a:ext cx="10347386" cy="4062651"/>
          </a:xfrm>
        </p:spPr>
        <p:txBody>
          <a:bodyPr/>
          <a:lstStyle/>
          <a:p>
            <a:r>
              <a:rPr lang="en-US" sz="2200" dirty="0"/>
              <a:t>5. </a:t>
            </a:r>
            <a:r>
              <a:rPr lang="en-US" sz="2200" b="1" dirty="0" err="1"/>
              <a:t>Faiss_cpu</a:t>
            </a:r>
            <a:r>
              <a:rPr lang="en-US" sz="2200" dirty="0"/>
              <a:t>: </a:t>
            </a:r>
            <a:r>
              <a:rPr lang="en-US" sz="2200" dirty="0" err="1"/>
              <a:t>Faiss_cpu</a:t>
            </a:r>
            <a:r>
              <a:rPr lang="en-US" sz="2200" dirty="0"/>
              <a:t> facilitates efficient vector storage and retrieval, enabling fast and scalable similarity search operations on the vast amount of textual data processed by our system.</a:t>
            </a:r>
          </a:p>
          <a:p>
            <a:endParaRPr lang="en-US" sz="2200" dirty="0"/>
          </a:p>
          <a:p>
            <a:r>
              <a:rPr lang="en-US" sz="2200" dirty="0"/>
              <a:t>6. </a:t>
            </a:r>
            <a:r>
              <a:rPr lang="en-US" sz="2200" b="1" dirty="0" err="1"/>
              <a:t>Chainlit</a:t>
            </a:r>
            <a:r>
              <a:rPr lang="en-US" sz="2200" dirty="0"/>
              <a:t>: </a:t>
            </a:r>
            <a:r>
              <a:rPr lang="en-US" sz="2200" dirty="0" err="1"/>
              <a:t>Chainlit</a:t>
            </a:r>
            <a:r>
              <a:rPr lang="en-US" sz="2200" dirty="0"/>
              <a:t> plays a pivotal role in streamlining the integration of various components and modules within our system, ensuring seamless communication and interaction between different parts of the system architecture.</a:t>
            </a:r>
          </a:p>
          <a:p>
            <a:endParaRPr lang="en-US" sz="2200" dirty="0"/>
          </a:p>
          <a:p>
            <a:r>
              <a:rPr lang="en-US" sz="2200" dirty="0"/>
              <a:t>7. </a:t>
            </a:r>
            <a:r>
              <a:rPr lang="en-US" sz="2200" b="1" dirty="0"/>
              <a:t>Hugging Face Hub</a:t>
            </a:r>
            <a:r>
              <a:rPr lang="en-US" sz="2200" dirty="0"/>
              <a:t>: Utilizing the resources available on the Hugging Face Hub, including pre-trained language models like Llama 2 7b, our system enhances its natural language understanding capabilities, enabling it to comprehend and process complex medical queries with high accuracy and efficiency.</a:t>
            </a:r>
          </a:p>
        </p:txBody>
      </p:sp>
    </p:spTree>
    <p:extLst>
      <p:ext uri="{BB962C8B-B14F-4D97-AF65-F5344CB8AC3E}">
        <p14:creationId xmlns:p14="http://schemas.microsoft.com/office/powerpoint/2010/main" val="883517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1F1-464A-0445-E009-81473927A62D}"/>
              </a:ext>
            </a:extLst>
          </p:cNvPr>
          <p:cNvSpPr>
            <a:spLocks noGrp="1"/>
          </p:cNvSpPr>
          <p:nvPr>
            <p:ph type="title"/>
          </p:nvPr>
        </p:nvSpPr>
        <p:spPr>
          <a:xfrm>
            <a:off x="222250" y="152400"/>
            <a:ext cx="3421094" cy="430887"/>
          </a:xfrm>
        </p:spPr>
        <p:txBody>
          <a:bodyPr/>
          <a:lstStyle/>
          <a:p>
            <a:r>
              <a:rPr lang="en-US" sz="2800" dirty="0"/>
              <a:t>Code Snippet :</a:t>
            </a:r>
            <a:endParaRPr lang="en-IN" sz="2800" dirty="0"/>
          </a:p>
        </p:txBody>
      </p:sp>
      <p:pic>
        <p:nvPicPr>
          <p:cNvPr id="4" name="Picture 3">
            <a:extLst>
              <a:ext uri="{FF2B5EF4-FFF2-40B4-BE49-F238E27FC236}">
                <a16:creationId xmlns:a16="http://schemas.microsoft.com/office/drawing/2014/main" id="{FC4C053A-1BE4-D11B-C4B1-EE55751B3D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250" y="583287"/>
            <a:ext cx="5954785" cy="5806803"/>
          </a:xfrm>
          <a:prstGeom prst="rect">
            <a:avLst/>
          </a:prstGeom>
        </p:spPr>
      </p:pic>
      <p:sp>
        <p:nvSpPr>
          <p:cNvPr id="5" name="TextBox 4">
            <a:extLst>
              <a:ext uri="{FF2B5EF4-FFF2-40B4-BE49-F238E27FC236}">
                <a16:creationId xmlns:a16="http://schemas.microsoft.com/office/drawing/2014/main" id="{EA78082B-9159-0217-BFA5-A59F4F23A900}"/>
              </a:ext>
            </a:extLst>
          </p:cNvPr>
          <p:cNvSpPr txBox="1"/>
          <p:nvPr/>
        </p:nvSpPr>
        <p:spPr>
          <a:xfrm>
            <a:off x="2660650" y="6349183"/>
            <a:ext cx="1347998" cy="461665"/>
          </a:xfrm>
          <a:prstGeom prst="rect">
            <a:avLst/>
          </a:prstGeom>
          <a:noFill/>
        </p:spPr>
        <p:txBody>
          <a:bodyPr wrap="none" rtlCol="0">
            <a:spAutoFit/>
          </a:bodyPr>
          <a:lstStyle/>
          <a:p>
            <a:r>
              <a:rPr lang="en-US" sz="2400" b="1" dirty="0"/>
              <a:t>Ingest.py</a:t>
            </a:r>
            <a:endParaRPr lang="en-IN" sz="2400" b="1" dirty="0"/>
          </a:p>
        </p:txBody>
      </p:sp>
      <p:pic>
        <p:nvPicPr>
          <p:cNvPr id="7" name="Picture 6">
            <a:extLst>
              <a:ext uri="{FF2B5EF4-FFF2-40B4-BE49-F238E27FC236}">
                <a16:creationId xmlns:a16="http://schemas.microsoft.com/office/drawing/2014/main" id="{D192DD70-DB04-1EA6-077E-F50445C4AA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8250" y="620806"/>
            <a:ext cx="5811841" cy="5616388"/>
          </a:xfrm>
          <a:prstGeom prst="rect">
            <a:avLst/>
          </a:prstGeom>
        </p:spPr>
      </p:pic>
      <p:sp>
        <p:nvSpPr>
          <p:cNvPr id="8" name="TextBox 7">
            <a:extLst>
              <a:ext uri="{FF2B5EF4-FFF2-40B4-BE49-F238E27FC236}">
                <a16:creationId xmlns:a16="http://schemas.microsoft.com/office/drawing/2014/main" id="{FB1156A3-01F0-52E2-0C6C-44F3241C0868}"/>
              </a:ext>
            </a:extLst>
          </p:cNvPr>
          <p:cNvSpPr txBox="1"/>
          <p:nvPr/>
        </p:nvSpPr>
        <p:spPr>
          <a:xfrm>
            <a:off x="8756650" y="6279689"/>
            <a:ext cx="1406091" cy="461665"/>
          </a:xfrm>
          <a:prstGeom prst="rect">
            <a:avLst/>
          </a:prstGeom>
          <a:noFill/>
        </p:spPr>
        <p:txBody>
          <a:bodyPr wrap="none" rtlCol="0">
            <a:spAutoFit/>
          </a:bodyPr>
          <a:lstStyle/>
          <a:p>
            <a:r>
              <a:rPr lang="en-US" sz="2400" b="1" dirty="0"/>
              <a:t>Model.py</a:t>
            </a:r>
            <a:endParaRPr lang="en-IN" sz="2400" b="1" dirty="0"/>
          </a:p>
        </p:txBody>
      </p:sp>
    </p:spTree>
    <p:extLst>
      <p:ext uri="{BB962C8B-B14F-4D97-AF65-F5344CB8AC3E}">
        <p14:creationId xmlns:p14="http://schemas.microsoft.com/office/powerpoint/2010/main" val="414773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TotalTime>
  <Words>837</Words>
  <Application>Microsoft Office PowerPoint</Application>
  <PresentationFormat>Custom</PresentationFormat>
  <Paragraphs>69</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AmazonEmber</vt:lpstr>
      <vt:lpstr>Calibri</vt:lpstr>
      <vt:lpstr>Office Theme</vt:lpstr>
      <vt:lpstr>NNDL PROJECT- MEDICAL CHATBOT USING LLAMA 2 LLM</vt:lpstr>
      <vt:lpstr>LLaMa-2</vt:lpstr>
      <vt:lpstr>RLHF - Reinforcement learning from human feedback</vt:lpstr>
      <vt:lpstr>Architecture of LLaMa-2</vt:lpstr>
      <vt:lpstr>Using LLAMA-2 To make a medical chatbot</vt:lpstr>
      <vt:lpstr>Using LLAMA-2 To make a medical chatbot</vt:lpstr>
      <vt:lpstr>Tech Stack and Libraries Used:</vt:lpstr>
      <vt:lpstr>Tech Stack and Libraries Used:</vt:lpstr>
      <vt:lpstr>Code Snippet :</vt:lpstr>
      <vt:lpstr>Code Snippet :</vt:lpstr>
      <vt:lpstr>Project Output Snippets</vt:lpstr>
      <vt:lpstr>Project Output Snippets</vt:lpstr>
      <vt:lpstr>Project Output Snippets</vt:lpstr>
      <vt:lpstr>USECASES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ATML PROJECT- MEDICAL CHATBOT USING LLAMA 2 LLM</dc:title>
  <cp:lastModifiedBy>REVANTH ANVEKAR</cp:lastModifiedBy>
  <cp:revision>9</cp:revision>
  <dcterms:created xsi:type="dcterms:W3CDTF">2024-04-17T05:35:35Z</dcterms:created>
  <dcterms:modified xsi:type="dcterms:W3CDTF">2024-05-04T07:32:51Z</dcterms:modified>
</cp:coreProperties>
</file>