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10"/>
  </p:normalViewPr>
  <p:slideViewPr>
    <p:cSldViewPr snapToGrid="0" snapToObjects="1">
      <p:cViewPr>
        <p:scale>
          <a:sx n="73" d="100"/>
          <a:sy n="73" d="100"/>
        </p:scale>
        <p:origin x="60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-174358" y="65033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907024"/>
            <a:ext cx="7556421" cy="1956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702"/>
              </a:lnSpc>
              <a:buNone/>
            </a:pPr>
            <a:r>
              <a:rPr lang="en-US" sz="6162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Coffee Shop Sales Dashboard</a:t>
            </a:r>
          </a:p>
          <a:p>
            <a:pPr marL="0" indent="0">
              <a:lnSpc>
                <a:spcPts val="7702"/>
              </a:lnSpc>
              <a:buNone/>
            </a:pPr>
            <a:endParaRPr lang="en-US" sz="6162" dirty="0"/>
          </a:p>
        </p:txBody>
      </p:sp>
      <p:sp>
        <p:nvSpPr>
          <p:cNvPr id="7" name="Text 3"/>
          <p:cNvSpPr/>
          <p:nvPr/>
        </p:nvSpPr>
        <p:spPr>
          <a:xfrm>
            <a:off x="793790" y="4203620"/>
            <a:ext cx="7556421" cy="3385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2800" b="1" dirty="0"/>
              <a:t>"Coffee is more than a drink; it's a magical moment that brings us together, sip by sip.</a:t>
            </a:r>
          </a:p>
          <a:p>
            <a:pPr marL="0" indent="0">
              <a:lnSpc>
                <a:spcPts val="2858"/>
              </a:lnSpc>
              <a:buNone/>
            </a:pPr>
            <a:r>
              <a:rPr lang="en-US" sz="1786" dirty="0"/>
              <a:t>" FIVE  STEPS :</a:t>
            </a:r>
          </a:p>
          <a:p>
            <a:pPr marL="0" indent="0">
              <a:lnSpc>
                <a:spcPts val="2858"/>
              </a:lnSpc>
              <a:buNone/>
            </a:pPr>
            <a:r>
              <a:rPr lang="en-US" sz="1600" dirty="0"/>
              <a:t>Stage 1: </a:t>
            </a:r>
            <a:r>
              <a:rPr lang="en-US" sz="1600" b="1" dirty="0"/>
              <a:t>Collecting Sales Data</a:t>
            </a:r>
            <a:endParaRPr lang="en-US" sz="1786" b="1" dirty="0"/>
          </a:p>
          <a:p>
            <a:pPr marL="0" indent="0">
              <a:lnSpc>
                <a:spcPts val="2858"/>
              </a:lnSpc>
              <a:buNone/>
            </a:pPr>
            <a:r>
              <a:rPr lang="en-US" sz="1600" dirty="0"/>
              <a:t>Stage 2: </a:t>
            </a:r>
            <a:r>
              <a:rPr lang="en-US" sz="1600" b="1" dirty="0"/>
              <a:t>Organizing the Data</a:t>
            </a:r>
            <a:endParaRPr lang="en-US" sz="1786" b="1" dirty="0"/>
          </a:p>
          <a:p>
            <a:pPr marL="0" indent="0">
              <a:lnSpc>
                <a:spcPts val="2858"/>
              </a:lnSpc>
              <a:buNone/>
            </a:pPr>
            <a:r>
              <a:rPr lang="en-US" sz="1600" dirty="0"/>
              <a:t>Stage 3: </a:t>
            </a:r>
            <a:r>
              <a:rPr lang="en-US" sz="1600" b="1" dirty="0"/>
              <a:t>Creating the Dashboard</a:t>
            </a:r>
          </a:p>
          <a:p>
            <a:pPr marL="0" indent="0">
              <a:lnSpc>
                <a:spcPts val="2858"/>
              </a:lnSpc>
              <a:buNone/>
            </a:pPr>
            <a:r>
              <a:rPr lang="en-US" sz="1600" dirty="0"/>
              <a:t>Stage 4: </a:t>
            </a:r>
            <a:r>
              <a:rPr lang="en-US" sz="1600" b="1" dirty="0"/>
              <a:t>Analyzing the Data</a:t>
            </a:r>
          </a:p>
          <a:p>
            <a:pPr marL="0" indent="0">
              <a:lnSpc>
                <a:spcPts val="2858"/>
              </a:lnSpc>
              <a:buNone/>
            </a:pPr>
            <a:r>
              <a:rPr lang="en-US" sz="1600" dirty="0"/>
              <a:t>Stage 5: </a:t>
            </a:r>
            <a:r>
              <a:rPr lang="en-US" sz="1600" b="1" dirty="0"/>
              <a:t>Sharing the Results</a:t>
            </a:r>
            <a:endParaRPr lang="en-US" sz="1786" b="1" dirty="0"/>
          </a:p>
          <a:p>
            <a:pPr marL="0" indent="0">
              <a:lnSpc>
                <a:spcPts val="2858"/>
              </a:lnSpc>
              <a:buNone/>
            </a:pPr>
            <a:endParaRPr lang="en-US" sz="1786" dirty="0"/>
          </a:p>
        </p:txBody>
      </p:sp>
      <p:sp>
        <p:nvSpPr>
          <p:cNvPr id="8" name="Shape 4"/>
          <p:cNvSpPr/>
          <p:nvPr/>
        </p:nvSpPr>
        <p:spPr>
          <a:xfrm>
            <a:off x="793790" y="59425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270040" y="5925622"/>
            <a:ext cx="1327904" cy="3968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26"/>
              </a:lnSpc>
              <a:buNone/>
            </a:pPr>
            <a:endParaRPr lang="en-US" sz="2233" dirty="0"/>
          </a:p>
        </p:txBody>
      </p:sp>
      <p:pic>
        <p:nvPicPr>
          <p:cNvPr id="11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FBD3D-F706-3622-B6CD-5234C7769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-65033"/>
            <a:ext cx="566075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663547"/>
            <a:ext cx="4919186" cy="29023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Optimizing Operations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988100" y="3031688"/>
            <a:ext cx="12168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79" dirty="0"/>
          </a:p>
        </p:txBody>
      </p:sp>
      <p:sp>
        <p:nvSpPr>
          <p:cNvPr id="9" name="Text 5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Inventory Management</a:t>
            </a:r>
            <a:endParaRPr lang="en-US" sz="2233" dirty="0"/>
          </a:p>
        </p:txBody>
      </p:sp>
      <p:sp>
        <p:nvSpPr>
          <p:cNvPr id="10" name="Text 6"/>
          <p:cNvSpPr/>
          <p:nvPr/>
        </p:nvSpPr>
        <p:spPr>
          <a:xfrm>
            <a:off x="1530906" y="3437096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Streamline ordering and stocking processes to minimize waste and maximize profitability.</a:t>
            </a:r>
            <a:endParaRPr lang="en-US" sz="1786" dirty="0"/>
          </a:p>
        </p:txBody>
      </p:sp>
      <p:sp>
        <p:nvSpPr>
          <p:cNvPr id="11" name="Shape 7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4856202" y="3031688"/>
            <a:ext cx="16883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79" dirty="0"/>
          </a:p>
        </p:txBody>
      </p:sp>
      <p:sp>
        <p:nvSpPr>
          <p:cNvPr id="13" name="Text 9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Staffing Efficiency</a:t>
            </a:r>
            <a:endParaRPr lang="en-US" sz="2233" dirty="0"/>
          </a:p>
        </p:txBody>
      </p:sp>
      <p:sp>
        <p:nvSpPr>
          <p:cNvPr id="14" name="Text 10"/>
          <p:cNvSpPr/>
          <p:nvPr/>
        </p:nvSpPr>
        <p:spPr>
          <a:xfrm>
            <a:off x="5422583" y="3437096"/>
            <a:ext cx="2927747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Utilize data-driven insights to optimize employee scheduling and reduce labor costs.</a:t>
            </a:r>
            <a:endParaRPr lang="en-US" sz="1786" dirty="0"/>
          </a:p>
        </p:txBody>
      </p:sp>
      <p:sp>
        <p:nvSpPr>
          <p:cNvPr id="15" name="Shape 11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967026" y="5455682"/>
            <a:ext cx="16383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79" dirty="0"/>
          </a:p>
        </p:txBody>
      </p:sp>
      <p:sp>
        <p:nvSpPr>
          <p:cNvPr id="17" name="Text 13"/>
          <p:cNvSpPr/>
          <p:nvPr/>
        </p:nvSpPr>
        <p:spPr>
          <a:xfrm>
            <a:off x="1530906" y="5370671"/>
            <a:ext cx="3208377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Supply Chain Optimization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 opportunities to optimize supplier relationships and logistics for key ingredients.</a:t>
            </a:r>
            <a:endParaRPr lang="en-US" sz="1786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A8CBBC-8CF9-4621-9C0F-80A3D82FD4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84083"/>
            <a:ext cx="9291145" cy="80540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539960"/>
            <a:ext cx="6733461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Overview of 3 NYC Locations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Midtown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flagship location in the heart of Manhattan, serving the bustling business district.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Downtown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cozy shop in the trendy SoHo neighborhood, attracting a stylish clientele.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Uptown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neighborhood cafe catering to the local residential community uptown.</a:t>
            </a:r>
            <a:endParaRPr lang="en-US" sz="1786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270046"/>
            <a:ext cx="4919305" cy="36895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858679"/>
            <a:ext cx="5731312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Real-Time Sales Insights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1073110" y="2247781"/>
            <a:ext cx="12168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79" dirty="0"/>
          </a:p>
        </p:txBody>
      </p:sp>
      <p:sp>
        <p:nvSpPr>
          <p:cNvPr id="11" name="Text 7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Hourly Trends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Monitor peak hours and lull periods to optimize staffing and inventory.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5" name="Text 11"/>
          <p:cNvSpPr/>
          <p:nvPr/>
        </p:nvSpPr>
        <p:spPr>
          <a:xfrm>
            <a:off x="1049536" y="4144447"/>
            <a:ext cx="16883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79" dirty="0"/>
          </a:p>
        </p:txBody>
      </p:sp>
      <p:sp>
        <p:nvSpPr>
          <p:cNvPr id="16" name="Text 12"/>
          <p:cNvSpPr/>
          <p:nvPr/>
        </p:nvSpPr>
        <p:spPr>
          <a:xfrm>
            <a:off x="2381488" y="403109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Daily Performance</a:t>
            </a:r>
            <a:endParaRPr lang="en-US" sz="2233" dirty="0"/>
          </a:p>
        </p:txBody>
      </p:sp>
      <p:sp>
        <p:nvSpPr>
          <p:cNvPr id="17" name="Text 13"/>
          <p:cNvSpPr/>
          <p:nvPr/>
        </p:nvSpPr>
        <p:spPr>
          <a:xfrm>
            <a:off x="2381488" y="4521517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daily sales figures and identify patterns across the week.</a:t>
            </a:r>
            <a:endParaRPr lang="en-US" sz="1786" dirty="0"/>
          </a:p>
        </p:txBody>
      </p:sp>
      <p:sp>
        <p:nvSpPr>
          <p:cNvPr id="18" name="Shape 14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1052036" y="6041112"/>
            <a:ext cx="16383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Weekly Reports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Review comprehensive weekly summaries to spot growth opportunities.</a:t>
            </a:r>
            <a:endParaRPr lang="en-US" sz="1786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539960"/>
            <a:ext cx="7223998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Analyzing Performance Trends</a:t>
            </a:r>
            <a:endParaRPr lang="en-US" sz="4465" dirty="0"/>
          </a:p>
        </p:txBody>
      </p:sp>
      <p:sp>
        <p:nvSpPr>
          <p:cNvPr id="5" name="Text 3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Revenue Growth</a:t>
            </a:r>
            <a:endParaRPr lang="en-US" sz="2233" dirty="0"/>
          </a:p>
        </p:txBody>
      </p:sp>
      <p:sp>
        <p:nvSpPr>
          <p:cNvPr id="6" name="Text 4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Track monthly and yearly revenue trends to measure overall business growth.</a:t>
            </a:r>
            <a:endParaRPr lang="en-US" sz="1786" dirty="0"/>
          </a:p>
        </p:txBody>
      </p:sp>
      <p:sp>
        <p:nvSpPr>
          <p:cNvPr id="7" name="Text 5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Customer Insights</a:t>
            </a:r>
            <a:endParaRPr lang="en-US" sz="2233" dirty="0"/>
          </a:p>
        </p:txBody>
      </p:sp>
      <p:sp>
        <p:nvSpPr>
          <p:cNvPr id="8" name="Text 6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customer visit frequency and average ticket size to understand buying habits.</a:t>
            </a:r>
            <a:endParaRPr lang="en-US" sz="1786" dirty="0"/>
          </a:p>
        </p:txBody>
      </p:sp>
      <p:sp>
        <p:nvSpPr>
          <p:cNvPr id="9" name="Text 7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Product Performance</a:t>
            </a:r>
            <a:endParaRPr lang="en-US" sz="2233" dirty="0"/>
          </a:p>
        </p:txBody>
      </p:sp>
      <p:sp>
        <p:nvSpPr>
          <p:cNvPr id="10" name="Text 8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 top-selling items and understand which offerings drive the most profits.</a:t>
            </a:r>
            <a:endParaRPr lang="en-US" sz="1786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15885"/>
            <a:ext cx="4919305" cy="35977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858679"/>
            <a:ext cx="7247811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Visualizing Customer Behavior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6559510" y="2247781"/>
            <a:ext cx="121682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79" dirty="0"/>
          </a:p>
        </p:txBody>
      </p:sp>
      <p:sp>
        <p:nvSpPr>
          <p:cNvPr id="11" name="Text 7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Order Flow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 the customer journey from entry to checkout to optimize efficiency.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5" name="Text 11"/>
          <p:cNvSpPr/>
          <p:nvPr/>
        </p:nvSpPr>
        <p:spPr>
          <a:xfrm>
            <a:off x="6535936" y="4144447"/>
            <a:ext cx="168831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79" dirty="0"/>
          </a:p>
        </p:txBody>
      </p:sp>
      <p:sp>
        <p:nvSpPr>
          <p:cNvPr id="16" name="Text 12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Foot Traffic</a:t>
            </a:r>
            <a:endParaRPr lang="en-US" sz="2233" dirty="0"/>
          </a:p>
        </p:txBody>
      </p:sp>
      <p:sp>
        <p:nvSpPr>
          <p:cNvPr id="17" name="Text 13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Monitor in-store traffic patterns to ensure adequate staffing and seating.</a:t>
            </a:r>
            <a:endParaRPr lang="en-US" sz="1786" dirty="0"/>
          </a:p>
        </p:txBody>
      </p:sp>
      <p:sp>
        <p:nvSpPr>
          <p:cNvPr id="18" name="Shape 14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9" name="Shape 15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6538436" y="6041112"/>
            <a:ext cx="163830" cy="340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9"/>
              </a:lnSpc>
              <a:buNone/>
            </a:pPr>
            <a:r>
              <a:rPr lang="en-US" sz="2679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79" dirty="0"/>
          </a:p>
        </p:txBody>
      </p:sp>
      <p:sp>
        <p:nvSpPr>
          <p:cNvPr id="21" name="Text 17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Loyalty Trends</a:t>
            </a:r>
            <a:endParaRPr lang="en-US" sz="2233" dirty="0"/>
          </a:p>
        </p:txBody>
      </p:sp>
      <p:sp>
        <p:nvSpPr>
          <p:cNvPr id="22" name="Text 18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 regular customers and target them with personalized offers and rewards.</a:t>
            </a:r>
            <a:endParaRPr lang="en-US" sz="1786" dirty="0"/>
          </a:p>
        </p:txBody>
      </p:sp>
      <p:pic>
        <p:nvPicPr>
          <p:cNvPr id="2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376607"/>
            <a:ext cx="4919305" cy="34763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Identifying Growth Opportunities</a:t>
            </a:r>
            <a:endParaRPr lang="en-US" sz="4465" dirty="0"/>
          </a:p>
        </p:txBody>
      </p:sp>
      <p:sp>
        <p:nvSpPr>
          <p:cNvPr id="7" name="Shape 3"/>
          <p:cNvSpPr/>
          <p:nvPr/>
        </p:nvSpPr>
        <p:spPr>
          <a:xfrm>
            <a:off x="6280190" y="266604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6507004" y="289286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New Menu Items</a:t>
            </a:r>
            <a:endParaRPr lang="en-US" sz="2233" dirty="0"/>
          </a:p>
        </p:txBody>
      </p:sp>
      <p:sp>
        <p:nvSpPr>
          <p:cNvPr id="9" name="Text 5"/>
          <p:cNvSpPr/>
          <p:nvPr/>
        </p:nvSpPr>
        <p:spPr>
          <a:xfrm>
            <a:off x="6507004" y="3383280"/>
            <a:ext cx="32112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Analyze customer feedback and market trends to introduce innovative new offerings.</a:t>
            </a:r>
            <a:endParaRPr lang="en-US" sz="1786" dirty="0"/>
          </a:p>
        </p:txBody>
      </p:sp>
      <p:sp>
        <p:nvSpPr>
          <p:cNvPr id="10" name="Shape 6"/>
          <p:cNvSpPr/>
          <p:nvPr/>
        </p:nvSpPr>
        <p:spPr>
          <a:xfrm>
            <a:off x="10171867" y="266604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2EEEE"/>
          </a:solidFill>
          <a:ln/>
        </p:spPr>
      </p:sp>
      <p:sp>
        <p:nvSpPr>
          <p:cNvPr id="11" name="Text 7"/>
          <p:cNvSpPr/>
          <p:nvPr/>
        </p:nvSpPr>
        <p:spPr>
          <a:xfrm>
            <a:off x="10398681" y="2892862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Catering Services</a:t>
            </a:r>
            <a:endParaRPr lang="en-US" sz="2233" dirty="0"/>
          </a:p>
        </p:txBody>
      </p:sp>
      <p:sp>
        <p:nvSpPr>
          <p:cNvPr id="12" name="Text 8"/>
          <p:cNvSpPr/>
          <p:nvPr/>
        </p:nvSpPr>
        <p:spPr>
          <a:xfrm>
            <a:off x="10398681" y="3383280"/>
            <a:ext cx="32112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Expand into the corporate catering market to drive additional revenue streams.</a:t>
            </a:r>
            <a:endParaRPr lang="en-US" sz="1786" dirty="0"/>
          </a:p>
        </p:txBody>
      </p:sp>
      <p:sp>
        <p:nvSpPr>
          <p:cNvPr id="13" name="Shape 9"/>
          <p:cNvSpPr/>
          <p:nvPr/>
        </p:nvSpPr>
        <p:spPr>
          <a:xfrm>
            <a:off x="6280190" y="4925616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6507004" y="515243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Franchise Expansion</a:t>
            </a:r>
            <a:endParaRPr lang="en-US" sz="2233" dirty="0"/>
          </a:p>
        </p:txBody>
      </p:sp>
      <p:sp>
        <p:nvSpPr>
          <p:cNvPr id="15" name="Text 11"/>
          <p:cNvSpPr/>
          <p:nvPr/>
        </p:nvSpPr>
        <p:spPr>
          <a:xfrm>
            <a:off x="6507004" y="5642848"/>
            <a:ext cx="3211235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Leverage the successful brand and operating model to open new locations.</a:t>
            </a:r>
            <a:endParaRPr lang="en-US" sz="1786" dirty="0"/>
          </a:p>
        </p:txBody>
      </p:sp>
      <p:sp>
        <p:nvSpPr>
          <p:cNvPr id="16" name="Shape 12"/>
          <p:cNvSpPr/>
          <p:nvPr/>
        </p:nvSpPr>
        <p:spPr>
          <a:xfrm>
            <a:off x="10171867" y="4925616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17" name="Text 13"/>
          <p:cNvSpPr/>
          <p:nvPr/>
        </p:nvSpPr>
        <p:spPr>
          <a:xfrm>
            <a:off x="10398681" y="515243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Online Orders</a:t>
            </a:r>
            <a:endParaRPr lang="en-US" sz="2233" dirty="0"/>
          </a:p>
        </p:txBody>
      </p:sp>
      <p:sp>
        <p:nvSpPr>
          <p:cNvPr id="18" name="Text 14"/>
          <p:cNvSpPr/>
          <p:nvPr/>
        </p:nvSpPr>
        <p:spPr>
          <a:xfrm>
            <a:off x="10398681" y="5642848"/>
            <a:ext cx="3211235" cy="1451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 a seamless online ordering platform to capture more convenience-driven customers.</a:t>
            </a:r>
            <a:endParaRPr lang="en-US" sz="1786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218" y="283488"/>
            <a:ext cx="3133963" cy="22682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3821430"/>
            <a:ext cx="5850374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81"/>
              </a:lnSpc>
              <a:buNone/>
            </a:pPr>
            <a:r>
              <a:rPr lang="en-US" sz="4465" b="1" dirty="0">
                <a:solidFill>
                  <a:srgbClr val="152D47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Driving Business Success</a:t>
            </a:r>
            <a:endParaRPr lang="en-US" sz="446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Scalable Growth</a:t>
            </a:r>
            <a:endParaRPr lang="en-US" sz="2233" dirty="0"/>
          </a:p>
        </p:txBody>
      </p:sp>
      <p:sp>
        <p:nvSpPr>
          <p:cNvPr id="9" name="Text 4"/>
          <p:cNvSpPr/>
          <p:nvPr/>
        </p:nvSpPr>
        <p:spPr>
          <a:xfrm>
            <a:off x="793790" y="6154579"/>
            <a:ext cx="4120753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Leverage data-driven insights to expand the coffee shop brand and capture new markets.</a:t>
            </a:r>
            <a:endParaRPr lang="en-US" sz="178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Customer Loyalty</a:t>
            </a:r>
            <a:endParaRPr lang="en-US" sz="2233" dirty="0"/>
          </a:p>
        </p:txBody>
      </p:sp>
      <p:sp>
        <p:nvSpPr>
          <p:cNvPr id="12" name="Text 6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Deliver exceptional experiences that keep customers coming back time and time again.</a:t>
            </a:r>
            <a:endParaRPr lang="en-US" sz="178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715738" y="5664160"/>
            <a:ext cx="2835235" cy="3543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1"/>
              </a:lnSpc>
              <a:buNone/>
            </a:pPr>
            <a:r>
              <a:rPr lang="en-US" sz="2233" b="1" dirty="0">
                <a:solidFill>
                  <a:srgbClr val="4C4C4D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Operational Excellence</a:t>
            </a:r>
            <a:endParaRPr lang="en-US" sz="2233" dirty="0"/>
          </a:p>
        </p:txBody>
      </p:sp>
      <p:sp>
        <p:nvSpPr>
          <p:cNvPr id="15" name="Text 8"/>
          <p:cNvSpPr/>
          <p:nvPr/>
        </p:nvSpPr>
        <p:spPr>
          <a:xfrm>
            <a:off x="9715738" y="6154579"/>
            <a:ext cx="4120753" cy="7258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58"/>
              </a:lnSpc>
              <a:buNone/>
            </a:pPr>
            <a:r>
              <a:rPr lang="en-US" sz="1786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Optimize every aspect of the business to maximize profitability and sustainability.</a:t>
            </a:r>
            <a:endParaRPr lang="en-US" sz="1786" dirty="0"/>
          </a:p>
        </p:txBody>
      </p:sp>
      <p:pic>
        <p:nvPicPr>
          <p:cNvPr id="16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408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Crimson Pro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 REVATHI</cp:lastModifiedBy>
  <cp:revision>5</cp:revision>
  <dcterms:created xsi:type="dcterms:W3CDTF">2024-08-20T04:23:23Z</dcterms:created>
  <dcterms:modified xsi:type="dcterms:W3CDTF">2024-08-20T05:03:53Z</dcterms:modified>
</cp:coreProperties>
</file>