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7" r:id="rId9"/>
    <p:sldId id="269" r:id="rId10"/>
    <p:sldId id="270" r:id="rId11"/>
    <p:sldId id="272" r:id="rId12"/>
    <p:sldId id="273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78" autoAdjust="0"/>
    <p:restoredTop sz="94660"/>
  </p:normalViewPr>
  <p:slideViewPr>
    <p:cSldViewPr>
      <p:cViewPr varScale="1">
        <p:scale>
          <a:sx n="126" d="100"/>
          <a:sy n="126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42B73E3-4248-4F8F-82B4-88306B03C25D}" type="datetimeFigureOut">
              <a:rPr lang="ko-KR" altLang="en-US" smtClean="0"/>
              <a:pPr/>
              <a:t>2007-11-09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6E6A90-F1E3-4425-B559-C8712DAAFC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B73E3-4248-4F8F-82B4-88306B03C25D}" type="datetimeFigureOut">
              <a:rPr lang="ko-KR" altLang="en-US" smtClean="0"/>
              <a:pPr/>
              <a:t>2007-11-09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6A90-F1E3-4425-B559-C8712DAAFC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42B73E3-4248-4F8F-82B4-88306B03C25D}" type="datetimeFigureOut">
              <a:rPr lang="ko-KR" altLang="en-US" smtClean="0"/>
              <a:pPr/>
              <a:t>2007-11-09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16E6A90-F1E3-4425-B559-C8712DAAFC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B73E3-4248-4F8F-82B4-88306B03C25D}" type="datetimeFigureOut">
              <a:rPr lang="ko-KR" altLang="en-US" smtClean="0"/>
              <a:pPr/>
              <a:t>2007-11-09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16E6A90-F1E3-4425-B559-C8712DAAFCF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B73E3-4248-4F8F-82B4-88306B03C25D}" type="datetimeFigureOut">
              <a:rPr lang="ko-KR" altLang="en-US" smtClean="0"/>
              <a:pPr/>
              <a:t>2007-11-09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16E6A90-F1E3-4425-B559-C8712DAAFCF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42B73E3-4248-4F8F-82B4-88306B03C25D}" type="datetimeFigureOut">
              <a:rPr lang="ko-KR" altLang="en-US" smtClean="0"/>
              <a:pPr/>
              <a:t>2007-11-09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16E6A90-F1E3-4425-B559-C8712DAAFCF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42B73E3-4248-4F8F-82B4-88306B03C25D}" type="datetimeFigureOut">
              <a:rPr lang="ko-KR" altLang="en-US" smtClean="0"/>
              <a:pPr/>
              <a:t>2007-11-09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16E6A90-F1E3-4425-B559-C8712DAAFCF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B73E3-4248-4F8F-82B4-88306B03C25D}" type="datetimeFigureOut">
              <a:rPr lang="ko-KR" altLang="en-US" smtClean="0"/>
              <a:pPr/>
              <a:t>2007-11-09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16E6A90-F1E3-4425-B559-C8712DAAFC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B73E3-4248-4F8F-82B4-88306B03C25D}" type="datetimeFigureOut">
              <a:rPr lang="ko-KR" altLang="en-US" smtClean="0"/>
              <a:pPr/>
              <a:t>2007-11-09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6E6A90-F1E3-4425-B559-C8712DAAFC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B73E3-4248-4F8F-82B4-88306B03C25D}" type="datetimeFigureOut">
              <a:rPr lang="ko-KR" altLang="en-US" smtClean="0"/>
              <a:pPr/>
              <a:t>2007-11-09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16E6A90-F1E3-4425-B559-C8712DAAFCF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42B73E3-4248-4F8F-82B4-88306B03C25D}" type="datetimeFigureOut">
              <a:rPr lang="ko-KR" altLang="en-US" smtClean="0"/>
              <a:pPr/>
              <a:t>2007-11-09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16E6A90-F1E3-4425-B559-C8712DAAFCF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42B73E3-4248-4F8F-82B4-88306B03C25D}" type="datetimeFigureOut">
              <a:rPr lang="ko-KR" altLang="en-US" smtClean="0"/>
              <a:pPr/>
              <a:t>2007-11-09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16E6A90-F1E3-4425-B559-C8712DAAFC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85852" y="1500174"/>
            <a:ext cx="6477000" cy="1828800"/>
          </a:xfrm>
        </p:spPr>
        <p:txBody>
          <a:bodyPr/>
          <a:lstStyle/>
          <a:p>
            <a:r>
              <a:rPr lang="ko-KR" altLang="en-US" dirty="0" smtClean="0"/>
              <a:t>탐색 강화 계층적 강화 학습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800" i="1" dirty="0" smtClean="0"/>
              <a:t>탐색 강화 계층적 강화 학습</a:t>
            </a:r>
          </a:p>
          <a:p>
            <a:r>
              <a:rPr lang="ko-KR" altLang="en-US" sz="1800" dirty="0" smtClean="0"/>
              <a:t>이승준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장병탁</a:t>
            </a:r>
            <a:endParaRPr lang="ko-KR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929454" y="521495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신동인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계층적 </a:t>
            </a:r>
            <a:r>
              <a:rPr lang="en-US" altLang="ko-KR" dirty="0" smtClean="0"/>
              <a:t>Q-Learning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정의된 상위 행동을 사용할 경우</a:t>
            </a:r>
            <a:endParaRPr lang="en-US" altLang="ko-KR" dirty="0" smtClean="0"/>
          </a:p>
          <a:p>
            <a:r>
              <a:rPr lang="ko-KR" altLang="en-US" dirty="0" smtClean="0"/>
              <a:t>정의된 하위 목표를 사용하는 경우</a:t>
            </a:r>
            <a:endParaRPr lang="en-US" altLang="ko-KR" dirty="0" smtClean="0"/>
          </a:p>
          <a:p>
            <a:r>
              <a:rPr lang="ko-KR" altLang="en-US" dirty="0" smtClean="0"/>
              <a:t>다단계 행동을 사용하는 경우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논문에서는 다단계 행동으로 계층화</a:t>
            </a:r>
            <a:endParaRPr lang="en-US" altLang="ko-KR" dirty="0" smtClean="0"/>
          </a:p>
          <a:p>
            <a:r>
              <a:rPr lang="ko-KR" altLang="en-US" dirty="0" smtClean="0"/>
              <a:t>상태카운트를 사용하여 전역적 탐색 보너스를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</a:t>
            </a:r>
            <a:endParaRPr lang="ko-KR" altLang="en-US" dirty="0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2363774" y="1600200"/>
            <a:ext cx="465140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2093404" y="1600200"/>
            <a:ext cx="519214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Q-Learning</a:t>
            </a:r>
            <a:r>
              <a:rPr lang="ko-KR" altLang="en-US" dirty="0" smtClean="0"/>
              <a:t>과 같은 기본적인 강화 학습 알고리즘은 문제의 사이즈가 커짐에 따라 성능이 크게 떨어지게 된다</a:t>
            </a:r>
            <a:r>
              <a:rPr lang="en-US" altLang="ko-KR" dirty="0" smtClean="0"/>
              <a:t>. 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계층적 강화 학습 모델에 지향적 탐색을 가능하게 하는 탐색 보너스를 도입한 강화 학습 모델을 제시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강화학습은 상호작용으로 학습한다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36" name="Picture 1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857224" y="2714620"/>
            <a:ext cx="3886200" cy="216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내용 개체 틀 1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ko-KR" altLang="en-US" dirty="0" smtClean="0"/>
              <a:t>에이전트가 일시적인 상황을 학습하고 환경에 영향을 미칠  목표를 계획을 계속하여 추론적이고 불확실한 환경을 완전하게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Markov </a:t>
            </a:r>
            <a:r>
              <a:rPr lang="ko-KR" altLang="en-US" dirty="0" smtClean="0"/>
              <a:t>결정 과정</a:t>
            </a:r>
            <a:r>
              <a:rPr lang="en-US" altLang="ko-KR" dirty="0" smtClean="0"/>
              <a:t>(MDPs)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185990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강화학습에서 환경은 다음과 같이 정의된</a:t>
            </a:r>
            <a:r>
              <a:rPr lang="en-US" altLang="ko-KR" dirty="0" smtClean="0"/>
              <a:t>MDP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모델링된다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 -  </a:t>
            </a:r>
            <a:r>
              <a:rPr lang="ko-KR" altLang="en-US" dirty="0" smtClean="0"/>
              <a:t>환경의 상태 집합</a:t>
            </a:r>
            <a:endParaRPr lang="en-US" altLang="ko-KR" dirty="0" smtClean="0"/>
          </a:p>
          <a:p>
            <a:r>
              <a:rPr lang="en-US" altLang="ko-KR" dirty="0" smtClean="0"/>
              <a:t>A(s) – S </a:t>
            </a:r>
            <a:r>
              <a:rPr lang="ko-KR" altLang="en-US" dirty="0" smtClean="0"/>
              <a:t>상태에서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가능한 행동의 집합</a:t>
            </a:r>
            <a:endParaRPr lang="en-US" altLang="ko-KR" dirty="0" smtClean="0"/>
          </a:p>
          <a:p>
            <a:r>
              <a:rPr lang="en-US" altLang="ko-KR" dirty="0" smtClean="0"/>
              <a:t>P(s, s’, a) -  </a:t>
            </a:r>
            <a:r>
              <a:rPr lang="ko-KR" altLang="en-US" dirty="0" smtClean="0"/>
              <a:t>주어진 </a:t>
            </a:r>
            <a:r>
              <a:rPr lang="en-US" altLang="ko-KR" dirty="0" smtClean="0"/>
              <a:t>a </a:t>
            </a:r>
            <a:r>
              <a:rPr lang="ko-KR" altLang="en-US" dirty="0" smtClean="0"/>
              <a:t>에서  </a:t>
            </a:r>
            <a:r>
              <a:rPr lang="en-US" altLang="ko-KR" dirty="0" smtClean="0"/>
              <a:t>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s’</a:t>
            </a:r>
            <a:r>
              <a:rPr lang="ko-KR" altLang="en-US" dirty="0" smtClean="0"/>
              <a:t>으로 전이할 가능성</a:t>
            </a:r>
            <a:endParaRPr lang="en-US" altLang="ko-KR" dirty="0" smtClean="0"/>
          </a:p>
          <a:p>
            <a:r>
              <a:rPr lang="en-US" altLang="ko-KR" dirty="0" smtClean="0"/>
              <a:t>R(s, s’, a) -  </a:t>
            </a:r>
            <a:r>
              <a:rPr lang="ko-KR" altLang="en-US" dirty="0" smtClean="0"/>
              <a:t>주어진 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s’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전이시</a:t>
            </a:r>
            <a:r>
              <a:rPr lang="ko-KR" altLang="en-US" dirty="0" smtClean="0"/>
              <a:t> 기대되는 보상</a:t>
            </a:r>
            <a:endParaRPr lang="en-US" altLang="ko-KR" dirty="0" smtClean="0"/>
          </a:p>
          <a:p>
            <a:r>
              <a:rPr lang="en-US" altLang="ko-KR" dirty="0" smtClean="0"/>
              <a:t>r -   </a:t>
            </a:r>
            <a:r>
              <a:rPr lang="ko-KR" altLang="en-US" dirty="0" smtClean="0"/>
              <a:t>지연된 보상의 할인율</a:t>
            </a:r>
            <a:endParaRPr lang="en-US" altLang="ko-KR" dirty="0" smtClean="0"/>
          </a:p>
          <a:p>
            <a:r>
              <a:rPr lang="ko-KR" altLang="en-US" dirty="0" smtClean="0"/>
              <a:t>불연속적인 시간  </a:t>
            </a:r>
            <a:r>
              <a:rPr lang="en-US" altLang="ko-KR" dirty="0" smtClean="0"/>
              <a:t>t = 0, 1, 2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286256"/>
            <a:ext cx="8109180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목표는 보상의 최대화이다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/>
                <a:ea typeface="맑은 고딕"/>
              </a:rPr>
              <a:t>각 </a:t>
            </a:r>
            <a:r>
              <a:rPr lang="en-US" altLang="ko-KR" dirty="0" smtClean="0">
                <a:latin typeface="맑은 고딕"/>
                <a:ea typeface="맑은 고딕"/>
              </a:rPr>
              <a:t>S</a:t>
            </a:r>
            <a:r>
              <a:rPr lang="ko-KR" altLang="en-US" dirty="0" smtClean="0">
                <a:latin typeface="맑은 고딕"/>
                <a:ea typeface="맑은 고딕"/>
              </a:rPr>
              <a:t>의 기대되는 미래의 보상을 최대화하는 </a:t>
            </a:r>
            <a:r>
              <a:rPr lang="ko-KR" altLang="en-US" dirty="0"/>
              <a:t>정책</a:t>
            </a:r>
            <a:r>
              <a:rPr lang="el-GR" altLang="ko-KR" dirty="0"/>
              <a:t>π</a:t>
            </a:r>
            <a:r>
              <a:rPr lang="ko-KR" altLang="en-US" dirty="0"/>
              <a:t>를 찾는다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en-US" altLang="ko-KR" dirty="0"/>
              <a:t>s</a:t>
            </a:r>
            <a:r>
              <a:rPr lang="en-US" altLang="ko-KR" dirty="0" smtClean="0"/>
              <a:t>, a </a:t>
            </a:r>
            <a:r>
              <a:rPr lang="ko-KR" altLang="en-US" dirty="0" smtClean="0"/>
              <a:t>는 한 쌍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Value function -  cf. </a:t>
            </a:r>
            <a:r>
              <a:rPr lang="ko-KR" altLang="en-US" dirty="0" smtClean="0"/>
              <a:t>평가 함수</a:t>
            </a:r>
            <a:endParaRPr lang="en-US" altLang="ko-KR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643182"/>
            <a:ext cx="6858048" cy="96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4429132"/>
            <a:ext cx="6985049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최적화된 평가함수와 정책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Optimal value functions</a:t>
            </a:r>
            <a:r>
              <a:rPr lang="ko-KR" altLang="en-US" dirty="0"/>
              <a:t>은</a:t>
            </a:r>
            <a:r>
              <a:rPr lang="ko-KR" altLang="en-US" dirty="0" smtClean="0"/>
              <a:t> 존재한다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따라서 </a:t>
            </a:r>
            <a:r>
              <a:rPr lang="en-US" altLang="ko-KR" dirty="0" smtClean="0"/>
              <a:t>Optimal policy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l-GR" altLang="ko-KR" dirty="0" smtClean="0"/>
              <a:t>π</a:t>
            </a:r>
            <a:r>
              <a:rPr lang="en-US" altLang="ko-KR" dirty="0" smtClean="0"/>
              <a:t>*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Q*</a:t>
            </a:r>
            <a:r>
              <a:rPr lang="ko-KR" altLang="en-US" dirty="0" smtClean="0"/>
              <a:t>를 기대하는</a:t>
            </a:r>
            <a:r>
              <a:rPr lang="en-US" altLang="ko-KR" dirty="0" smtClean="0"/>
              <a:t> greedy policy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285992"/>
            <a:ext cx="710001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7" y="4143380"/>
            <a:ext cx="3975315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Q-Learning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각 상태 전이 시</a:t>
            </a:r>
            <a:r>
              <a:rPr lang="en-US" altLang="ko-KR" dirty="0" smtClean="0"/>
              <a:t>:</a:t>
            </a:r>
          </a:p>
          <a:p>
            <a:endParaRPr lang="en-US" altLang="ko-KR" dirty="0"/>
          </a:p>
          <a:p>
            <a:r>
              <a:rPr lang="ko-KR" altLang="en-US" dirty="0" smtClean="0"/>
              <a:t>갱신한다</a:t>
            </a:r>
            <a:r>
              <a:rPr lang="en-US" altLang="ko-KR" dirty="0" smtClean="0"/>
              <a:t>: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1643049"/>
            <a:ext cx="2286016" cy="774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2571744"/>
            <a:ext cx="612159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4000504"/>
            <a:ext cx="80200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행위 선택</a:t>
            </a:r>
            <a:r>
              <a:rPr lang="en-US" altLang="ko-KR" dirty="0" smtClean="0"/>
              <a:t>(</a:t>
            </a:r>
            <a:r>
              <a:rPr lang="ko-KR" altLang="en-US" dirty="0" smtClean="0"/>
              <a:t>탐험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탐욕 행위 선택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항상 제일 좋아 보이는 것을 선택한다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E – </a:t>
            </a:r>
            <a:r>
              <a:rPr lang="ko-KR" altLang="en-US" dirty="0" smtClean="0"/>
              <a:t>탐욕 행위 선택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대부분 탐욕적이고 가끔 랜덤 행위를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개척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탐험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탐색 보너스</a:t>
            </a:r>
            <a:endParaRPr lang="ko-KR" alt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679450" y="2100262"/>
            <a:ext cx="802005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670</TotalTime>
  <Words>265</Words>
  <Application>Microsoft Office PowerPoint</Application>
  <PresentationFormat>화면 슬라이드 쇼(4:3)</PresentationFormat>
  <Paragraphs>59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가을</vt:lpstr>
      <vt:lpstr>탐색 강화 계층적 강화 학습</vt:lpstr>
      <vt:lpstr>요약</vt:lpstr>
      <vt:lpstr>강화학습은 상호작용으로 학습한다.</vt:lpstr>
      <vt:lpstr>Markov 결정 과정(MDPs)</vt:lpstr>
      <vt:lpstr>목표는 보상의 최대화이다.</vt:lpstr>
      <vt:lpstr>최적화된 평가함수와 정책</vt:lpstr>
      <vt:lpstr>Q-Learning</vt:lpstr>
      <vt:lpstr>행위 선택(탐험)</vt:lpstr>
      <vt:lpstr>탐색 보너스</vt:lpstr>
      <vt:lpstr>계층적 Q-Learning</vt:lpstr>
      <vt:lpstr>실험</vt:lpstr>
      <vt:lpstr>결과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강화학습을 통한 길찾기</dc:title>
  <dc:creator>Windows 사용자</dc:creator>
  <cp:lastModifiedBy>동인</cp:lastModifiedBy>
  <cp:revision>68</cp:revision>
  <dcterms:created xsi:type="dcterms:W3CDTF">2007-11-07T17:23:12Z</dcterms:created>
  <dcterms:modified xsi:type="dcterms:W3CDTF">2007-11-09T00:10:27Z</dcterms:modified>
</cp:coreProperties>
</file>