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Thin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bold.fntdata"/><Relationship Id="rId11" Type="http://schemas.openxmlformats.org/officeDocument/2006/relationships/slide" Target="slides/slide6.xml"/><Relationship Id="rId22" Type="http://schemas.openxmlformats.org/officeDocument/2006/relationships/font" Target="fonts/RobotoThin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Thin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Thin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a83c2fe99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a83c2fe99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a83c2fe99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a83c2fe99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1a62da56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1a62da56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1a62da56e_0_10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1a62da56e_0_1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a83c2fe99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a83c2fe99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a83c2fe99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a83c2fe99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a83c2fe99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a83c2fe99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a83c2fe99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a83c2fe99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a83c2fe99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a83c2fe99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a83c2fe99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a83c2fe99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a83c2fe99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a83c2fe99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a83c2fe99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a83c2fe99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7225" y="539174"/>
            <a:ext cx="2496875" cy="110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17844" l="0" r="7595" t="0"/>
          <a:stretch/>
        </p:blipFill>
        <p:spPr>
          <a:xfrm>
            <a:off x="4954150" y="1919188"/>
            <a:ext cx="1468000" cy="13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5450" y="1940000"/>
            <a:ext cx="1263525" cy="126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7975" y="3496000"/>
            <a:ext cx="2496875" cy="12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200925" y="453575"/>
            <a:ext cx="4753239" cy="126350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Courier New"/>
              </a:rPr>
              <a:t>LIFE-LINE</a:t>
            </a:r>
            <a:b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Courier New"/>
              </a:rPr>
            </a:br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Courier New"/>
              </a:rPr>
              <a:t>BLOOD-BANK DATABASE MANAGEMENT</a:t>
            </a:r>
            <a:b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Courier New"/>
              </a:rPr>
            </a:br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Courier New"/>
              </a:rPr>
              <a:t>SYSTEM</a:t>
            </a:r>
          </a:p>
        </p:txBody>
      </p:sp>
      <p:grpSp>
        <p:nvGrpSpPr>
          <p:cNvPr id="59" name="Google Shape;59;p13"/>
          <p:cNvGrpSpPr/>
          <p:nvPr/>
        </p:nvGrpSpPr>
        <p:grpSpPr>
          <a:xfrm>
            <a:off x="200837" y="3720007"/>
            <a:ext cx="3448699" cy="642743"/>
            <a:chOff x="1593000" y="2322425"/>
            <a:chExt cx="4322761" cy="642743"/>
          </a:xfrm>
        </p:grpSpPr>
        <p:sp>
          <p:nvSpPr>
            <p:cNvPr id="60" name="Google Shape;60;p13"/>
            <p:cNvSpPr/>
            <p:nvPr/>
          </p:nvSpPr>
          <p:spPr>
            <a:xfrm flipH="1">
              <a:off x="2283061" y="2322568"/>
              <a:ext cx="3632700" cy="6426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PUNIT KUMAR MEENA</a:t>
              </a:r>
              <a:endParaRPr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(20075069)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1593000" y="2322425"/>
              <a:ext cx="690000" cy="6426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63" name="Google Shape;63;p13"/>
          <p:cNvGrpSpPr/>
          <p:nvPr/>
        </p:nvGrpSpPr>
        <p:grpSpPr>
          <a:xfrm>
            <a:off x="200782" y="3077400"/>
            <a:ext cx="3448785" cy="642608"/>
            <a:chOff x="1593000" y="2322567"/>
            <a:chExt cx="4322869" cy="642608"/>
          </a:xfrm>
        </p:grpSpPr>
        <p:sp>
          <p:nvSpPr>
            <p:cNvPr id="64" name="Google Shape;64;p13"/>
            <p:cNvSpPr/>
            <p:nvPr/>
          </p:nvSpPr>
          <p:spPr>
            <a:xfrm flipH="1">
              <a:off x="2283169" y="2322567"/>
              <a:ext cx="3632700" cy="6426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CHIRAG TANK (20075021)</a:t>
              </a:r>
              <a:r>
                <a:rPr lang="en"/>
                <a:t> </a:t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67" name="Google Shape;67;p13"/>
          <p:cNvSpPr/>
          <p:nvPr/>
        </p:nvSpPr>
        <p:spPr>
          <a:xfrm flipH="1">
            <a:off x="201024" y="2434800"/>
            <a:ext cx="3448500" cy="6426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GROUP MEMBERS: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b="13736" l="0" r="852" t="3958"/>
          <a:stretch/>
        </p:blipFill>
        <p:spPr>
          <a:xfrm>
            <a:off x="144975" y="340225"/>
            <a:ext cx="8771102" cy="424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/>
          <p:nvPr/>
        </p:nvSpPr>
        <p:spPr>
          <a:xfrm flipH="1">
            <a:off x="125100" y="4583450"/>
            <a:ext cx="8771100" cy="440100"/>
          </a:xfrm>
          <a:prstGeom prst="rect">
            <a:avLst/>
          </a:prstGeom>
          <a:solidFill>
            <a:srgbClr val="1D7E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lt1"/>
                </a:solidFill>
              </a:rPr>
              <a:t>ABOUT US PAGE</a:t>
            </a:r>
            <a:endParaRPr sz="1600"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3"/>
          <p:cNvPicPr preferRelativeResize="0"/>
          <p:nvPr/>
        </p:nvPicPr>
        <p:blipFill rotWithShape="1">
          <a:blip r:embed="rId3">
            <a:alphaModFix/>
          </a:blip>
          <a:srcRect b="0" l="0" r="1029" t="3781"/>
          <a:stretch/>
        </p:blipFill>
        <p:spPr>
          <a:xfrm>
            <a:off x="142375" y="100475"/>
            <a:ext cx="8748274" cy="448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/>
          <p:nvPr/>
        </p:nvSpPr>
        <p:spPr>
          <a:xfrm flipH="1">
            <a:off x="125100" y="4583450"/>
            <a:ext cx="8771100" cy="440100"/>
          </a:xfrm>
          <a:prstGeom prst="rect">
            <a:avLst/>
          </a:prstGeom>
          <a:solidFill>
            <a:srgbClr val="1D7E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lt1"/>
                </a:solidFill>
              </a:rPr>
              <a:t>WHO CAN DONATE BLOOD (PAGE)</a:t>
            </a:r>
            <a:endParaRPr sz="1600"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/>
          <p:nvPr/>
        </p:nvSpPr>
        <p:spPr>
          <a:xfrm flipH="1">
            <a:off x="444100" y="170450"/>
            <a:ext cx="8018100" cy="461100"/>
          </a:xfrm>
          <a:prstGeom prst="rect">
            <a:avLst/>
          </a:prstGeom>
          <a:solidFill>
            <a:srgbClr val="1D7E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BACK-END INFORMATION IN BRIEF 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451175" y="751975"/>
            <a:ext cx="8018100" cy="397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Char char="➔"/>
            </a:pPr>
            <a:r>
              <a:rPr lang="en" sz="1450">
                <a:solidFill>
                  <a:schemeClr val="lt1"/>
                </a:solidFill>
              </a:rPr>
              <a:t>IN VIEWS.PY FILE, WE HAVE CODED VIEW FUNCTION FOR HOME PAGE VIEW, REGISTERED USER LOGGED IN VIEW, BLOOD BANK MAP VIEW, FACTS ABOUT BLOOD VIEW, ABOUT US VIEW,ETC. </a:t>
            </a:r>
            <a:endParaRPr sz="145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lt1"/>
              </a:solidFill>
              <a:highlight>
                <a:srgbClr val="EDEBE9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Char char="➔"/>
            </a:pPr>
            <a:r>
              <a:rPr lang="en" sz="1450">
                <a:solidFill>
                  <a:schemeClr val="lt1"/>
                </a:solidFill>
              </a:rPr>
              <a:t>IN URLS.PY FILE, WE HAVE  MAPPED VARIOUS URLS FOR CORRESPONDING VIEWS SO THAT USER CAN ACCESS ALL WEB PAGES SMOOTHLY. THERE IS A TAB TO SWITCH BACK TO HOMEPAGE IN EVERY WEB PAGE.</a:t>
            </a:r>
            <a:endParaRPr sz="145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lt1"/>
              </a:solidFill>
              <a:highlight>
                <a:srgbClr val="EDEBE9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Char char="➔"/>
            </a:pPr>
            <a:r>
              <a:rPr lang="en" sz="1450">
                <a:solidFill>
                  <a:schemeClr val="lt1"/>
                </a:solidFill>
              </a:rPr>
              <a:t>SOME HTML FILES HAVE BEEN CREATED FOR CREATING FORMS, BASIC FORMATTING AND CREATING THE DESIRED VIEW.</a:t>
            </a:r>
            <a:endParaRPr sz="145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lt1"/>
              </a:solidFill>
              <a:highlight>
                <a:srgbClr val="EDEBE9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Char char="➔"/>
            </a:pPr>
            <a:r>
              <a:rPr lang="en" sz="1450">
                <a:solidFill>
                  <a:schemeClr val="lt1"/>
                </a:solidFill>
              </a:rPr>
              <a:t>SIMILARLY, SETTINGS.PY HAS BEEN MODIFIED IN ACCORDANCE WITH THE DESIRED PURPOSE.</a:t>
            </a:r>
            <a:endParaRPr sz="145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lt1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Char char="➔"/>
            </a:pPr>
            <a:r>
              <a:rPr lang="en" sz="1450">
                <a:solidFill>
                  <a:schemeClr val="lt1"/>
                </a:solidFill>
              </a:rPr>
              <a:t>MODELS.PY STORES VARIOUS MODELS FOR FETCHING INFORMATION FROM THE PAGE AND STORING IN THE MYSQL DATABASE.</a:t>
            </a:r>
            <a:endParaRPr sz="145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59050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/>
          <p:nvPr/>
        </p:nvSpPr>
        <p:spPr>
          <a:xfrm>
            <a:off x="296425" y="1095750"/>
            <a:ext cx="5517523" cy="295199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990000"/>
                </a:solidFill>
                <a:latin typeface="Pacifico"/>
              </a:rPr>
              <a:t>THANK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990000"/>
                </a:solidFill>
                <a:latin typeface="Pacifico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990000"/>
                </a:solidFill>
                <a:latin typeface="Pacifico"/>
              </a:rPr>
              <a:t>YOU !</a:t>
            </a:r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3950" y="152400"/>
            <a:ext cx="3177650" cy="465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4"/>
          <p:cNvGrpSpPr/>
          <p:nvPr/>
        </p:nvGrpSpPr>
        <p:grpSpPr>
          <a:xfrm>
            <a:off x="779377" y="982579"/>
            <a:ext cx="2486829" cy="3240330"/>
            <a:chOff x="1118224" y="283725"/>
            <a:chExt cx="2090826" cy="4076400"/>
          </a:xfrm>
        </p:grpSpPr>
        <p:sp>
          <p:nvSpPr>
            <p:cNvPr id="73" name="Google Shape;73;p14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3328577" y="982568"/>
            <a:ext cx="2486829" cy="3190191"/>
            <a:chOff x="1118224" y="283725"/>
            <a:chExt cx="2090826" cy="4076400"/>
          </a:xfrm>
        </p:grpSpPr>
        <p:sp>
          <p:nvSpPr>
            <p:cNvPr id="76" name="Google Shape;76;p14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14"/>
          <p:cNvGrpSpPr/>
          <p:nvPr/>
        </p:nvGrpSpPr>
        <p:grpSpPr>
          <a:xfrm>
            <a:off x="5877802" y="982376"/>
            <a:ext cx="2486829" cy="3190191"/>
            <a:chOff x="1118224" y="283725"/>
            <a:chExt cx="2090826" cy="4076400"/>
          </a:xfrm>
        </p:grpSpPr>
        <p:sp>
          <p:nvSpPr>
            <p:cNvPr id="79" name="Google Shape;79;p14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4"/>
          <p:cNvSpPr/>
          <p:nvPr/>
        </p:nvSpPr>
        <p:spPr>
          <a:xfrm flipH="1">
            <a:off x="779425" y="170450"/>
            <a:ext cx="7585200" cy="642600"/>
          </a:xfrm>
          <a:prstGeom prst="rect">
            <a:avLst/>
          </a:prstGeom>
          <a:solidFill>
            <a:srgbClr val="1D7E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FEATURES</a:t>
            </a:r>
            <a:r>
              <a:rPr lang="en">
                <a:solidFill>
                  <a:schemeClr val="lt1"/>
                </a:solidFill>
              </a:rPr>
              <a:t>  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858900" y="1162825"/>
            <a:ext cx="227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1D7E74"/>
                </a:solidFill>
              </a:rPr>
              <a:t>BLOOD BANKS AND CAMPS</a:t>
            </a:r>
            <a:endParaRPr b="1" sz="1500" u="sng">
              <a:solidFill>
                <a:srgbClr val="1D7E74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3435600" y="1162825"/>
            <a:ext cx="2272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1D7E74"/>
                </a:solidFill>
              </a:rPr>
              <a:t>CHARTS</a:t>
            </a:r>
            <a:endParaRPr b="1" sz="1500" u="sng">
              <a:solidFill>
                <a:srgbClr val="1D7E74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5984813" y="1162825"/>
            <a:ext cx="2272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1D7E74"/>
                </a:solidFill>
              </a:rPr>
              <a:t>LISTS</a:t>
            </a:r>
            <a:endParaRPr b="1" sz="1500" u="sng">
              <a:solidFill>
                <a:srgbClr val="1D7E74"/>
              </a:solidFill>
            </a:endParaRPr>
          </a:p>
        </p:txBody>
      </p:sp>
      <p:sp>
        <p:nvSpPr>
          <p:cNvPr id="85" name="Google Shape;85;p14"/>
          <p:cNvSpPr/>
          <p:nvPr/>
        </p:nvSpPr>
        <p:spPr>
          <a:xfrm flipH="1">
            <a:off x="858900" y="4342275"/>
            <a:ext cx="7585200" cy="280800"/>
          </a:xfrm>
          <a:prstGeom prst="rect">
            <a:avLst/>
          </a:prstGeom>
          <a:solidFill>
            <a:srgbClr val="1D7E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2115400" y="4419313"/>
            <a:ext cx="4913175" cy="1267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-</a:t>
            </a:r>
          </a:p>
        </p:txBody>
      </p:sp>
      <p:sp>
        <p:nvSpPr>
          <p:cNvPr id="87" name="Google Shape;87;p14"/>
          <p:cNvSpPr txBox="1"/>
          <p:nvPr/>
        </p:nvSpPr>
        <p:spPr>
          <a:xfrm>
            <a:off x="960650" y="1809325"/>
            <a:ext cx="1961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7E74"/>
                </a:solidFill>
                <a:highlight>
                  <a:schemeClr val="lt2"/>
                </a:highlight>
              </a:rPr>
              <a:t>MAP VIEW THAT IS LOCATION OF NEARBY BANKS/CAMPS CAN BE VIEWED ON THE MAPS</a:t>
            </a:r>
            <a:endParaRPr sz="1200">
              <a:solidFill>
                <a:srgbClr val="1D7E74"/>
              </a:solidFill>
              <a:highlight>
                <a:schemeClr val="lt2"/>
              </a:highlight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3519300" y="1809325"/>
            <a:ext cx="2105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7E74"/>
                </a:solidFill>
                <a:highlight>
                  <a:schemeClr val="lt2"/>
                </a:highlight>
              </a:rPr>
              <a:t>CHARTS FOR BLOOD DONORS AND AVAILABLE UNITS OF BLOOD IS MADE AVAILABLE.</a:t>
            </a:r>
            <a:endParaRPr sz="1200">
              <a:solidFill>
                <a:srgbClr val="1D7E74"/>
              </a:solidFill>
              <a:highlight>
                <a:schemeClr val="lt2"/>
              </a:highlight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5984825" y="1809325"/>
            <a:ext cx="2105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7E74"/>
                </a:solidFill>
                <a:highlight>
                  <a:schemeClr val="lt2"/>
                </a:highlight>
              </a:rPr>
              <a:t>DONOR AND REQUEST LIST ARE MADE TO STORE DONOR AND REQUEST DATAS.</a:t>
            </a:r>
            <a:endParaRPr sz="1200">
              <a:solidFill>
                <a:srgbClr val="1D7E74"/>
              </a:solidFill>
              <a:highlight>
                <a:schemeClr val="lt2"/>
              </a:highlight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2321575" y="330225"/>
            <a:ext cx="57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779377" y="982579"/>
            <a:ext cx="2486829" cy="3240330"/>
            <a:chOff x="1118224" y="283725"/>
            <a:chExt cx="2090826" cy="4076400"/>
          </a:xfrm>
        </p:grpSpPr>
        <p:sp>
          <p:nvSpPr>
            <p:cNvPr id="96" name="Google Shape;96;p15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Google Shape;98;p15"/>
          <p:cNvGrpSpPr/>
          <p:nvPr/>
        </p:nvGrpSpPr>
        <p:grpSpPr>
          <a:xfrm>
            <a:off x="3328577" y="982568"/>
            <a:ext cx="2486829" cy="3190191"/>
            <a:chOff x="1118224" y="283725"/>
            <a:chExt cx="2090826" cy="4076400"/>
          </a:xfrm>
        </p:grpSpPr>
        <p:sp>
          <p:nvSpPr>
            <p:cNvPr id="99" name="Google Shape;99;p15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15"/>
          <p:cNvGrpSpPr/>
          <p:nvPr/>
        </p:nvGrpSpPr>
        <p:grpSpPr>
          <a:xfrm>
            <a:off x="5877802" y="982376"/>
            <a:ext cx="2486829" cy="3190191"/>
            <a:chOff x="1118224" y="283725"/>
            <a:chExt cx="2090826" cy="4076400"/>
          </a:xfrm>
        </p:grpSpPr>
        <p:sp>
          <p:nvSpPr>
            <p:cNvPr id="102" name="Google Shape;102;p15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5"/>
          <p:cNvSpPr/>
          <p:nvPr/>
        </p:nvSpPr>
        <p:spPr>
          <a:xfrm flipH="1">
            <a:off x="779425" y="170450"/>
            <a:ext cx="7585200" cy="642600"/>
          </a:xfrm>
          <a:prstGeom prst="rect">
            <a:avLst/>
          </a:prstGeom>
          <a:solidFill>
            <a:srgbClr val="1D7E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FRONT END IN BRIEF  </a:t>
            </a:r>
            <a:r>
              <a:rPr lang="en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858900" y="1162825"/>
            <a:ext cx="22728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D7E74"/>
                </a:solidFill>
                <a:highlight>
                  <a:schemeClr val="lt2"/>
                </a:highlight>
              </a:rPr>
              <a:t>MAP-VIEW HAS BEEN GENERATED WITH THE HELP OF GOOGLE MAP  LINKS, IMPLEMENTED IN THE BACK-END PART OF THE WEBSITE.</a:t>
            </a:r>
            <a:endParaRPr sz="1500">
              <a:solidFill>
                <a:srgbClr val="1D7E74"/>
              </a:solidFill>
              <a:highlight>
                <a:schemeClr val="lt2"/>
              </a:highlight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3435600" y="1162825"/>
            <a:ext cx="2272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D7E74"/>
                </a:solidFill>
                <a:highlight>
                  <a:schemeClr val="lt2"/>
                </a:highlight>
              </a:rPr>
              <a:t>SIMPLICITY HAS BEEN MAINTAINED TO MAKE IT USER FRIENDLY AND BRIGHT COLORS ARE USED TO MAKE IT ATTRACTIVE.</a:t>
            </a:r>
            <a:endParaRPr sz="1500">
              <a:solidFill>
                <a:srgbClr val="1D7E74"/>
              </a:solidFill>
              <a:highlight>
                <a:schemeClr val="lt2"/>
              </a:highlight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5984813" y="1162825"/>
            <a:ext cx="2272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D7E74"/>
                </a:solidFill>
                <a:highlight>
                  <a:schemeClr val="lt2"/>
                </a:highlight>
              </a:rPr>
              <a:t>THE TEMPLATE FOR THE PAGES HAS BEEN FORMATTED ACCORDINGLY TO SERVE THE PURPOSE OF THE WEBSITE.</a:t>
            </a:r>
            <a:endParaRPr sz="1500">
              <a:solidFill>
                <a:srgbClr val="1D7E74"/>
              </a:solidFill>
              <a:highlight>
                <a:schemeClr val="lt2"/>
              </a:highlight>
            </a:endParaRPr>
          </a:p>
        </p:txBody>
      </p:sp>
      <p:sp>
        <p:nvSpPr>
          <p:cNvPr id="108" name="Google Shape;108;p15"/>
          <p:cNvSpPr/>
          <p:nvPr/>
        </p:nvSpPr>
        <p:spPr>
          <a:xfrm flipH="1">
            <a:off x="858900" y="4342275"/>
            <a:ext cx="7585200" cy="280800"/>
          </a:xfrm>
          <a:prstGeom prst="rect">
            <a:avLst/>
          </a:prstGeom>
          <a:solidFill>
            <a:srgbClr val="1D7E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2115400" y="4419313"/>
            <a:ext cx="4913175" cy="1267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 b="6349" l="0" r="1642" t="3964"/>
          <a:stretch/>
        </p:blipFill>
        <p:spPr>
          <a:xfrm>
            <a:off x="152400" y="340225"/>
            <a:ext cx="8893752" cy="30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 rotWithShape="1">
          <a:blip r:embed="rId4">
            <a:alphaModFix/>
          </a:blip>
          <a:srcRect b="38637" l="0" r="1351" t="31167"/>
          <a:stretch/>
        </p:blipFill>
        <p:spPr>
          <a:xfrm>
            <a:off x="152400" y="3402325"/>
            <a:ext cx="8893752" cy="112075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/>
          <p:nvPr/>
        </p:nvSpPr>
        <p:spPr>
          <a:xfrm flipH="1">
            <a:off x="125100" y="4583450"/>
            <a:ext cx="8893800" cy="440100"/>
          </a:xfrm>
          <a:prstGeom prst="rect">
            <a:avLst/>
          </a:prstGeom>
          <a:solidFill>
            <a:srgbClr val="1D7E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lt1"/>
                </a:solidFill>
              </a:rPr>
              <a:t>HOME PAGE VIEW OF WEBSITE</a:t>
            </a:r>
            <a:endParaRPr sz="1600"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1419" t="3753"/>
          <a:stretch/>
        </p:blipFill>
        <p:spPr>
          <a:xfrm>
            <a:off x="152400" y="120075"/>
            <a:ext cx="8713627" cy="43229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/>
          <p:nvPr/>
        </p:nvSpPr>
        <p:spPr>
          <a:xfrm flipH="1">
            <a:off x="125100" y="4583450"/>
            <a:ext cx="8893800" cy="440100"/>
          </a:xfrm>
          <a:prstGeom prst="rect">
            <a:avLst/>
          </a:prstGeom>
          <a:solidFill>
            <a:srgbClr val="1D7E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lt1"/>
                </a:solidFill>
              </a:rPr>
              <a:t>USER REGISTRATION PAGE</a:t>
            </a:r>
            <a:endParaRPr sz="1600"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b="6561" l="0" r="1078" t="4168"/>
          <a:stretch/>
        </p:blipFill>
        <p:spPr>
          <a:xfrm>
            <a:off x="152400" y="350250"/>
            <a:ext cx="8743651" cy="329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/>
          <p:nvPr/>
        </p:nvSpPr>
        <p:spPr>
          <a:xfrm flipH="1">
            <a:off x="125100" y="4583450"/>
            <a:ext cx="8771100" cy="440100"/>
          </a:xfrm>
          <a:prstGeom prst="rect">
            <a:avLst/>
          </a:prstGeom>
          <a:solidFill>
            <a:srgbClr val="1D7E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lt1"/>
                </a:solidFill>
              </a:rPr>
              <a:t>REGISTERED USER LOGIN PAGE</a:t>
            </a:r>
            <a:endParaRPr sz="1600" u="sng">
              <a:solidFill>
                <a:schemeClr val="lt1"/>
              </a:solidFill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4">
            <a:alphaModFix/>
          </a:blip>
          <a:srcRect b="37234" l="0" r="1029" t="42859"/>
          <a:stretch/>
        </p:blipFill>
        <p:spPr>
          <a:xfrm>
            <a:off x="152400" y="3642475"/>
            <a:ext cx="8743800" cy="94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 b="36636" l="0" r="773" t="7970"/>
          <a:stretch/>
        </p:blipFill>
        <p:spPr>
          <a:xfrm>
            <a:off x="152400" y="90050"/>
            <a:ext cx="8771102" cy="2611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/>
          <p:nvPr/>
        </p:nvSpPr>
        <p:spPr>
          <a:xfrm flipH="1">
            <a:off x="125100" y="4583450"/>
            <a:ext cx="8771100" cy="440100"/>
          </a:xfrm>
          <a:prstGeom prst="rect">
            <a:avLst/>
          </a:prstGeom>
          <a:solidFill>
            <a:srgbClr val="1D7E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lt1"/>
                </a:solidFill>
              </a:rPr>
              <a:t>MAP VIEW FOR A LISTED BLOOD BANK</a:t>
            </a:r>
            <a:endParaRPr sz="1600" u="sng">
              <a:solidFill>
                <a:schemeClr val="lt1"/>
              </a:solidFill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4">
            <a:alphaModFix/>
          </a:blip>
          <a:srcRect b="6943" l="0" r="1642" t="29003"/>
          <a:stretch/>
        </p:blipFill>
        <p:spPr>
          <a:xfrm>
            <a:off x="125100" y="2701850"/>
            <a:ext cx="8771102" cy="188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0" l="0" r="0" t="3540"/>
          <a:stretch/>
        </p:blipFill>
        <p:spPr>
          <a:xfrm>
            <a:off x="125100" y="70050"/>
            <a:ext cx="8771102" cy="409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/>
          <p:nvPr/>
        </p:nvSpPr>
        <p:spPr>
          <a:xfrm flipH="1">
            <a:off x="125100" y="4222875"/>
            <a:ext cx="8771100" cy="800700"/>
          </a:xfrm>
          <a:prstGeom prst="rect">
            <a:avLst/>
          </a:prstGeom>
          <a:solidFill>
            <a:srgbClr val="1D7E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lt1"/>
                </a:solidFill>
              </a:rPr>
              <a:t>SEARCH FOR PATIENT PAGE</a:t>
            </a:r>
            <a:endParaRPr sz="1600" u="sng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(WE HAVE A SIMILAR PAGE FOR DONOR)</a:t>
            </a:r>
            <a:endParaRPr sz="1600"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 b="7400" l="0" r="1312" t="3544"/>
          <a:stretch/>
        </p:blipFill>
        <p:spPr>
          <a:xfrm>
            <a:off x="142400" y="120075"/>
            <a:ext cx="8723650" cy="410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/>
          <p:nvPr/>
        </p:nvSpPr>
        <p:spPr>
          <a:xfrm flipH="1">
            <a:off x="125100" y="4222875"/>
            <a:ext cx="8771100" cy="800700"/>
          </a:xfrm>
          <a:prstGeom prst="rect">
            <a:avLst/>
          </a:prstGeom>
          <a:solidFill>
            <a:srgbClr val="1D7E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lt1"/>
                </a:solidFill>
              </a:rPr>
              <a:t>PAGE TO MAKE A REQUEST</a:t>
            </a:r>
            <a:endParaRPr sz="1600" u="sng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(WE HAVE A SIMILAR PAGE FOR DONATION)</a:t>
            </a:r>
            <a:endParaRPr sz="1600"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