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9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3200" dirty="0" smtClean="0"/>
              <a:t>PROYECTO DATA SCIENCE</a:t>
            </a:r>
            <a:br>
              <a:rPr lang="es-ES" sz="3200" dirty="0" smtClean="0"/>
            </a:br>
            <a:r>
              <a:rPr lang="en-US" sz="3200" dirty="0"/>
              <a:t>CLUSTERIZACIÓN Y OPTIMIZACIÓN DE RUTAS DE TRANSPORTE</a:t>
            </a:r>
            <a:br>
              <a:rPr lang="en-US" sz="3200" dirty="0"/>
            </a:br>
            <a:r>
              <a:rPr lang="es-ES" sz="3200" dirty="0" smtClean="0"/>
              <a:t> 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r>
              <a:rPr lang="en-US" sz="7200" b="1" dirty="0" smtClean="0"/>
              <a:t>Business Description</a:t>
            </a:r>
            <a:r>
              <a:rPr lang="en-US" sz="7200" dirty="0" smtClean="0"/>
              <a:t>: optimizar recursos destinados al reparto de mercancías de última milla (urbanos</a:t>
            </a:r>
            <a:r>
              <a:rPr lang="en-US" sz="7200" dirty="0"/>
              <a:t>). Problema del Vendedor </a:t>
            </a:r>
            <a:r>
              <a:rPr lang="en-US" sz="7200" dirty="0" smtClean="0"/>
              <a:t>Viajero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b="1" dirty="0" smtClean="0"/>
              <a:t>Inspiración</a:t>
            </a:r>
            <a:r>
              <a:rPr lang="en-US" sz="7200" dirty="0" smtClean="0"/>
              <a:t>: modelo </a:t>
            </a:r>
            <a:r>
              <a:rPr lang="es-ES" sz="7200" dirty="0" smtClean="0"/>
              <a:t>conocido</a:t>
            </a:r>
            <a:r>
              <a:rPr lang="en-US" sz="7200" dirty="0" smtClean="0"/>
              <a:t> de </a:t>
            </a:r>
            <a:r>
              <a:rPr lang="es-ES" sz="7200" dirty="0" smtClean="0"/>
              <a:t>reparto</a:t>
            </a:r>
            <a:r>
              <a:rPr lang="en-US" sz="7200" dirty="0" smtClean="0"/>
              <a:t> de AMAZON (routing tools de FLEX), usado por AMAZON LOGISTICS</a:t>
            </a:r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b="1" dirty="0" smtClean="0"/>
              <a:t>Motivación general</a:t>
            </a:r>
            <a:r>
              <a:rPr lang="en-US" sz="7200" dirty="0" smtClean="0"/>
              <a:t>: conocimiento del sector, interés por aplicar BIG DATA a problemas de eficiencia en la ciudad, intereses ecológicos, de prevision de recursos humanos…</a:t>
            </a:r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r>
              <a:rPr lang="en-US" sz="7200" b="1" dirty="0" smtClean="0"/>
              <a:t>Aportación personal que me da el TFM</a:t>
            </a:r>
            <a:r>
              <a:rPr lang="en-US" sz="7200" dirty="0" smtClean="0"/>
              <a:t>: immersion al lenguaje PYTHON, entender las complicaciones reales de un data scientist y  superarlas en la medida de lo posible. </a:t>
            </a:r>
            <a:r>
              <a:rPr lang="en-US" sz="7200" smtClean="0"/>
              <a:t>Superar</a:t>
            </a:r>
            <a:r>
              <a:rPr lang="en-US" sz="7200" dirty="0" smtClean="0"/>
              <a:t> </a:t>
            </a:r>
            <a:r>
              <a:rPr lang="en-US" sz="7200" dirty="0" smtClean="0"/>
              <a:t>frustraciones y miedos a un campo relativamente nuevo para mi</a:t>
            </a:r>
            <a:endParaRPr lang="en-US" sz="7200" dirty="0"/>
          </a:p>
          <a:p>
            <a:endParaRPr lang="en-US" sz="72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931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3200" dirty="0" smtClean="0"/>
              <a:t>PROYECTO DATA SCIENCE</a:t>
            </a:r>
            <a:br>
              <a:rPr lang="es-ES" sz="3200" dirty="0" smtClean="0"/>
            </a:br>
            <a:r>
              <a:rPr lang="en-US" sz="3200" dirty="0"/>
              <a:t>CLUSTERIZACIÓN Y OPTIMIZACIÓN DE RUTAS DE TRANSPORTE</a:t>
            </a:r>
            <a:br>
              <a:rPr lang="en-US" sz="3200" dirty="0"/>
            </a:br>
            <a:r>
              <a:rPr lang="es-ES" sz="3200" dirty="0" smtClean="0"/>
              <a:t> 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200" dirty="0" smtClean="0"/>
              <a:t>Preparación del TFM en distintas fases:</a:t>
            </a:r>
          </a:p>
          <a:p>
            <a:pPr marL="0" indent="0">
              <a:buNone/>
            </a:pPr>
            <a:endParaRPr lang="en-US" sz="7200" dirty="0"/>
          </a:p>
          <a:p>
            <a:r>
              <a:rPr lang="en-US" sz="7200" dirty="0" smtClean="0"/>
              <a:t>IMPORTACIÓN Y LIMPIEZA DE DATOS </a:t>
            </a:r>
          </a:p>
          <a:p>
            <a:endParaRPr lang="en-US" sz="7200" dirty="0" smtClean="0"/>
          </a:p>
          <a:p>
            <a:r>
              <a:rPr lang="en-US" sz="7200" dirty="0" smtClean="0"/>
              <a:t>MÉTODO MACHINE LEARNING: CLUSTERIZACIÓN</a:t>
            </a:r>
          </a:p>
          <a:p>
            <a:pPr marL="0" indent="0">
              <a:buNone/>
            </a:pPr>
            <a:endParaRPr lang="en-US" sz="7200" dirty="0" smtClean="0"/>
          </a:p>
          <a:p>
            <a:r>
              <a:rPr lang="en-US" sz="7200" dirty="0"/>
              <a:t>OPTIMIZACIÓN DE LAS RUTAS </a:t>
            </a:r>
            <a:r>
              <a:rPr lang="en-US" sz="7200" dirty="0" smtClean="0"/>
              <a:t>GENERADAS</a:t>
            </a:r>
          </a:p>
          <a:p>
            <a:pPr marL="0" indent="0">
              <a:buNone/>
            </a:pPr>
            <a:endParaRPr lang="en-US" sz="7200" dirty="0" smtClean="0"/>
          </a:p>
          <a:p>
            <a:r>
              <a:rPr lang="en-US" sz="7200" dirty="0" smtClean="0"/>
              <a:t>OBTENCIÓN DEL MEJOR MODELO BASADO EN LAS MÉTRICAS</a:t>
            </a:r>
          </a:p>
          <a:p>
            <a:endParaRPr lang="en-US" sz="7200" dirty="0" smtClean="0"/>
          </a:p>
          <a:p>
            <a:r>
              <a:rPr lang="en-US" sz="7200" dirty="0" smtClean="0"/>
              <a:t>INTERACTUACIÓN CON EL JEFE DE TRÁFICO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93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IMPORTACIÓN DE DATOS Y LIMPIEZA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Obtención: ficheros importados del </a:t>
            </a:r>
            <a:r>
              <a:rPr lang="en-US" sz="2400" dirty="0"/>
              <a:t>Sistema usado por la empresa </a:t>
            </a:r>
            <a:r>
              <a:rPr lang="en-US" sz="2400" dirty="0" smtClean="0"/>
              <a:t>Logistica en sus diferentes delegaciones territoriales-</a:t>
            </a:r>
            <a:r>
              <a:rPr lang="en-US" sz="2400" dirty="0" smtClean="0">
                <a:sym typeface="Wingdings" panose="05000000000000000000" pitchFamily="2" charset="2"/>
              </a:rPr>
              <a:t>format csv o excel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 smtClean="0"/>
              <a:t>FRECUENCIA: diaria (+1000 envíos), aunque si el volumen de datos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s-ES" sz="2000" dirty="0" smtClean="0"/>
              <a:t>insuficiente</a:t>
            </a:r>
            <a:r>
              <a:rPr lang="en-US" sz="2000" dirty="0" smtClean="0"/>
              <a:t> -</a:t>
            </a:r>
            <a:r>
              <a:rPr lang="en-US" sz="2000" dirty="0" smtClean="0">
                <a:sym typeface="Wingdings" panose="05000000000000000000" pitchFamily="2" charset="2"/>
              </a:rPr>
              <a:t>mensual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Unificación de datos y removido de duplicados</a:t>
            </a:r>
          </a:p>
          <a:p>
            <a:pPr lvl="1"/>
            <a:r>
              <a:rPr lang="en-US" sz="2000" dirty="0" smtClean="0"/>
              <a:t>Keyword= Nº de albarán/expedición</a:t>
            </a:r>
          </a:p>
          <a:p>
            <a:endParaRPr lang="en-US" sz="2400" dirty="0" smtClean="0"/>
          </a:p>
          <a:p>
            <a:r>
              <a:rPr lang="en-US" sz="2400" dirty="0" smtClean="0"/>
              <a:t>Preparación de Asignación de rutas: mercancía dispuesta para el reparto, traqueada en destino de las diferentes delegaciones </a:t>
            </a:r>
          </a:p>
          <a:p>
            <a:endParaRPr lang="en-US" sz="2400" dirty="0" smtClean="0"/>
          </a:p>
          <a:p>
            <a:r>
              <a:rPr lang="en-US" sz="2400" dirty="0" smtClean="0"/>
              <a:t>Pre-tratamiento de posibles nulos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Complicación: datos metidos manualmente. Auguro mucho estructuración de datos</a:t>
            </a:r>
          </a:p>
          <a:p>
            <a:pPr lvl="1"/>
            <a:r>
              <a:rPr lang="en-US" sz="2000" dirty="0" smtClean="0"/>
              <a:t>Ej: expedición enviada a Angola en vez de a Alava (</a:t>
            </a:r>
            <a:r>
              <a:rPr lang="en-US" sz="2000" dirty="0" smtClean="0">
                <a:sym typeface="Wingdings" panose="05000000000000000000" pitchFamily="2" charset="2"/>
              </a:rPr>
              <a:t>)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668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MÉTODO MACHINE LEARNING: CLUSTERIZACIÓN</a:t>
            </a:r>
            <a:r>
              <a:rPr lang="en-US" dirty="0"/>
              <a:t/>
            </a:r>
            <a:br>
              <a:rPr lang="en-U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4846"/>
            <a:ext cx="10515600" cy="5251267"/>
          </a:xfrm>
        </p:spPr>
        <p:txBody>
          <a:bodyPr>
            <a:normAutofit fontScale="40000" lnSpcReduction="20000"/>
          </a:bodyPr>
          <a:lstStyle/>
          <a:p>
            <a:pPr lvl="1"/>
            <a:r>
              <a:rPr lang="en-US" sz="3600" dirty="0" smtClean="0"/>
              <a:t>Kmeans </a:t>
            </a:r>
          </a:p>
          <a:p>
            <a:pPr lvl="1"/>
            <a:r>
              <a:rPr lang="es-ES" sz="3600" dirty="0" smtClean="0"/>
              <a:t>Hierarchical clustering. </a:t>
            </a:r>
          </a:p>
          <a:p>
            <a:pPr lvl="1"/>
            <a:r>
              <a:rPr lang="es-ES" sz="3600" dirty="0" smtClean="0"/>
              <a:t>DBscan</a:t>
            </a:r>
            <a:endParaRPr lang="en-US" sz="3600" dirty="0" smtClean="0"/>
          </a:p>
          <a:p>
            <a:pPr marL="457200" lvl="1" indent="0">
              <a:buNone/>
            </a:pPr>
            <a:endParaRPr lang="en-US" sz="3600" dirty="0" smtClean="0"/>
          </a:p>
          <a:p>
            <a:pPr marL="457200" lvl="1" indent="0">
              <a:buNone/>
            </a:pPr>
            <a:r>
              <a:rPr lang="en-US" sz="3600" dirty="0" smtClean="0"/>
              <a:t>Pasos previos: </a:t>
            </a:r>
          </a:p>
          <a:p>
            <a:pPr marL="457200" lvl="1" indent="0">
              <a:buNone/>
            </a:pPr>
            <a:endParaRPr lang="en-US" sz="3600" dirty="0" smtClean="0"/>
          </a:p>
          <a:p>
            <a:pPr lvl="1">
              <a:buFontTx/>
              <a:buChar char="-"/>
            </a:pPr>
            <a:r>
              <a:rPr lang="en-US" sz="3600" dirty="0" smtClean="0"/>
              <a:t>Convertir direcciones a coordenadas cartesianas (paquete¿?)</a:t>
            </a:r>
          </a:p>
          <a:p>
            <a:pPr lvl="1">
              <a:buFontTx/>
              <a:buChar char="-"/>
            </a:pPr>
            <a:r>
              <a:rPr lang="en-US" sz="3600" dirty="0" smtClean="0"/>
              <a:t>Mapear coordenadas (paquete ¿?)</a:t>
            </a:r>
          </a:p>
          <a:p>
            <a:pPr lvl="1">
              <a:buFontTx/>
              <a:buChar char="-"/>
            </a:pPr>
            <a:endParaRPr lang="en-US" sz="3600" dirty="0" smtClean="0"/>
          </a:p>
          <a:p>
            <a:pPr marL="457200" lvl="1" indent="0">
              <a:buNone/>
            </a:pPr>
            <a:r>
              <a:rPr lang="en-US" sz="3600" dirty="0" smtClean="0"/>
              <a:t>Parámetros a definir: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300" dirty="0" smtClean="0"/>
              <a:t>Parámetro K (nº clusters): </a:t>
            </a:r>
            <a:r>
              <a:rPr lang="en-US" sz="3300" dirty="0"/>
              <a:t>K, basado en el Nº de </a:t>
            </a:r>
            <a:r>
              <a:rPr lang="en-US" sz="3300" dirty="0" smtClean="0"/>
              <a:t>repartidores disponibles. </a:t>
            </a:r>
          </a:p>
          <a:p>
            <a:pPr lvl="2"/>
            <a:r>
              <a:rPr lang="en-US" sz="2500" dirty="0" smtClean="0"/>
              <a:t>Posibilidad de recomendación del K óptimo en la salida del modelo</a:t>
            </a:r>
          </a:p>
          <a:p>
            <a:pPr lvl="2"/>
            <a:endParaRPr lang="en-US" sz="2500" dirty="0" smtClean="0"/>
          </a:p>
          <a:p>
            <a:pPr lvl="1"/>
            <a:r>
              <a:rPr lang="en-US" sz="3300" dirty="0" smtClean="0"/>
              <a:t>Parámetro d (distancia) entre puntos (Hier.clustering)</a:t>
            </a:r>
            <a:r>
              <a:rPr lang="en-US" sz="3300" dirty="0" smtClean="0">
                <a:sym typeface="Wingdings" panose="05000000000000000000" pitchFamily="2" charset="2"/>
              </a:rPr>
              <a:t>¿qué hacer con outliers?</a:t>
            </a:r>
          </a:p>
          <a:p>
            <a:pPr lvl="2"/>
            <a:r>
              <a:rPr lang="en-US" sz="2500" dirty="0" smtClean="0">
                <a:sym typeface="Wingdings" panose="05000000000000000000" pitchFamily="2" charset="2"/>
              </a:rPr>
              <a:t>Apreciación: los outliers: no se pueden obviar, ya que la naturaleza del dato no es modificable ni omitible</a:t>
            </a:r>
          </a:p>
          <a:p>
            <a:pPr marL="914400" lvl="2" indent="0">
              <a:buNone/>
            </a:pPr>
            <a:endParaRPr lang="en-US" sz="2500" dirty="0" smtClean="0">
              <a:sym typeface="Wingdings" panose="05000000000000000000" pitchFamily="2" charset="2"/>
            </a:endParaRPr>
          </a:p>
          <a:p>
            <a:pPr lvl="1"/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Linkage Criterion</a:t>
            </a:r>
          </a:p>
          <a:p>
            <a:pPr marL="914400" lvl="2" indent="0">
              <a:buNone/>
            </a:pPr>
            <a:endParaRPr lang="en-US" sz="2500" dirty="0"/>
          </a:p>
          <a:p>
            <a:pPr lvl="1"/>
            <a:r>
              <a:rPr lang="en-US" sz="3300" dirty="0"/>
              <a:t>PARAMETROS A </a:t>
            </a:r>
            <a:r>
              <a:rPr lang="en-US" sz="3300" dirty="0" smtClean="0"/>
              <a:t>INCLUIR EN EL MODELO: </a:t>
            </a:r>
          </a:p>
          <a:p>
            <a:pPr marL="457200" lvl="1" indent="0">
              <a:buNone/>
            </a:pPr>
            <a:endParaRPr lang="en-US" sz="3300" dirty="0"/>
          </a:p>
          <a:p>
            <a:pPr lvl="2"/>
            <a:r>
              <a:rPr lang="en-US" sz="2500" dirty="0" smtClean="0"/>
              <a:t>Parámetro T (limitación tiempo de la ruta: </a:t>
            </a:r>
            <a:r>
              <a:rPr lang="en-US" sz="2500" dirty="0"/>
              <a:t>ruta </a:t>
            </a:r>
            <a:r>
              <a:rPr lang="en-US" sz="2500" dirty="0" smtClean="0"/>
              <a:t>fijada </a:t>
            </a:r>
            <a:r>
              <a:rPr lang="en-US" sz="2500" dirty="0"/>
              <a:t>en </a:t>
            </a:r>
            <a:r>
              <a:rPr lang="en-US" sz="2500" dirty="0" smtClean="0"/>
              <a:t>9-10 </a:t>
            </a:r>
            <a:r>
              <a:rPr lang="en-US" sz="2500" dirty="0"/>
              <a:t>horas </a:t>
            </a:r>
            <a:r>
              <a:rPr lang="en-US" sz="2500" dirty="0" smtClean="0"/>
              <a:t>aprox</a:t>
            </a:r>
            <a:r>
              <a:rPr lang="en-US" sz="2500" dirty="0" smtClean="0">
                <a:sym typeface="Wingdings" panose="05000000000000000000" pitchFamily="2" charset="2"/>
              </a:rPr>
              <a:t> a tener en cuenta en proceso de optimización*</a:t>
            </a:r>
            <a:endParaRPr lang="en-US" sz="2500" dirty="0"/>
          </a:p>
          <a:p>
            <a:pPr lvl="2"/>
            <a:r>
              <a:rPr lang="en-US" sz="2500" dirty="0" smtClean="0"/>
              <a:t>Pesos de los puntos: diferenciación </a:t>
            </a:r>
            <a:r>
              <a:rPr lang="en-US" sz="2500" dirty="0"/>
              <a:t>de </a:t>
            </a:r>
            <a:r>
              <a:rPr lang="en-US" sz="2500" dirty="0" smtClean="0"/>
              <a:t>tipos de mercancia</a:t>
            </a:r>
            <a:r>
              <a:rPr lang="en-US" sz="2500" dirty="0" smtClean="0">
                <a:sym typeface="Wingdings" panose="05000000000000000000" pitchFamily="2" charset="2"/>
              </a:rPr>
              <a:t> </a:t>
            </a:r>
            <a:r>
              <a:rPr lang="en-US" sz="2500" dirty="0">
                <a:sym typeface="Wingdings" panose="05000000000000000000" pitchFamily="2" charset="2"/>
              </a:rPr>
              <a:t>a tener en cuenta en proceso de </a:t>
            </a:r>
            <a:r>
              <a:rPr lang="en-US" sz="2500" dirty="0" err="1">
                <a:sym typeface="Wingdings" panose="05000000000000000000" pitchFamily="2" charset="2"/>
              </a:rPr>
              <a:t>optimización</a:t>
            </a:r>
            <a:r>
              <a:rPr lang="en-US" sz="2500" dirty="0" smtClean="0">
                <a:sym typeface="Wingdings" panose="05000000000000000000" pitchFamily="2" charset="2"/>
              </a:rPr>
              <a:t>**</a:t>
            </a:r>
          </a:p>
          <a:p>
            <a:pPr lvl="2"/>
            <a:r>
              <a:rPr lang="en-US" sz="2500" dirty="0" smtClean="0">
                <a:sym typeface="Wingdings" panose="05000000000000000000" pitchFamily="2" charset="2"/>
              </a:rPr>
              <a:t>Nº </a:t>
            </a:r>
            <a:r>
              <a:rPr lang="en-US" sz="2500" dirty="0" err="1" smtClean="0">
                <a:sym typeface="Wingdings" panose="05000000000000000000" pitchFamily="2" charset="2"/>
              </a:rPr>
              <a:t>entregas</a:t>
            </a:r>
            <a:r>
              <a:rPr lang="en-US" sz="2500" dirty="0" smtClean="0">
                <a:sym typeface="Wingdings" panose="05000000000000000000" pitchFamily="2" charset="2"/>
              </a:rPr>
              <a:t> </a:t>
            </a:r>
            <a:r>
              <a:rPr lang="en-US" sz="2500" dirty="0" err="1" smtClean="0">
                <a:sym typeface="Wingdings" panose="05000000000000000000" pitchFamily="2" charset="2"/>
              </a:rPr>
              <a:t>por</a:t>
            </a:r>
            <a:r>
              <a:rPr lang="en-US" sz="2500" dirty="0" smtClean="0">
                <a:sym typeface="Wingdings" panose="05000000000000000000" pitchFamily="2" charset="2"/>
              </a:rPr>
              <a:t> cluster</a:t>
            </a:r>
            <a:endParaRPr lang="en-US" sz="2500" dirty="0"/>
          </a:p>
          <a:p>
            <a:pPr lvl="2"/>
            <a:endParaRPr lang="en-US" sz="2300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8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lvl="0" indent="-228600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OPTIMIZACIÓN DE LAS RUTAS GENERADAS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4950823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Categoría: fase extra al modelo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Finalidad: una vez creados los cluster generar navegación optima para cada uno de ellos</a:t>
            </a:r>
          </a:p>
          <a:p>
            <a:pPr marL="0" indent="0">
              <a:buNone/>
            </a:pP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Origen: nave logística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 smtClean="0"/>
              <a:t>Paquete a usar (¿?): seguramente manejo de distancia </a:t>
            </a:r>
            <a:r>
              <a:rPr lang="es-ES" dirty="0"/>
              <a:t>Manhattan </a:t>
            </a:r>
            <a:r>
              <a:rPr lang="es-ES" dirty="0" smtClean="0"/>
              <a:t>frente a distancia euclidiana (ya que no son líneas rectas en ciudad)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* Restricción del tiempo de la ruta. 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** Definir tiempos de entrega en base a tipo de entrega:</a:t>
            </a:r>
          </a:p>
          <a:p>
            <a:pPr lvl="1"/>
            <a:r>
              <a:rPr lang="es-ES" dirty="0"/>
              <a:t>Paquetería: 4 min desde parada</a:t>
            </a:r>
          </a:p>
          <a:p>
            <a:pPr lvl="1"/>
            <a:r>
              <a:rPr lang="es-ES" dirty="0"/>
              <a:t>Paletizado: 15 min desde </a:t>
            </a:r>
            <a:r>
              <a:rPr lang="es-ES" dirty="0" smtClean="0"/>
              <a:t>parada</a:t>
            </a:r>
          </a:p>
          <a:p>
            <a:pPr lvl="1"/>
            <a:r>
              <a:rPr lang="es-ES" dirty="0" smtClean="0"/>
              <a:t>Paquetería Industrial: 10 min </a:t>
            </a:r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048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OBTENCIÓN DEL MEJOR MODELO BASADO EN LAS MÉTRICAS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Objetivo: </a:t>
            </a:r>
            <a:r>
              <a:rPr lang="en-US" dirty="0" smtClean="0"/>
              <a:t>definir </a:t>
            </a:r>
            <a:r>
              <a:rPr lang="en-US" dirty="0"/>
              <a:t>el modelo que </a:t>
            </a:r>
            <a:r>
              <a:rPr lang="en-US" dirty="0" smtClean="0"/>
              <a:t>mejor </a:t>
            </a:r>
            <a:r>
              <a:rPr lang="en-US" dirty="0"/>
              <a:t>se ajuste a la realidad del reparto de </a:t>
            </a:r>
            <a:r>
              <a:rPr lang="en-US" dirty="0" smtClean="0"/>
              <a:t>mercancía.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s-ES" dirty="0" smtClean="0"/>
              <a:t>Se trata de un modelo de aprendizaje no supervisado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Metricas:</a:t>
            </a:r>
          </a:p>
          <a:p>
            <a:pPr lvl="1"/>
            <a:r>
              <a:rPr lang="es-ES" dirty="0" smtClean="0"/>
              <a:t>accuracy_score</a:t>
            </a:r>
          </a:p>
          <a:p>
            <a:pPr lvl="1"/>
            <a:r>
              <a:rPr lang="en-US" dirty="0"/>
              <a:t>SSE (Sum of Squared Error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s-ES" dirty="0" smtClean="0"/>
              <a:t>Pronostico: elección al modelo que mejor defina </a:t>
            </a:r>
            <a:r>
              <a:rPr lang="es-ES" dirty="0" err="1" smtClean="0"/>
              <a:t>outliers</a:t>
            </a:r>
            <a:r>
              <a:rPr lang="es-ES" dirty="0" smtClean="0"/>
              <a:t> y más consistente en cuanto al parámetro tiempo de reparto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INTERACTUACIÓN CON EL JEFE DE TRÁFICO</a:t>
            </a:r>
            <a:br>
              <a:rPr lang="en-U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Variables a introducir por el jefe de tráfico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Dataset exportado del sistema logístico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Opciones disponibles de salida/entrada de información:</a:t>
            </a:r>
          </a:p>
          <a:p>
            <a:pPr marL="0" indent="0">
              <a:buNone/>
            </a:pPr>
            <a:endParaRPr lang="es-ES" dirty="0" smtClean="0"/>
          </a:p>
          <a:p>
            <a:pPr marL="457200" lvl="1" indent="0">
              <a:buNone/>
            </a:pPr>
            <a:r>
              <a:rPr lang="es-ES" dirty="0" smtClean="0"/>
              <a:t>1) Salida </a:t>
            </a:r>
            <a:r>
              <a:rPr lang="es-ES" dirty="0"/>
              <a:t>del K </a:t>
            </a:r>
            <a:r>
              <a:rPr lang="es-ES" dirty="0" smtClean="0"/>
              <a:t>óptimo: Nº de repartidores necesarios </a:t>
            </a:r>
          </a:p>
          <a:p>
            <a:pPr marL="457200" lvl="1" indent="0">
              <a:buNone/>
            </a:pPr>
            <a:r>
              <a:rPr lang="es-ES" dirty="0" smtClean="0"/>
              <a:t>2) Forzar la variable K con el Nº de repartidores disponibles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ES" dirty="0" smtClean="0"/>
              <a:t>Salida de las rutas para su asignación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Guía de la ruta resultante </a:t>
            </a:r>
            <a:r>
              <a:rPr lang="es-ES" dirty="0" smtClean="0">
                <a:sym typeface="Wingdings" panose="05000000000000000000" pitchFamily="2" charset="2"/>
              </a:rPr>
              <a:t>repartos por orden de entrega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8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631</Words>
  <Application>Microsoft Office PowerPoint</Application>
  <PresentationFormat>Panorámica</PresentationFormat>
  <Paragraphs>104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PROYECTO DATA SCIENCE CLUSTERIZACIÓN Y OPTIMIZACIÓN DE RUTAS DE TRANSPORTE  </vt:lpstr>
      <vt:lpstr>PROYECTO DATA SCIENCE CLUSTERIZACIÓN Y OPTIMIZACIÓN DE RUTAS DE TRANSPORTE  </vt:lpstr>
      <vt:lpstr>IMPORTACIÓN DE DATOS Y LIMPIEZA DE DATOS</vt:lpstr>
      <vt:lpstr>MÉTODO MACHINE LEARNING: CLUSTERIZACIÓN </vt:lpstr>
      <vt:lpstr>OPTIMIZACIÓN DE LAS RUTAS GENERADAS  </vt:lpstr>
      <vt:lpstr>OBTENCIÓN DEL MEJOR MODELO BASADO EN LAS MÉTRICAS </vt:lpstr>
      <vt:lpstr>INTERACTUACIÓN CON EL JEFE DE TRÁFICO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igart</dc:creator>
  <cp:lastModifiedBy>igart</cp:lastModifiedBy>
  <cp:revision>33</cp:revision>
  <dcterms:created xsi:type="dcterms:W3CDTF">2019-04-02T17:59:21Z</dcterms:created>
  <dcterms:modified xsi:type="dcterms:W3CDTF">2019-04-06T10:40:18Z</dcterms:modified>
</cp:coreProperties>
</file>