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91" r:id="rId5"/>
    <p:sldId id="292" r:id="rId6"/>
    <p:sldId id="270" r:id="rId7"/>
    <p:sldId id="287" r:id="rId8"/>
    <p:sldId id="271" r:id="rId9"/>
    <p:sldId id="272" r:id="rId10"/>
    <p:sldId id="277" r:id="rId11"/>
    <p:sldId id="276" r:id="rId12"/>
    <p:sldId id="275" r:id="rId13"/>
    <p:sldId id="288" r:id="rId14"/>
    <p:sldId id="274" r:id="rId15"/>
    <p:sldId id="273" r:id="rId16"/>
    <p:sldId id="278" r:id="rId17"/>
    <p:sldId id="289" r:id="rId18"/>
    <p:sldId id="281" r:id="rId19"/>
    <p:sldId id="280" r:id="rId20"/>
    <p:sldId id="279" r:id="rId21"/>
    <p:sldId id="290" r:id="rId22"/>
    <p:sldId id="282" r:id="rId23"/>
    <p:sldId id="283" r:id="rId24"/>
    <p:sldId id="285" r:id="rId25"/>
    <p:sldId id="284" r:id="rId26"/>
    <p:sldId id="286" r:id="rId2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072"/>
    <a:srgbClr val="F95D4D"/>
    <a:srgbClr val="F83C2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FB319-4521-D22A-E047-DEFF12339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81DC6B0-9116-99E6-9A6E-EAC75A475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AF82070F-0152-195B-AA49-9D9ACA4C7242}"/>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75891349-8B32-85A8-31D8-744E469FF5F7}"/>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F9C2D86D-83FF-B56B-AD44-5BB41BB531E4}"/>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5718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E6BBFF-7DC5-F46E-CFFA-E976D5EFCBB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15987C3-9649-97DC-1910-3A1C43F8065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509659-C320-E620-E069-E0491CE598F2}"/>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9530E657-B71F-4FDE-BE0D-84C0393D265C}"/>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678A834D-90FC-0E4B-23CD-84B9FF295D83}"/>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49562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A8E9C0-76B3-68F1-9F07-C9ECEE3E3C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2A2BB1-C089-D26F-1065-9D605CFDBC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F4D60-5E73-2CDA-F0D4-E26F46EB0049}"/>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94BDF882-BE4E-9410-1230-270B97D89F6D}"/>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455E9E21-5FBF-72D2-3138-C53A0354D066}"/>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3679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E016B-047F-B1BD-0CB7-5A4F85E9B0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0C1F8E4-CA60-9817-081E-871B4B4E37F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BB4594A-94AE-4099-FB5F-C65B1D357CA2}"/>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65ED090B-02A2-A223-02DC-56F130C96893}"/>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1993CBD3-48D1-61AC-ADB2-0FA50D524AAF}"/>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26194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97A01-589F-B600-CDAA-61A62B5C7B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CCCE54-B05C-3513-5D2C-1AB0B1F80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D1A18B-E012-D04A-BF26-10AAFBC15957}"/>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ADA75A8B-EF61-CB6B-6A92-2BA902F9E28A}"/>
              </a:ext>
            </a:extLst>
          </p:cNvPr>
          <p:cNvSpPr>
            <a:spLocks noGrp="1"/>
          </p:cNvSpPr>
          <p:nvPr>
            <p:ph type="ftr" sz="quarter" idx="11"/>
          </p:nvPr>
        </p:nvSpPr>
        <p:spPr/>
        <p:txBody>
          <a:bodyPr/>
          <a:lstStyle/>
          <a:p>
            <a:endParaRPr lang="es-CL" dirty="0"/>
          </a:p>
        </p:txBody>
      </p:sp>
      <p:sp>
        <p:nvSpPr>
          <p:cNvPr id="6" name="Marcador de número de diapositiva 5">
            <a:extLst>
              <a:ext uri="{FF2B5EF4-FFF2-40B4-BE49-F238E27FC236}">
                <a16:creationId xmlns:a16="http://schemas.microsoft.com/office/drawing/2014/main" id="{1C239CBB-7B5C-E963-D322-3542DE145E30}"/>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26992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82020-EBD9-CF04-78F1-7E764E24546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1151D3-CFCC-AEA9-2894-404EE4B139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1C80ED65-9789-A552-BDBD-D61FB20BF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18283CF-EDF6-E809-C6FC-BA1D4FC9AF93}"/>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6" name="Marcador de pie de página 5">
            <a:extLst>
              <a:ext uri="{FF2B5EF4-FFF2-40B4-BE49-F238E27FC236}">
                <a16:creationId xmlns:a16="http://schemas.microsoft.com/office/drawing/2014/main" id="{11308E43-8C03-36D6-2C27-D34C3057DB24}"/>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47BE1429-4476-9957-B4E2-F638BA04F97E}"/>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46676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3467D-5A1C-64E7-0DA7-682CA2D472D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9940E79-194F-1F4C-D65B-928F9F2F6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E8203FE-F264-34E2-E84A-F7D581DCC5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BAAF0B5-971D-8B90-0841-778F8B6D3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196090-DD2B-AE3B-38E1-ECB854F3B2C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815B6EEC-9538-A629-B6F8-BDAA2CADD2D4}"/>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8" name="Marcador de pie de página 7">
            <a:extLst>
              <a:ext uri="{FF2B5EF4-FFF2-40B4-BE49-F238E27FC236}">
                <a16:creationId xmlns:a16="http://schemas.microsoft.com/office/drawing/2014/main" id="{484A7FE6-24AA-12C1-B470-68406366E080}"/>
              </a:ext>
            </a:extLst>
          </p:cNvPr>
          <p:cNvSpPr>
            <a:spLocks noGrp="1"/>
          </p:cNvSpPr>
          <p:nvPr>
            <p:ph type="ftr" sz="quarter" idx="11"/>
          </p:nvPr>
        </p:nvSpPr>
        <p:spPr/>
        <p:txBody>
          <a:bodyPr/>
          <a:lstStyle/>
          <a:p>
            <a:endParaRPr lang="es-CL" dirty="0"/>
          </a:p>
        </p:txBody>
      </p:sp>
      <p:sp>
        <p:nvSpPr>
          <p:cNvPr id="9" name="Marcador de número de diapositiva 8">
            <a:extLst>
              <a:ext uri="{FF2B5EF4-FFF2-40B4-BE49-F238E27FC236}">
                <a16:creationId xmlns:a16="http://schemas.microsoft.com/office/drawing/2014/main" id="{F40A72EF-D8E5-8228-82B1-90814A5445B2}"/>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66407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EE4DB-B212-37D1-8C33-4E2506E6B91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20F3CC-F9B4-8B2E-5433-1D16A19A4F5B}"/>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4" name="Marcador de pie de página 3">
            <a:extLst>
              <a:ext uri="{FF2B5EF4-FFF2-40B4-BE49-F238E27FC236}">
                <a16:creationId xmlns:a16="http://schemas.microsoft.com/office/drawing/2014/main" id="{8CC9BCEF-5EF4-BF94-F995-7FFD4A9A322B}"/>
              </a:ext>
            </a:extLst>
          </p:cNvPr>
          <p:cNvSpPr>
            <a:spLocks noGrp="1"/>
          </p:cNvSpPr>
          <p:nvPr>
            <p:ph type="ftr" sz="quarter" idx="11"/>
          </p:nvPr>
        </p:nvSpPr>
        <p:spPr/>
        <p:txBody>
          <a:bodyPr/>
          <a:lstStyle/>
          <a:p>
            <a:endParaRPr lang="es-CL" dirty="0"/>
          </a:p>
        </p:txBody>
      </p:sp>
      <p:sp>
        <p:nvSpPr>
          <p:cNvPr id="5" name="Marcador de número de diapositiva 4">
            <a:extLst>
              <a:ext uri="{FF2B5EF4-FFF2-40B4-BE49-F238E27FC236}">
                <a16:creationId xmlns:a16="http://schemas.microsoft.com/office/drawing/2014/main" id="{8FCBE848-B55D-E198-EC25-DEC21EEEE7F6}"/>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87653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90FCD8-A10D-AF34-41C8-E8DFB5F2D423}"/>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3" name="Marcador de pie de página 2">
            <a:extLst>
              <a:ext uri="{FF2B5EF4-FFF2-40B4-BE49-F238E27FC236}">
                <a16:creationId xmlns:a16="http://schemas.microsoft.com/office/drawing/2014/main" id="{95986406-BCE4-417B-A84B-044F872D3728}"/>
              </a:ext>
            </a:extLst>
          </p:cNvPr>
          <p:cNvSpPr>
            <a:spLocks noGrp="1"/>
          </p:cNvSpPr>
          <p:nvPr>
            <p:ph type="ftr" sz="quarter" idx="11"/>
          </p:nvPr>
        </p:nvSpPr>
        <p:spPr/>
        <p:txBody>
          <a:bodyPr/>
          <a:lstStyle/>
          <a:p>
            <a:endParaRPr lang="es-CL" dirty="0"/>
          </a:p>
        </p:txBody>
      </p:sp>
      <p:sp>
        <p:nvSpPr>
          <p:cNvPr id="4" name="Marcador de número de diapositiva 3">
            <a:extLst>
              <a:ext uri="{FF2B5EF4-FFF2-40B4-BE49-F238E27FC236}">
                <a16:creationId xmlns:a16="http://schemas.microsoft.com/office/drawing/2014/main" id="{0FC0A926-B1AF-8132-3462-1835D3D363DE}"/>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335812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D3582-8A40-08C0-BA9B-F3F477BEEF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1A71308-7BFC-6F61-A1C5-2B5AF6070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FABC74FE-1D26-3F95-829C-E129B1961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8909EE-5E0A-5952-2521-24420D7BD29B}"/>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6" name="Marcador de pie de página 5">
            <a:extLst>
              <a:ext uri="{FF2B5EF4-FFF2-40B4-BE49-F238E27FC236}">
                <a16:creationId xmlns:a16="http://schemas.microsoft.com/office/drawing/2014/main" id="{BDC1B1A4-F2A6-F4E1-D66A-0EE04F91A641}"/>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B6E7B396-F7F6-6DED-D1C4-C2024F0CB650}"/>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188448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24547-CD34-6657-3227-2BAC1AC787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9B4AE8B-F2D4-759D-7B12-F093FD46B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dirty="0"/>
          </a:p>
        </p:txBody>
      </p:sp>
      <p:sp>
        <p:nvSpPr>
          <p:cNvPr id="4" name="Marcador de texto 3">
            <a:extLst>
              <a:ext uri="{FF2B5EF4-FFF2-40B4-BE49-F238E27FC236}">
                <a16:creationId xmlns:a16="http://schemas.microsoft.com/office/drawing/2014/main" id="{720922F2-155A-5018-8853-000D6E5EE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01A079-0E8F-0BAB-3F46-152321D63AC0}"/>
              </a:ext>
            </a:extLst>
          </p:cNvPr>
          <p:cNvSpPr>
            <a:spLocks noGrp="1"/>
          </p:cNvSpPr>
          <p:nvPr>
            <p:ph type="dt" sz="half" idx="10"/>
          </p:nvPr>
        </p:nvSpPr>
        <p:spPr/>
        <p:txBody>
          <a:bodyPr/>
          <a:lstStyle/>
          <a:p>
            <a:fld id="{66EA9843-CE2E-4581-9B08-5FDB676AE425}" type="datetimeFigureOut">
              <a:rPr lang="es-CL" smtClean="0"/>
              <a:t>14-12-2022</a:t>
            </a:fld>
            <a:endParaRPr lang="es-CL" dirty="0"/>
          </a:p>
        </p:txBody>
      </p:sp>
      <p:sp>
        <p:nvSpPr>
          <p:cNvPr id="6" name="Marcador de pie de página 5">
            <a:extLst>
              <a:ext uri="{FF2B5EF4-FFF2-40B4-BE49-F238E27FC236}">
                <a16:creationId xmlns:a16="http://schemas.microsoft.com/office/drawing/2014/main" id="{3161C234-4539-F60E-C67F-4ACF5EA4E30B}"/>
              </a:ext>
            </a:extLst>
          </p:cNvPr>
          <p:cNvSpPr>
            <a:spLocks noGrp="1"/>
          </p:cNvSpPr>
          <p:nvPr>
            <p:ph type="ftr" sz="quarter" idx="11"/>
          </p:nvPr>
        </p:nvSpPr>
        <p:spPr/>
        <p:txBody>
          <a:bodyPr/>
          <a:lstStyle/>
          <a:p>
            <a:endParaRPr lang="es-CL" dirty="0"/>
          </a:p>
        </p:txBody>
      </p:sp>
      <p:sp>
        <p:nvSpPr>
          <p:cNvPr id="7" name="Marcador de número de diapositiva 6">
            <a:extLst>
              <a:ext uri="{FF2B5EF4-FFF2-40B4-BE49-F238E27FC236}">
                <a16:creationId xmlns:a16="http://schemas.microsoft.com/office/drawing/2014/main" id="{448A9964-74E2-F65D-1BF0-7CCDD7146D3A}"/>
              </a:ext>
            </a:extLst>
          </p:cNvPr>
          <p:cNvSpPr>
            <a:spLocks noGrp="1"/>
          </p:cNvSpPr>
          <p:nvPr>
            <p:ph type="sldNum" sz="quarter" idx="12"/>
          </p:nvPr>
        </p:nvSpPr>
        <p:spPr/>
        <p:txBody>
          <a:bodyPr/>
          <a:lstStyle/>
          <a:p>
            <a:fld id="{8465F0D1-2B8B-4314-B1BE-B5FC750AB323}" type="slidenum">
              <a:rPr lang="es-CL" smtClean="0"/>
              <a:t>‹Nº›</a:t>
            </a:fld>
            <a:endParaRPr lang="es-CL" dirty="0"/>
          </a:p>
        </p:txBody>
      </p:sp>
    </p:spTree>
    <p:extLst>
      <p:ext uri="{BB962C8B-B14F-4D97-AF65-F5344CB8AC3E}">
        <p14:creationId xmlns:p14="http://schemas.microsoft.com/office/powerpoint/2010/main" val="231473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C1EAB6-F53C-A38F-18F0-BAC845D9F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BD2BFC-6BF2-18B1-C44A-D5C720C6B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F71D79-1EEC-5DF9-31F4-98217CB48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A9843-CE2E-4581-9B08-5FDB676AE425}" type="datetimeFigureOut">
              <a:rPr lang="es-CL" smtClean="0"/>
              <a:t>14-12-2022</a:t>
            </a:fld>
            <a:endParaRPr lang="es-CL" dirty="0"/>
          </a:p>
        </p:txBody>
      </p:sp>
      <p:sp>
        <p:nvSpPr>
          <p:cNvPr id="5" name="Marcador de pie de página 4">
            <a:extLst>
              <a:ext uri="{FF2B5EF4-FFF2-40B4-BE49-F238E27FC236}">
                <a16:creationId xmlns:a16="http://schemas.microsoft.com/office/drawing/2014/main" id="{609A3956-2F0A-34C6-DBC1-CB3CABC4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p>
        </p:txBody>
      </p:sp>
      <p:sp>
        <p:nvSpPr>
          <p:cNvPr id="6" name="Marcador de número de diapositiva 5">
            <a:extLst>
              <a:ext uri="{FF2B5EF4-FFF2-40B4-BE49-F238E27FC236}">
                <a16:creationId xmlns:a16="http://schemas.microsoft.com/office/drawing/2014/main" id="{EAE8ED7E-677B-7180-BB16-B0DFD9192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5F0D1-2B8B-4314-B1BE-B5FC750AB323}" type="slidenum">
              <a:rPr lang="es-CL" smtClean="0"/>
              <a:t>‹Nº›</a:t>
            </a:fld>
            <a:endParaRPr lang="es-CL" dirty="0"/>
          </a:p>
        </p:txBody>
      </p:sp>
    </p:spTree>
    <p:extLst>
      <p:ext uri="{BB962C8B-B14F-4D97-AF65-F5344CB8AC3E}">
        <p14:creationId xmlns:p14="http://schemas.microsoft.com/office/powerpoint/2010/main" val="194484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hyperlink" Target="https://dbdiagram.io/d/63903034bae3ed7c45453d0c" TargetMode="External"/><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xt paris">
            <a:extLst>
              <a:ext uri="{FF2B5EF4-FFF2-40B4-BE49-F238E27FC236}">
                <a16:creationId xmlns:a16="http://schemas.microsoft.com/office/drawing/2014/main" id="{A5DFF874-D70F-3E79-0AAF-83E9A44F35A8}"/>
              </a:ext>
            </a:extLst>
          </p:cNvPr>
          <p:cNvSpPr txBox="1"/>
          <p:nvPr/>
        </p:nvSpPr>
        <p:spPr>
          <a:xfrm>
            <a:off x="3832225" y="-1170977"/>
            <a:ext cx="45275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20" name="txt ubicación">
            <a:extLst>
              <a:ext uri="{FF2B5EF4-FFF2-40B4-BE49-F238E27FC236}">
                <a16:creationId xmlns:a16="http://schemas.microsoft.com/office/drawing/2014/main" id="{0D8509D1-51F9-31C6-0433-AC608A11F0A1}"/>
              </a:ext>
            </a:extLst>
          </p:cNvPr>
          <p:cNvSpPr txBox="1"/>
          <p:nvPr/>
        </p:nvSpPr>
        <p:spPr>
          <a:xfrm>
            <a:off x="963200" y="68453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sp>
        <p:nvSpPr>
          <p:cNvPr id="25" name="Elipse 1">
            <a:extLst>
              <a:ext uri="{FF2B5EF4-FFF2-40B4-BE49-F238E27FC236}">
                <a16:creationId xmlns:a16="http://schemas.microsoft.com/office/drawing/2014/main" id="{A68AD501-A4C5-962B-55AE-540B5B4C3BE8}"/>
              </a:ext>
            </a:extLst>
          </p:cNvPr>
          <p:cNvSpPr/>
          <p:nvPr/>
        </p:nvSpPr>
        <p:spPr>
          <a:xfrm>
            <a:off x="-281928"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335928"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281928"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281928"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281928"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33365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200329"/>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1.3. que docentes imparten clases los lunes y miércoles.</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4098" name="Picture 2">
            <a:extLst>
              <a:ext uri="{FF2B5EF4-FFF2-40B4-BE49-F238E27FC236}">
                <a16:creationId xmlns:a16="http://schemas.microsoft.com/office/drawing/2014/main" id="{B1A06C3D-42F8-799A-A5FB-3EF10D8B65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9974" y="3260725"/>
            <a:ext cx="6376143"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4193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1.4. que docentes tienen a cargo la materia de Base de datos</a:t>
            </a:r>
            <a:r>
              <a:rPr lang="es-ES" sz="3600" dirty="0">
                <a:solidFill>
                  <a:schemeClr val="bg1"/>
                </a:solidFill>
                <a:latin typeface="Montserrat ExtraBold" panose="00000900000000000000" pitchFamily="2" charset="0"/>
              </a:rPr>
              <a:t>.</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5122" name="Picture 2">
            <a:extLst>
              <a:ext uri="{FF2B5EF4-FFF2-40B4-BE49-F238E27FC236}">
                <a16:creationId xmlns:a16="http://schemas.microsoft.com/office/drawing/2014/main" id="{6DD32C77-F616-23B0-B484-B8C8AC3570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6125" y="3313500"/>
            <a:ext cx="6656292" cy="183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9610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1.5. que estudiantes tienen notas mayores a 5 en la materia de Base de datos.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6148" name="Picture 4">
            <a:extLst>
              <a:ext uri="{FF2B5EF4-FFF2-40B4-BE49-F238E27FC236}">
                <a16:creationId xmlns:a16="http://schemas.microsoft.com/office/drawing/2014/main" id="{D25E1E9F-79C3-7E36-8E4C-57A9108ECB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9665" y="3383729"/>
            <a:ext cx="6980105" cy="179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9833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492174"/>
            <a:ext cx="5276477" cy="1754326"/>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r>
              <a:rPr lang="es-ES" sz="5400" b="0" i="0" dirty="0">
                <a:solidFill>
                  <a:srgbClr val="DCDDDE"/>
                </a:solidFill>
                <a:effectLst/>
                <a:latin typeface="Montserrat ExtraBold" panose="00000900000000000000" pitchFamily="2" charset="0"/>
              </a:rPr>
              <a:t>Funciones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140150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1754326"/>
          </a:xfrm>
          <a:prstGeom prst="rect">
            <a:avLst/>
          </a:prstGeom>
          <a:noFill/>
        </p:spPr>
        <p:txBody>
          <a:bodyPr wrap="square" rtlCol="0">
            <a:spAutoFit/>
          </a:bodyPr>
          <a:lstStyle/>
          <a:p>
            <a:pPr algn="l" fontAlgn="base"/>
            <a:r>
              <a:rPr lang="es-ES" sz="3600" b="0" i="0" dirty="0">
                <a:solidFill>
                  <a:srgbClr val="DCDDDE"/>
                </a:solidFill>
                <a:effectLst/>
                <a:latin typeface="Montserrat ExtraBold" panose="00000900000000000000" pitchFamily="2" charset="0"/>
              </a:rPr>
              <a:t># 2.1. Función que retorne el promedio de notas de un estudiantes mediante su Id.</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7170" name="Picture 2">
            <a:extLst>
              <a:ext uri="{FF2B5EF4-FFF2-40B4-BE49-F238E27FC236}">
                <a16:creationId xmlns:a16="http://schemas.microsoft.com/office/drawing/2014/main" id="{7861C0FE-CAA2-888D-7298-5206D5125E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0403" y="3123823"/>
            <a:ext cx="48834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2554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062103"/>
          </a:xfrm>
          <a:prstGeom prst="rect">
            <a:avLst/>
          </a:prstGeom>
          <a:noFill/>
        </p:spPr>
        <p:txBody>
          <a:bodyPr wrap="square" rtlCol="0">
            <a:spAutoFit/>
          </a:bodyPr>
          <a:lstStyle/>
          <a:p>
            <a:pPr algn="l" fontAlgn="base"/>
            <a:r>
              <a:rPr lang="es-ES" sz="3200" b="0" i="0" dirty="0">
                <a:solidFill>
                  <a:schemeClr val="bg1"/>
                </a:solidFill>
                <a:effectLst/>
                <a:latin typeface="Montserrat ExtraBold" panose="00000900000000000000" pitchFamily="2" charset="0"/>
              </a:rPr>
              <a:t># 2.2. Función para obtener la información de un estudiante matriculado en una materia # la función debe recibir como parámetro el nombre del estudiante y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3740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2308324"/>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2.3. Función para elegir el mejor estudiante de una materia # la función debe recibir como parámetro el nombre de la materia.</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8194" name="Picture 2">
            <a:extLst>
              <a:ext uri="{FF2B5EF4-FFF2-40B4-BE49-F238E27FC236}">
                <a16:creationId xmlns:a16="http://schemas.microsoft.com/office/drawing/2014/main" id="{2C8EE057-8E01-D4DD-5BF6-9B0A92E932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8612" y="3032768"/>
            <a:ext cx="7647955" cy="295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4537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2233977"/>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latin typeface="Montserrat ExtraBold" panose="00000900000000000000" pitchFamily="2" charset="0"/>
              </a:rPr>
              <a:t>Vistas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35591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3.1. Vistas de estudiantes que tienen notas mayores a 5 en la materia de Base de datos.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9218" name="Picture 2">
            <a:extLst>
              <a:ext uri="{FF2B5EF4-FFF2-40B4-BE49-F238E27FC236}">
                <a16:creationId xmlns:a16="http://schemas.microsoft.com/office/drawing/2014/main" id="{E27CFDA6-64C5-7E4C-844F-B4A27B7E98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3827" y="2686007"/>
            <a:ext cx="574613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127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3.2. Vistas de estudiantes que están en la carrera de Ingeniería de Sistemas.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0242" name="Picture 2">
            <a:extLst>
              <a:ext uri="{FF2B5EF4-FFF2-40B4-BE49-F238E27FC236}">
                <a16:creationId xmlns:a16="http://schemas.microsoft.com/office/drawing/2014/main" id="{AF55D915-468F-F472-EE01-F5CFE725A6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182" b="1"/>
          <a:stretch/>
        </p:blipFill>
        <p:spPr bwMode="auto">
          <a:xfrm>
            <a:off x="2525261" y="2686007"/>
            <a:ext cx="6805065" cy="309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32872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txt paris">
            <a:extLst>
              <a:ext uri="{FF2B5EF4-FFF2-40B4-BE49-F238E27FC236}">
                <a16:creationId xmlns:a16="http://schemas.microsoft.com/office/drawing/2014/main" id="{A5DFF874-D70F-3E79-0AAF-83E9A44F35A8}"/>
              </a:ext>
            </a:extLst>
          </p:cNvPr>
          <p:cNvSpPr txBox="1"/>
          <p:nvPr/>
        </p:nvSpPr>
        <p:spPr>
          <a:xfrm>
            <a:off x="3711575" y="2348481"/>
            <a:ext cx="4768850" cy="769441"/>
          </a:xfrm>
          <a:prstGeom prst="rect">
            <a:avLst/>
          </a:prstGeom>
          <a:noFill/>
        </p:spPr>
        <p:txBody>
          <a:bodyPr wrap="square" rtlCol="0">
            <a:spAutoFit/>
          </a:bodyPr>
          <a:lstStyle/>
          <a:p>
            <a:pPr algn="ctr"/>
            <a:r>
              <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50" charset="0"/>
              </a:rPr>
              <a:t>Base De Datos</a:t>
            </a:r>
          </a:p>
        </p:txBody>
      </p:sp>
      <p:sp>
        <p:nvSpPr>
          <p:cNvPr id="14" name="txt francia">
            <a:extLst>
              <a:ext uri="{FF2B5EF4-FFF2-40B4-BE49-F238E27FC236}">
                <a16:creationId xmlns:a16="http://schemas.microsoft.com/office/drawing/2014/main" id="{3DF0CE95-9892-10C7-BE52-E9C1F2E743D4}"/>
              </a:ext>
            </a:extLst>
          </p:cNvPr>
          <p:cNvSpPr txBox="1"/>
          <p:nvPr/>
        </p:nvSpPr>
        <p:spPr>
          <a:xfrm>
            <a:off x="4906962" y="3098944"/>
            <a:ext cx="2378075" cy="954107"/>
          </a:xfrm>
          <a:prstGeom prst="rect">
            <a:avLst/>
          </a:prstGeom>
          <a:noFill/>
        </p:spPr>
        <p:txBody>
          <a:bodyPr wrap="square" rtlCol="0">
            <a:spAutoFit/>
          </a:bodyPr>
          <a:lstStyle/>
          <a:p>
            <a:pPr algn="ctr"/>
            <a:r>
              <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Contribuidores</a:t>
            </a:r>
          </a:p>
          <a:p>
            <a:pPr algn="ctr"/>
            <a:endParaRPr lang="es-CL" sz="28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8" name="Imagen 7">
            <a:extLst>
              <a:ext uri="{FF2B5EF4-FFF2-40B4-BE49-F238E27FC236}">
                <a16:creationId xmlns:a16="http://schemas.microsoft.com/office/drawing/2014/main" id="{B22869B4-F9F6-91FC-B293-0B259805661F}"/>
              </a:ext>
            </a:extLst>
          </p:cNvPr>
          <p:cNvPicPr>
            <a:picLocks noChangeAspect="1"/>
          </p:cNvPicPr>
          <p:nvPr/>
        </p:nvPicPr>
        <p:blipFill>
          <a:blip r:embed="rId5"/>
          <a:stretch>
            <a:fillRect/>
          </a:stretch>
        </p:blipFill>
        <p:spPr>
          <a:xfrm>
            <a:off x="4814342" y="3623751"/>
            <a:ext cx="2391109" cy="628564"/>
          </a:xfrm>
          <a:prstGeom prst="rect">
            <a:avLst/>
          </a:prstGeom>
        </p:spPr>
      </p:pic>
      <p:pic>
        <p:nvPicPr>
          <p:cNvPr id="10" name="Imagen 9">
            <a:extLst>
              <a:ext uri="{FF2B5EF4-FFF2-40B4-BE49-F238E27FC236}">
                <a16:creationId xmlns:a16="http://schemas.microsoft.com/office/drawing/2014/main" id="{73AB931D-0E21-23FE-B0FC-E7D83CCF3913}"/>
              </a:ext>
            </a:extLst>
          </p:cNvPr>
          <p:cNvPicPr>
            <a:picLocks noChangeAspect="1"/>
          </p:cNvPicPr>
          <p:nvPr/>
        </p:nvPicPr>
        <p:blipFill>
          <a:blip r:embed="rId6"/>
          <a:stretch>
            <a:fillRect/>
          </a:stretch>
        </p:blipFill>
        <p:spPr>
          <a:xfrm>
            <a:off x="5071552" y="4362399"/>
            <a:ext cx="1876687" cy="619211"/>
          </a:xfrm>
          <a:prstGeom prst="rect">
            <a:avLst/>
          </a:prstGeom>
        </p:spPr>
      </p:pic>
      <p:pic>
        <p:nvPicPr>
          <p:cNvPr id="12" name="Imagen 11">
            <a:extLst>
              <a:ext uri="{FF2B5EF4-FFF2-40B4-BE49-F238E27FC236}">
                <a16:creationId xmlns:a16="http://schemas.microsoft.com/office/drawing/2014/main" id="{979C5671-DD30-34CF-1F8A-4323B8D012A6}"/>
              </a:ext>
            </a:extLst>
          </p:cNvPr>
          <p:cNvPicPr>
            <a:picLocks noChangeAspect="1"/>
          </p:cNvPicPr>
          <p:nvPr/>
        </p:nvPicPr>
        <p:blipFill>
          <a:blip r:embed="rId7"/>
          <a:stretch>
            <a:fillRect/>
          </a:stretch>
        </p:blipFill>
        <p:spPr>
          <a:xfrm>
            <a:off x="5194682" y="5174260"/>
            <a:ext cx="1657581" cy="609685"/>
          </a:xfrm>
          <a:prstGeom prst="rect">
            <a:avLst/>
          </a:prstGeom>
        </p:spPr>
      </p:pic>
    </p:spTree>
    <p:extLst>
      <p:ext uri="{BB962C8B-B14F-4D97-AF65-F5344CB8AC3E}">
        <p14:creationId xmlns:p14="http://schemas.microsoft.com/office/powerpoint/2010/main" val="478325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4" grpId="0"/>
      <p:bldP spid="15"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3.3. Vistas de que docentes imparten clases los lunes y miércoles.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1266" name="Picture 2">
            <a:extLst>
              <a:ext uri="{FF2B5EF4-FFF2-40B4-BE49-F238E27FC236}">
                <a16:creationId xmlns:a16="http://schemas.microsoft.com/office/drawing/2014/main" id="{3A4811BB-CB1B-C883-22EA-D0E164F28D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8748" y="2778450"/>
            <a:ext cx="6152521" cy="308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90048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txt paris">
            <a:extLst>
              <a:ext uri="{FF2B5EF4-FFF2-40B4-BE49-F238E27FC236}">
                <a16:creationId xmlns:a16="http://schemas.microsoft.com/office/drawing/2014/main" id="{A5DFF874-D70F-3E79-0AAF-83E9A44F35A8}"/>
              </a:ext>
            </a:extLst>
          </p:cNvPr>
          <p:cNvSpPr txBox="1"/>
          <p:nvPr/>
        </p:nvSpPr>
        <p:spPr>
          <a:xfrm>
            <a:off x="3457761" y="1939724"/>
            <a:ext cx="5276477" cy="2585323"/>
          </a:xfrm>
          <a:prstGeom prst="rect">
            <a:avLst/>
          </a:prstGeom>
          <a:noFill/>
        </p:spPr>
        <p:txBody>
          <a:bodyPr wrap="square" rtlCol="0">
            <a:spAutoFit/>
          </a:bodyPr>
          <a:lstStyle/>
          <a:p>
            <a:pPr algn="ctr"/>
            <a:r>
              <a:rPr lang="es-ES" sz="5400" dirty="0">
                <a:solidFill>
                  <a:srgbClr val="DCDDDE"/>
                </a:solidFill>
                <a:latin typeface="Montserrat ExtraBold" panose="00000900000000000000" pitchFamily="2" charset="0"/>
              </a:rPr>
              <a:t>Desarrollo de 3 </a:t>
            </a:r>
          </a:p>
          <a:p>
            <a:pPr algn="ctr"/>
            <a:r>
              <a:rPr lang="es-ES" sz="5400" dirty="0">
                <a:solidFill>
                  <a:srgbClr val="DCDDDE"/>
                </a:solidFill>
                <a:effectLst>
                  <a:outerShdw blurRad="190500" dist="127000" dir="5400000" sx="105000" sy="105000" algn="t" rotWithShape="0">
                    <a:prstClr val="black">
                      <a:alpha val="35000"/>
                    </a:prstClr>
                  </a:outerShdw>
                </a:effectLst>
                <a:latin typeface="Montserrat ExtraBold" panose="00000900000000000000" pitchFamily="2" charset="0"/>
              </a:rPr>
              <a:t>Triggers</a:t>
            </a:r>
            <a:endParaRPr lang="es-CL" sz="5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698013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3.4. Vistas de que docentes tienen a cargo la materia de programación.</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2290" name="Picture 2">
            <a:extLst>
              <a:ext uri="{FF2B5EF4-FFF2-40B4-BE49-F238E27FC236}">
                <a16:creationId xmlns:a16="http://schemas.microsoft.com/office/drawing/2014/main" id="{D72553D1-F83F-599C-F012-9593889341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0424" y="2445979"/>
            <a:ext cx="6493401" cy="332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57233"/>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3.5. Vistas de estudiantes que tiene clases con el docente William barra.</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3314" name="Picture 2">
            <a:extLst>
              <a:ext uri="{FF2B5EF4-FFF2-40B4-BE49-F238E27FC236}">
                <a16:creationId xmlns:a16="http://schemas.microsoft.com/office/drawing/2014/main" id="{92584B1E-BFDB-5A62-E619-1E42DE966F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8687" y="2381250"/>
            <a:ext cx="6913310" cy="33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93561"/>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200329"/>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4.1. Trigger de validación para que se elimine un estudiante solo si no tiene notas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4338" name="Picture 2">
            <a:extLst>
              <a:ext uri="{FF2B5EF4-FFF2-40B4-BE49-F238E27FC236}">
                <a16:creationId xmlns:a16="http://schemas.microsoft.com/office/drawing/2014/main" id="{03211ACC-48F3-0B41-9C1C-3E6B864C350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2601552" y="2727832"/>
            <a:ext cx="7018551" cy="26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81864"/>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dirty="0">
                <a:solidFill>
                  <a:schemeClr val="bg1"/>
                </a:solidFill>
                <a:effectLst/>
                <a:latin typeface="Montserrat ExtraBold" panose="00000900000000000000" pitchFamily="2" charset="0"/>
              </a:rPr>
              <a:t># 4.2. Trigger de auditoria para que se registre cuando se haga un cambio en las notas.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5362" name="Picture 2">
            <a:extLst>
              <a:ext uri="{FF2B5EF4-FFF2-40B4-BE49-F238E27FC236}">
                <a16:creationId xmlns:a16="http://schemas.microsoft.com/office/drawing/2014/main" id="{F7C5FDA7-2513-C2AF-B7D1-EA23FB12E6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1733" y="2292254"/>
            <a:ext cx="71247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36232"/>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85030" y="553988"/>
            <a:ext cx="11121525" cy="1754326"/>
          </a:xfrm>
          <a:prstGeom prst="rect">
            <a:avLst/>
          </a:prstGeom>
          <a:noFill/>
        </p:spPr>
        <p:txBody>
          <a:bodyPr wrap="square" rtlCol="0">
            <a:spAutoFit/>
          </a:bodyPr>
          <a:lstStyle/>
          <a:p>
            <a:pPr fontAlgn="base"/>
            <a:r>
              <a:rPr lang="es-ES" sz="3600" b="0" i="0" dirty="0">
                <a:solidFill>
                  <a:srgbClr val="DCDDDE"/>
                </a:solidFill>
                <a:effectLst/>
                <a:latin typeface="Montserrat ExtraBold" panose="00000900000000000000" pitchFamily="2" charset="0"/>
              </a:rPr>
              <a:t># 4.3. Trigger de auditoria para que se registre cuando se haga un cambio en las materias</a:t>
            </a:r>
            <a:endParaRPr lang="es-ES" sz="3600" dirty="0">
              <a:solidFill>
                <a:schemeClr val="bg1"/>
              </a:solidFill>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16388" name="Picture 4">
            <a:extLst>
              <a:ext uri="{FF2B5EF4-FFF2-40B4-BE49-F238E27FC236}">
                <a16:creationId xmlns:a16="http://schemas.microsoft.com/office/drawing/2014/main" id="{390B5AC9-7DD4-C253-8319-C25AEEEFBC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8417" y="2481979"/>
            <a:ext cx="6595166" cy="35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3512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Introducción</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2031325"/>
          </a:xfrm>
          <a:prstGeom prst="rect">
            <a:avLst/>
          </a:prstGeom>
          <a:noFill/>
        </p:spPr>
        <p:txBody>
          <a:bodyPr wrap="square" rtlCol="0">
            <a:spAutoFit/>
          </a:bodyPr>
          <a:lstStyle/>
          <a:p>
            <a:r>
              <a:rPr lang="es-ES" sz="1400" b="0" i="0" dirty="0">
                <a:solidFill>
                  <a:schemeClr val="bg1"/>
                </a:solidFill>
                <a:effectLst/>
                <a:latin typeface="Amble Lt"/>
              </a:rPr>
              <a:t>La base de datos de una universidad incluiría información relacionada con los estudiantes, docentes, carreras, materias, notas, roles, usuarios, horarios, etc. Esta información se almacenaría en tablas relacionadas entre sí para permitir el acceso y la búsqueda de información precisa. La base de datos se diseñaría para permitir la manipulación de datos, la recuperación de información y el seguimiento de los cambios en los datos con el fin de desarrollar lo mencionado se usará el MariaDb como gestor de base de datos.</a:t>
            </a:r>
            <a:endParaRPr lang="es-CL" sz="1400" dirty="0">
              <a:solidFill>
                <a:schemeClr val="bg1"/>
              </a:solidFill>
              <a:effectLst>
                <a:outerShdw blurRad="50800" dist="38100" dir="5400000" algn="t" rotWithShape="0">
                  <a:prstClr val="black">
                    <a:alpha val="40000"/>
                  </a:prstClr>
                </a:outerShdw>
              </a:effectLst>
              <a:latin typeface="Amble Lt"/>
              <a:cs typeface="Arial" panose="020B0604020202020204" pitchFamily="34"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96901394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Problema General</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2863669"/>
          </a:xfrm>
          <a:prstGeom prst="rect">
            <a:avLst/>
          </a:prstGeom>
          <a:noFill/>
        </p:spPr>
        <p:txBody>
          <a:bodyPr wrap="square" rtlCol="0">
            <a:spAutoFit/>
          </a:bodyPr>
          <a:lstStyle/>
          <a:p>
            <a:pPr marL="101600" marR="86995" algn="just">
              <a:lnSpc>
                <a:spcPct val="150000"/>
              </a:lnSpc>
              <a:spcBef>
                <a:spcPts val="1165"/>
              </a:spcBef>
              <a:spcAft>
                <a:spcPts val="0"/>
              </a:spcAft>
            </a:pPr>
            <a:r>
              <a:rPr lang="es-ES" sz="1100" dirty="0">
                <a:solidFill>
                  <a:schemeClr val="bg1"/>
                </a:solidFill>
                <a:effectLst/>
                <a:latin typeface="Arial MT"/>
                <a:ea typeface="Arial MT"/>
                <a:cs typeface="Arial MT"/>
              </a:rPr>
              <a:t>la gestión de información sobre estudiantes, profesores, cursos y calificaciones. La base de datos podría almacenar información como nombres, apellidos, números de identificación, carreras, asignaturas, grupos, horarios, calificaciones, etc. y permitiría a la universidad llevar un registro preciso y actualizado de todos estos datos. La base de datos podría ser utilizada por diferentes usuarios, como profesores, estudiantes, administradores, etc. para acceder a la información de manera rápida y fácil, realizar consultas, generar reportes, etc. De esta manera, la base de datos podría ayudar a la universidad a gestionar de manera eficiente y efectiva la información sobre sus estudiantes, profesores y cursos.</a:t>
            </a:r>
            <a:endParaRPr lang="es-MX" sz="1100" dirty="0">
              <a:solidFill>
                <a:schemeClr val="bg1"/>
              </a:solidFill>
              <a:effectLst/>
              <a:latin typeface="Courier New" panose="02070309020205020404" pitchFamily="49" charset="0"/>
              <a:ea typeface="Courier New" panose="02070309020205020404" pitchFamily="49"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219986008"/>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553817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txt subtítulo">
            <a:extLst>
              <a:ext uri="{FF2B5EF4-FFF2-40B4-BE49-F238E27FC236}">
                <a16:creationId xmlns:a16="http://schemas.microsoft.com/office/drawing/2014/main" id="{48CEE346-0EAC-821B-7960-CF1C557E712B}"/>
              </a:ext>
            </a:extLst>
          </p:cNvPr>
          <p:cNvSpPr txBox="1"/>
          <p:nvPr/>
        </p:nvSpPr>
        <p:spPr>
          <a:xfrm>
            <a:off x="1075278" y="2390986"/>
            <a:ext cx="5020722" cy="630942"/>
          </a:xfrm>
          <a:prstGeom prst="rect">
            <a:avLst/>
          </a:prstGeom>
          <a:noFill/>
        </p:spPr>
        <p:txBody>
          <a:bodyPr wrap="square" rtlCol="0">
            <a:spAutoFit/>
          </a:bodyPr>
          <a:lstStyle/>
          <a:p>
            <a:r>
              <a:rPr lang="fr-FR"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Objetivos </a:t>
            </a:r>
            <a:endParaRPr lang="es-CL" sz="345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879887" y="2985748"/>
            <a:ext cx="4694744" cy="3000180"/>
          </a:xfrm>
          <a:prstGeom prst="rect">
            <a:avLst/>
          </a:prstGeom>
          <a:noFill/>
        </p:spPr>
        <p:txBody>
          <a:bodyPr wrap="square" rtlCol="0">
            <a:spAutoFit/>
          </a:bodyPr>
          <a:lstStyle/>
          <a:p>
            <a:pPr>
              <a:spcBef>
                <a:spcPts val="1400"/>
              </a:spcBef>
              <a:spcAft>
                <a:spcPts val="400"/>
              </a:spcAft>
            </a:pPr>
            <a:r>
              <a:rPr lang="es-ES" sz="1050" b="1" dirty="0">
                <a:solidFill>
                  <a:schemeClr val="bg1"/>
                </a:solidFill>
                <a:effectLst/>
                <a:latin typeface="Courier New" panose="02070309020205020404" pitchFamily="49" charset="0"/>
              </a:rPr>
              <a:t>Objetivos Generales</a:t>
            </a:r>
            <a:endParaRPr lang="es-MX" sz="1050" b="1" dirty="0">
              <a:solidFill>
                <a:schemeClr val="bg1"/>
              </a:solidFill>
              <a:effectLst/>
              <a:latin typeface="Courier New" panose="02070309020205020404" pitchFamily="49" charset="0"/>
            </a:endParaRPr>
          </a:p>
          <a:p>
            <a:pPr marL="101600" marR="86995" algn="just">
              <a:lnSpc>
                <a:spcPct val="150000"/>
              </a:lnSpc>
              <a:spcBef>
                <a:spcPts val="1165"/>
              </a:spcBef>
              <a:spcAft>
                <a:spcPts val="0"/>
              </a:spcAft>
            </a:pPr>
            <a:r>
              <a:rPr lang="es-ES" sz="1050" dirty="0">
                <a:solidFill>
                  <a:schemeClr val="bg1"/>
                </a:solidFill>
                <a:effectLst/>
                <a:latin typeface="Arial MT"/>
                <a:ea typeface="Arial MT"/>
                <a:cs typeface="Arial MT"/>
              </a:rPr>
              <a:t>Gestionar de manera mucho más eficiente y efectiva la información sobre sus estudiantes, profesores y cursos.</a:t>
            </a:r>
            <a:endParaRPr lang="es-MX" sz="1050" dirty="0">
              <a:solidFill>
                <a:schemeClr val="bg1"/>
              </a:solidFill>
              <a:effectLst/>
              <a:latin typeface="Courier New" panose="02070309020205020404" pitchFamily="49" charset="0"/>
              <a:ea typeface="Courier New" panose="02070309020205020404" pitchFamily="49" charset="0"/>
            </a:endParaRPr>
          </a:p>
          <a:p>
            <a:pPr>
              <a:spcBef>
                <a:spcPts val="1400"/>
              </a:spcBef>
              <a:spcAft>
                <a:spcPts val="400"/>
              </a:spcAft>
            </a:pPr>
            <a:r>
              <a:rPr lang="es-ES" sz="1050" b="1" dirty="0">
                <a:solidFill>
                  <a:schemeClr val="bg1"/>
                </a:solidFill>
                <a:effectLst/>
                <a:latin typeface="Courier New" panose="02070309020205020404" pitchFamily="49" charset="0"/>
              </a:rPr>
              <a:t>Objetivos Específicos</a:t>
            </a:r>
            <a:endParaRPr lang="es-MX" sz="1050" b="1" dirty="0">
              <a:solidFill>
                <a:schemeClr val="bg1"/>
              </a:solidFill>
              <a:effectLst/>
              <a:latin typeface="Courier New" panose="02070309020205020404" pitchFamily="49" charset="0"/>
            </a:endParaRPr>
          </a:p>
          <a:p>
            <a:pPr marL="101600" marR="86995" algn="just">
              <a:lnSpc>
                <a:spcPct val="150000"/>
              </a:lnSpc>
              <a:spcBef>
                <a:spcPts val="1165"/>
              </a:spcBef>
              <a:spcAft>
                <a:spcPts val="0"/>
              </a:spcAft>
            </a:pPr>
            <a:r>
              <a:rPr lang="es-ES" sz="1050" dirty="0">
                <a:solidFill>
                  <a:schemeClr val="bg1"/>
                </a:solidFill>
                <a:effectLst/>
                <a:latin typeface="Arial MT"/>
                <a:ea typeface="Arial MT"/>
                <a:cs typeface="Arial MT"/>
              </a:rPr>
              <a:t>Facilitar el acceso a la información de manera rápida y fácil, a través de consultas y búsquedas sencillas.</a:t>
            </a:r>
            <a:endParaRPr lang="es-MX" sz="1050" dirty="0">
              <a:solidFill>
                <a:schemeClr val="bg1"/>
              </a:solidFill>
              <a:effectLst/>
              <a:latin typeface="Courier New" panose="02070309020205020404" pitchFamily="49" charset="0"/>
              <a:ea typeface="Courier New" panose="02070309020205020404" pitchFamily="49" charset="0"/>
            </a:endParaRPr>
          </a:p>
          <a:p>
            <a:pPr marL="101600" marR="86995" algn="just">
              <a:lnSpc>
                <a:spcPct val="150000"/>
              </a:lnSpc>
              <a:spcBef>
                <a:spcPts val="1165"/>
              </a:spcBef>
              <a:spcAft>
                <a:spcPts val="0"/>
              </a:spcAft>
            </a:pPr>
            <a:r>
              <a:rPr lang="es-ES" sz="1050" dirty="0">
                <a:solidFill>
                  <a:schemeClr val="bg1"/>
                </a:solidFill>
                <a:effectLst/>
                <a:latin typeface="Arial MT"/>
                <a:ea typeface="Arial MT"/>
                <a:cs typeface="Arial MT"/>
              </a:rPr>
              <a:t>Facilitar el acceso a la información de manera rápida y fácil, a través de consultas y búsquedas sencillas.</a:t>
            </a:r>
            <a:endParaRPr lang="es-MX" sz="1050" dirty="0">
              <a:solidFill>
                <a:schemeClr val="bg1"/>
              </a:solidFill>
              <a:effectLst/>
              <a:latin typeface="Courier New" panose="02070309020205020404" pitchFamily="49" charset="0"/>
              <a:ea typeface="Courier New" panose="02070309020205020404" pitchFamily="49" charset="0"/>
            </a:endParaRPr>
          </a:p>
          <a:p>
            <a:pPr marL="101600" marR="86995" algn="just">
              <a:lnSpc>
                <a:spcPct val="150000"/>
              </a:lnSpc>
              <a:spcBef>
                <a:spcPts val="1165"/>
              </a:spcBef>
              <a:spcAft>
                <a:spcPts val="0"/>
              </a:spcAft>
            </a:pPr>
            <a:endParaRPr lang="es-MX" sz="1100" dirty="0">
              <a:solidFill>
                <a:schemeClr val="bg1"/>
              </a:solidFill>
              <a:effectLst/>
              <a:latin typeface="Courier New" panose="02070309020205020404" pitchFamily="49" charset="0"/>
              <a:ea typeface="Courier New" panose="02070309020205020404" pitchFamily="49" charset="0"/>
            </a:endParaRP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34806" y="1293601"/>
            <a:ext cx="6422792" cy="3144811"/>
          </a:xfrm>
          <a:prstGeom prst="rect">
            <a:avLst/>
          </a:prstGeom>
          <a:effectLst>
            <a:outerShdw blurRad="152400" dist="63500" sx="110000" sy="110000" algn="ctr" rotWithShape="0">
              <a:prstClr val="black">
                <a:alpha val="40000"/>
              </a:prstClr>
            </a:outerShdw>
          </a:effectLst>
        </p:spPr>
      </p:pic>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445979"/>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5" name="círculo salmon">
            <a:extLst>
              <a:ext uri="{FF2B5EF4-FFF2-40B4-BE49-F238E27FC236}">
                <a16:creationId xmlns:a16="http://schemas.microsoft.com/office/drawing/2014/main" id="{F72594E5-A791-94B9-858A-E70E4D9BD4E8}"/>
              </a:ext>
            </a:extLst>
          </p:cNvPr>
          <p:cNvSpPr/>
          <p:nvPr/>
        </p:nvSpPr>
        <p:spPr>
          <a:xfrm>
            <a:off x="2047707" y="7318336"/>
            <a:ext cx="8096586" cy="809658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526330783"/>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948278" y="530419"/>
            <a:ext cx="6157372" cy="646331"/>
          </a:xfrm>
          <a:prstGeom prst="rect">
            <a:avLst/>
          </a:prstGeom>
          <a:noFill/>
        </p:spPr>
        <p:txBody>
          <a:bodyPr wrap="square" rtlCol="0">
            <a:spAutoFit/>
          </a:bodyPr>
          <a:lstStyle/>
          <a:p>
            <a:r>
              <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50" charset="0"/>
              </a:rPr>
              <a:t>Diseño Entidad Relación</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0" name="img torre eiffel">
            <a:extLst>
              <a:ext uri="{FF2B5EF4-FFF2-40B4-BE49-F238E27FC236}">
                <a16:creationId xmlns:a16="http://schemas.microsoft.com/office/drawing/2014/main" id="{36076C45-C616-84BD-2020-B37AE3A4D5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708337" y="1537981"/>
            <a:ext cx="9458439" cy="4631164"/>
          </a:xfrm>
          <a:prstGeom prst="rect">
            <a:avLst/>
          </a:prstGeom>
          <a:effectLst>
            <a:outerShdw blurRad="152400" dist="63500" sx="110000" sy="110000" algn="ctr" rotWithShape="0">
              <a:prstClr val="black">
                <a:alpha val="40000"/>
              </a:prstClr>
            </a:outerShdw>
          </a:effectLst>
        </p:spPr>
      </p:pic>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8">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spTree>
    <p:extLst>
      <p:ext uri="{BB962C8B-B14F-4D97-AF65-F5344CB8AC3E}">
        <p14:creationId xmlns:p14="http://schemas.microsoft.com/office/powerpoint/2010/main" val="2777753138"/>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rra blanca">
            <a:extLst>
              <a:ext uri="{FF2B5EF4-FFF2-40B4-BE49-F238E27FC236}">
                <a16:creationId xmlns:a16="http://schemas.microsoft.com/office/drawing/2014/main" id="{56639201-8249-80E0-0981-B7674D318636}"/>
              </a:ext>
            </a:extLst>
          </p:cNvPr>
          <p:cNvSpPr/>
          <p:nvPr/>
        </p:nvSpPr>
        <p:spPr>
          <a:xfrm>
            <a:off x="6809365" y="-12700"/>
            <a:ext cx="5360888" cy="68580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8156655" y="1032148"/>
            <a:ext cx="4060745" cy="5813152"/>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3" name="txt paris">
            <a:extLst>
              <a:ext uri="{FF2B5EF4-FFF2-40B4-BE49-F238E27FC236}">
                <a16:creationId xmlns:a16="http://schemas.microsoft.com/office/drawing/2014/main" id="{A5DFF874-D70F-3E79-0AAF-83E9A44F35A8}"/>
              </a:ext>
            </a:extLst>
          </p:cNvPr>
          <p:cNvSpPr txBox="1"/>
          <p:nvPr/>
        </p:nvSpPr>
        <p:spPr>
          <a:xfrm>
            <a:off x="502010" y="2260122"/>
            <a:ext cx="9761251" cy="2123658"/>
          </a:xfrm>
          <a:prstGeom prst="rect">
            <a:avLst/>
          </a:prstGeom>
          <a:noFill/>
        </p:spPr>
        <p:txBody>
          <a:bodyPr wrap="square" rtlCol="0">
            <a:spAutoFit/>
          </a:bodyPr>
          <a:lstStyle/>
          <a:p>
            <a:pPr algn="ctr"/>
            <a:r>
              <a:rPr lang="es-ES" sz="4400" dirty="0">
                <a:solidFill>
                  <a:schemeClr val="bg1"/>
                </a:solidFill>
                <a:latin typeface="Montserrat ExtraBold" panose="00000900000000000000" pitchFamily="2" charset="0"/>
              </a:rPr>
              <a:t>Consultas SQL que maneja JOINS  </a:t>
            </a:r>
          </a:p>
          <a:p>
            <a:pPr algn="ctr"/>
            <a:r>
              <a:rPr lang="es-ES" sz="4400" dirty="0">
                <a:solidFill>
                  <a:schemeClr val="bg1"/>
                </a:solidFill>
                <a:latin typeface="Montserrat ExtraBold" panose="00000900000000000000" pitchFamily="2" charset="0"/>
              </a:rPr>
              <a:t>5 Consultas</a:t>
            </a:r>
            <a:endParaRPr lang="es-CL" sz="4400" dirty="0">
              <a:solidFill>
                <a:schemeClr val="bg1"/>
              </a:solidFill>
              <a:effectLst>
                <a:outerShdw blurRad="190500" dist="127000" dir="5400000" sx="105000" sy="105000" algn="t" rotWithShape="0">
                  <a:prstClr val="black">
                    <a:alpha val="35000"/>
                  </a:prstClr>
                </a:outerShdw>
              </a:effectLst>
              <a:latin typeface="Montserrat ExtraBold" panose="00000900000000000000" pitchFamily="2" charset="0"/>
            </a:endParaRPr>
          </a:p>
        </p:txBody>
      </p:sp>
      <p:sp>
        <p:nvSpPr>
          <p:cNvPr id="15" name="Elipse salmon">
            <a:extLst>
              <a:ext uri="{FF2B5EF4-FFF2-40B4-BE49-F238E27FC236}">
                <a16:creationId xmlns:a16="http://schemas.microsoft.com/office/drawing/2014/main" id="{06215597-8C9F-F94C-444B-79B5BE77A029}"/>
              </a:ext>
            </a:extLst>
          </p:cNvPr>
          <p:cNvSpPr/>
          <p:nvPr/>
        </p:nvSpPr>
        <p:spPr>
          <a:xfrm>
            <a:off x="6675651" y="-692855"/>
            <a:ext cx="144000" cy="144000"/>
          </a:xfrm>
          <a:prstGeom prst="ellipse">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3712" y="5915012"/>
            <a:ext cx="369488" cy="369488"/>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63200" y="6020000"/>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DB_Universidad</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6" name="Elipse 2">
            <a:extLst>
              <a:ext uri="{FF2B5EF4-FFF2-40B4-BE49-F238E27FC236}">
                <a16:creationId xmlns:a16="http://schemas.microsoft.com/office/drawing/2014/main" id="{E8426D07-B28B-B1D5-DE15-8CD6D6F5D6A3}"/>
              </a:ext>
            </a:extLst>
          </p:cNvPr>
          <p:cNvSpPr/>
          <p:nvPr/>
        </p:nvSpPr>
        <p:spPr>
          <a:xfrm>
            <a:off x="593712" y="2205951"/>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Elipse 3">
            <a:extLst>
              <a:ext uri="{FF2B5EF4-FFF2-40B4-BE49-F238E27FC236}">
                <a16:creationId xmlns:a16="http://schemas.microsoft.com/office/drawing/2014/main" id="{742AF9B6-29FF-CC0B-2038-533B8FDECC8A}"/>
              </a:ext>
            </a:extLst>
          </p:cNvPr>
          <p:cNvSpPr/>
          <p:nvPr/>
        </p:nvSpPr>
        <p:spPr>
          <a:xfrm>
            <a:off x="647712" y="2553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8" name="Elipse 4">
            <a:extLst>
              <a:ext uri="{FF2B5EF4-FFF2-40B4-BE49-F238E27FC236}">
                <a16:creationId xmlns:a16="http://schemas.microsoft.com/office/drawing/2014/main" id="{1FCFF843-0A76-B018-592B-D372F0925B76}"/>
              </a:ext>
            </a:extLst>
          </p:cNvPr>
          <p:cNvSpPr/>
          <p:nvPr/>
        </p:nvSpPr>
        <p:spPr>
          <a:xfrm>
            <a:off x="647712" y="2794007"/>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9" name="Elipse 5">
            <a:extLst>
              <a:ext uri="{FF2B5EF4-FFF2-40B4-BE49-F238E27FC236}">
                <a16:creationId xmlns:a16="http://schemas.microsoft.com/office/drawing/2014/main" id="{EF37C055-149A-FD9A-D788-924FCED2D16A}"/>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665386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42" presetClass="path" presetSubtype="0" accel="50000" decel="50000" fill="hold" grpId="0" nodeType="withEffect">
                                  <p:stCondLst>
                                    <p:cond delay="0"/>
                                  </p:stCondLst>
                                  <p:childTnLst>
                                    <p:animMotion origin="layout" path="M 4.58333E-6 2.22222E-6 L 4.58333E-6 0.37014 " pathEditMode="relative" rAng="0" ptsTypes="AA">
                                      <p:cBhvr>
                                        <p:cTn id="21" dur="250" fill="hold"/>
                                        <p:tgtEl>
                                          <p:spTgt spid="15"/>
                                        </p:tgtEl>
                                        <p:attrNameLst>
                                          <p:attrName>ppt_x</p:attrName>
                                          <p:attrName>ppt_y</p:attrName>
                                        </p:attrNameLst>
                                      </p:cBhvr>
                                      <p:rCtr x="0" y="18495"/>
                                    </p:animMotion>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15"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580796" cy="1754326"/>
          </a:xfrm>
          <a:prstGeom prst="rect">
            <a:avLst/>
          </a:prstGeom>
          <a:noFill/>
        </p:spPr>
        <p:txBody>
          <a:bodyPr wrap="square" rtlCol="0">
            <a:spAutoFit/>
          </a:bodyPr>
          <a:lstStyle/>
          <a:p>
            <a:r>
              <a:rPr lang="es-ES" sz="3600" b="0" i="0" dirty="0">
                <a:solidFill>
                  <a:srgbClr val="DCDDDE"/>
                </a:solidFill>
                <a:effectLst/>
                <a:latin typeface="Montserrat ExtraBold" panose="00000900000000000000" pitchFamily="2" charset="0"/>
              </a:rPr>
              <a:t># 1.1. Cuales son los estudiantes que tienen notas mayores a 18</a:t>
            </a:r>
            <a:endParaRPr lang="es-CL" sz="3600" dirty="0">
              <a:solidFill>
                <a:schemeClr val="bg1"/>
              </a:solidFill>
              <a:effectLst>
                <a:outerShdw blurRad="50800" dist="38100" dir="5400000" algn="t" rotWithShape="0">
                  <a:prstClr val="black">
                    <a:alpha val="40000"/>
                  </a:prstClr>
                </a:outerShdw>
              </a:effectLst>
              <a:latin typeface="Montserrat ExtraBold" panose="00000900000000000000" pitchFamily="2" charset="0"/>
            </a:endParaRP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2050" name="Picture 2">
            <a:extLst>
              <a:ext uri="{FF2B5EF4-FFF2-40B4-BE49-F238E27FC236}">
                <a16:creationId xmlns:a16="http://schemas.microsoft.com/office/drawing/2014/main" id="{7319753C-A529-49BD-922D-167F045893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688" y="3690612"/>
            <a:ext cx="6582021" cy="145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57957"/>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írculo salmon">
            <a:extLst>
              <a:ext uri="{FF2B5EF4-FFF2-40B4-BE49-F238E27FC236}">
                <a16:creationId xmlns:a16="http://schemas.microsoft.com/office/drawing/2014/main" id="{79CE8C4B-0F84-B832-F2EE-95D79BE9AC16}"/>
              </a:ext>
            </a:extLst>
          </p:cNvPr>
          <p:cNvSpPr/>
          <p:nvPr/>
        </p:nvSpPr>
        <p:spPr>
          <a:xfrm>
            <a:off x="2384832" y="2097414"/>
            <a:ext cx="7422336" cy="7422336"/>
          </a:xfrm>
          <a:prstGeom prst="ellipse">
            <a:avLst/>
          </a:prstGeom>
          <a:noFill/>
          <a:ln w="38100">
            <a:solidFill>
              <a:srgbClr val="FA8072"/>
            </a:solidFill>
          </a:ln>
          <a:effectLst>
            <a:glow rad="1092200">
              <a:schemeClr val="tx1">
                <a:alpha val="10000"/>
              </a:schemeClr>
            </a:glow>
            <a:outerShdw blurRad="215900" sx="103000" sy="103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barra blanca">
            <a:extLst>
              <a:ext uri="{FF2B5EF4-FFF2-40B4-BE49-F238E27FC236}">
                <a16:creationId xmlns:a16="http://schemas.microsoft.com/office/drawing/2014/main" id="{56639201-8249-80E0-0981-B7674D318636}"/>
              </a:ext>
            </a:extLst>
          </p:cNvPr>
          <p:cNvSpPr/>
          <p:nvPr/>
        </p:nvSpPr>
        <p:spPr>
          <a:xfrm>
            <a:off x="9861814" y="0"/>
            <a:ext cx="3092183" cy="6845300"/>
          </a:xfrm>
          <a:custGeom>
            <a:avLst/>
            <a:gdLst>
              <a:gd name="connsiteX0" fmla="*/ 0 w 4120896"/>
              <a:gd name="connsiteY0" fmla="*/ 6858000 h 6858000"/>
              <a:gd name="connsiteX1" fmla="*/ 3122279 w 4120896"/>
              <a:gd name="connsiteY1" fmla="*/ 0 h 6858000"/>
              <a:gd name="connsiteX2" fmla="*/ 4120896 w 4120896"/>
              <a:gd name="connsiteY2" fmla="*/ 0 h 6858000"/>
              <a:gd name="connsiteX3" fmla="*/ 998617 w 4120896"/>
              <a:gd name="connsiteY3" fmla="*/ 6858000 h 6858000"/>
              <a:gd name="connsiteX4" fmla="*/ 0 w 4120896"/>
              <a:gd name="connsiteY4" fmla="*/ 6858000 h 6858000"/>
              <a:gd name="connsiteX0" fmla="*/ 0 w 4120896"/>
              <a:gd name="connsiteY0" fmla="*/ 6858000 h 6882384"/>
              <a:gd name="connsiteX1" fmla="*/ 3122279 w 4120896"/>
              <a:gd name="connsiteY1" fmla="*/ 0 h 6882384"/>
              <a:gd name="connsiteX2" fmla="*/ 4120896 w 4120896"/>
              <a:gd name="connsiteY2" fmla="*/ 0 h 6882384"/>
              <a:gd name="connsiteX3" fmla="*/ 401209 w 4120896"/>
              <a:gd name="connsiteY3" fmla="*/ 6882384 h 6882384"/>
              <a:gd name="connsiteX4" fmla="*/ 0 w 4120896"/>
              <a:gd name="connsiteY4" fmla="*/ 6858000 h 6882384"/>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882384 h 6931152"/>
              <a:gd name="connsiteX4" fmla="*/ 0 w 4169664"/>
              <a:gd name="connsiteY4" fmla="*/ 6931152 h 6931152"/>
              <a:gd name="connsiteX0" fmla="*/ 0 w 4169664"/>
              <a:gd name="connsiteY0" fmla="*/ 6931152 h 6931152"/>
              <a:gd name="connsiteX1" fmla="*/ 3171047 w 4169664"/>
              <a:gd name="connsiteY1" fmla="*/ 0 h 6931152"/>
              <a:gd name="connsiteX2" fmla="*/ 4169664 w 4169664"/>
              <a:gd name="connsiteY2" fmla="*/ 0 h 6931152"/>
              <a:gd name="connsiteX3" fmla="*/ 449977 w 4169664"/>
              <a:gd name="connsiteY3" fmla="*/ 6931152 h 6931152"/>
              <a:gd name="connsiteX4" fmla="*/ 0 w 4169664"/>
              <a:gd name="connsiteY4" fmla="*/ 6931152 h 6931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664" h="6931152">
                <a:moveTo>
                  <a:pt x="0" y="6931152"/>
                </a:moveTo>
                <a:lnTo>
                  <a:pt x="3171047" y="0"/>
                </a:lnTo>
                <a:lnTo>
                  <a:pt x="4169664" y="0"/>
                </a:lnTo>
                <a:lnTo>
                  <a:pt x="449977" y="6931152"/>
                </a:lnTo>
                <a:lnTo>
                  <a:pt x="0" y="6931152"/>
                </a:lnTo>
                <a:close/>
              </a:path>
            </a:pathLst>
          </a:custGeom>
          <a:gradFill flip="none" rotWithShape="1">
            <a:gsLst>
              <a:gs pos="0">
                <a:schemeClr val="bg1">
                  <a:shade val="30000"/>
                  <a:satMod val="115000"/>
                </a:schemeClr>
              </a:gs>
              <a:gs pos="100000">
                <a:schemeClr val="bg1">
                  <a:shade val="100000"/>
                  <a:satMod val="115000"/>
                </a:schemeClr>
              </a:gs>
            </a:gsLst>
            <a:lin ang="135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6" name="barra salmon">
            <a:extLst>
              <a:ext uri="{FF2B5EF4-FFF2-40B4-BE49-F238E27FC236}">
                <a16:creationId xmlns:a16="http://schemas.microsoft.com/office/drawing/2014/main" id="{E5CA8C88-A5E1-19D7-9744-1D5E1F0C0EB2}"/>
              </a:ext>
            </a:extLst>
          </p:cNvPr>
          <p:cNvSpPr/>
          <p:nvPr/>
        </p:nvSpPr>
        <p:spPr>
          <a:xfrm>
            <a:off x="10681719" y="3416300"/>
            <a:ext cx="1623425" cy="3429000"/>
          </a:xfrm>
          <a:custGeom>
            <a:avLst/>
            <a:gdLst>
              <a:gd name="connsiteX0" fmla="*/ 4048045 w 4048045"/>
              <a:gd name="connsiteY0" fmla="*/ 0 h 5813152"/>
              <a:gd name="connsiteX1" fmla="*/ 4048045 w 4048045"/>
              <a:gd name="connsiteY1" fmla="*/ 1565671 h 5813152"/>
              <a:gd name="connsiteX2" fmla="*/ 578530 w 4048045"/>
              <a:gd name="connsiteY2" fmla="*/ 5813152 h 5813152"/>
              <a:gd name="connsiteX3" fmla="*/ 0 w 4048045"/>
              <a:gd name="connsiteY3" fmla="*/ 5813152 h 5813152"/>
              <a:gd name="connsiteX4" fmla="*/ 4048045 w 4048045"/>
              <a:gd name="connsiteY4" fmla="*/ 0 h 581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045" h="5813152">
                <a:moveTo>
                  <a:pt x="4048045" y="0"/>
                </a:moveTo>
                <a:lnTo>
                  <a:pt x="4048045" y="1565671"/>
                </a:lnTo>
                <a:lnTo>
                  <a:pt x="578530" y="5813152"/>
                </a:lnTo>
                <a:lnTo>
                  <a:pt x="0" y="5813152"/>
                </a:lnTo>
                <a:lnTo>
                  <a:pt x="4048045" y="0"/>
                </a:lnTo>
                <a:close/>
              </a:path>
            </a:pathLst>
          </a:custGeom>
          <a:gradFill flip="none" rotWithShape="1">
            <a:gsLst>
              <a:gs pos="0">
                <a:srgbClr val="F95D4D"/>
              </a:gs>
              <a:gs pos="100000">
                <a:srgbClr val="FA8072"/>
              </a:gs>
            </a:gsLst>
            <a:lin ang="13500000" scaled="1"/>
            <a:tileRect/>
          </a:gradFill>
          <a:ln w="63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pic>
        <p:nvPicPr>
          <p:cNvPr id="19" name="icono ubicación">
            <a:extLst>
              <a:ext uri="{FF2B5EF4-FFF2-40B4-BE49-F238E27FC236}">
                <a16:creationId xmlns:a16="http://schemas.microsoft.com/office/drawing/2014/main" id="{53E87620-B709-91CA-972F-A767799617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307" y="6201581"/>
            <a:ext cx="252000" cy="252000"/>
          </a:xfrm>
          <a:prstGeom prst="rect">
            <a:avLst/>
          </a:prstGeom>
        </p:spPr>
      </p:pic>
      <p:sp>
        <p:nvSpPr>
          <p:cNvPr id="20" name="txt ubicación">
            <a:extLst>
              <a:ext uri="{FF2B5EF4-FFF2-40B4-BE49-F238E27FC236}">
                <a16:creationId xmlns:a16="http://schemas.microsoft.com/office/drawing/2014/main" id="{0D8509D1-51F9-31C6-0433-AC608A11F0A1}"/>
              </a:ext>
            </a:extLst>
          </p:cNvPr>
          <p:cNvSpPr txBox="1"/>
          <p:nvPr/>
        </p:nvSpPr>
        <p:spPr>
          <a:xfrm>
            <a:off x="908307" y="6189081"/>
            <a:ext cx="2206627" cy="276999"/>
          </a:xfrm>
          <a:prstGeom prst="rect">
            <a:avLst/>
          </a:prstGeom>
          <a:noFill/>
        </p:spPr>
        <p:txBody>
          <a:bodyPr wrap="square" rtlCol="0">
            <a:spAutoFit/>
          </a:bodyPr>
          <a:lstStyle/>
          <a:p>
            <a:r>
              <a:rPr lang="es-CL" sz="1200" dirty="0">
                <a:solidFill>
                  <a:srgbClr val="FA8072"/>
                </a:solidFill>
                <a:effectLst>
                  <a:outerShdw blurRad="50800" dist="38100" dir="5400000" algn="t" rotWithShape="0">
                    <a:prstClr val="black">
                      <a:alpha val="40000"/>
                    </a:prstClr>
                  </a:outerShdw>
                </a:effectLst>
                <a:latin typeface="Amble Lt" pitchFamily="2" charset="0"/>
                <a:cs typeface="Arial" panose="020B0604020202020204" pitchFamily="34" charset="0"/>
              </a:rPr>
              <a:t>Encontrar Agenda</a:t>
            </a:r>
          </a:p>
        </p:txBody>
      </p:sp>
      <p:pic>
        <p:nvPicPr>
          <p:cNvPr id="23" name="icono flecha">
            <a:extLst>
              <a:ext uri="{FF2B5EF4-FFF2-40B4-BE49-F238E27FC236}">
                <a16:creationId xmlns:a16="http://schemas.microsoft.com/office/drawing/2014/main" id="{1C5E14EA-E793-37E0-58AA-047936A07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00" y="330200"/>
            <a:ext cx="216000" cy="216000"/>
          </a:xfrm>
          <a:prstGeom prst="rect">
            <a:avLst/>
          </a:prstGeom>
        </p:spPr>
      </p:pic>
      <p:sp>
        <p:nvSpPr>
          <p:cNvPr id="24" name="Signo menos">
            <a:extLst>
              <a:ext uri="{FF2B5EF4-FFF2-40B4-BE49-F238E27FC236}">
                <a16:creationId xmlns:a16="http://schemas.microsoft.com/office/drawing/2014/main" id="{B3E95D4E-BF34-1E97-B221-F32E49ECC5A3}"/>
              </a:ext>
            </a:extLst>
          </p:cNvPr>
          <p:cNvSpPr/>
          <p:nvPr/>
        </p:nvSpPr>
        <p:spPr>
          <a:xfrm>
            <a:off x="963200" y="273001"/>
            <a:ext cx="288000" cy="288000"/>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txt título">
            <a:extLst>
              <a:ext uri="{FF2B5EF4-FFF2-40B4-BE49-F238E27FC236}">
                <a16:creationId xmlns:a16="http://schemas.microsoft.com/office/drawing/2014/main" id="{046007D2-51BF-CC7A-02F0-FF6CEB2A2D22}"/>
              </a:ext>
            </a:extLst>
          </p:cNvPr>
          <p:cNvSpPr txBox="1"/>
          <p:nvPr/>
        </p:nvSpPr>
        <p:spPr>
          <a:xfrm>
            <a:off x="1070475" y="763524"/>
            <a:ext cx="7976576" cy="2308324"/>
          </a:xfrm>
          <a:prstGeom prst="rect">
            <a:avLst/>
          </a:prstGeom>
          <a:noFill/>
        </p:spPr>
        <p:txBody>
          <a:bodyPr wrap="square" rtlCol="0">
            <a:spAutoFit/>
          </a:bodyPr>
          <a:lstStyle/>
          <a:p>
            <a:pPr algn="l" fontAlgn="base"/>
            <a:r>
              <a:rPr lang="es-ES" sz="3600" b="0" i="0" dirty="0">
                <a:solidFill>
                  <a:schemeClr val="bg1"/>
                </a:solidFill>
                <a:effectLst/>
                <a:latin typeface="Montserrat ExtraBold" panose="00000900000000000000" pitchFamily="2" charset="0"/>
              </a:rPr>
              <a:t># 1.2. Cuales son los estudiantes que están en la carrera de Ingeniería de Sistemas</a:t>
            </a:r>
          </a:p>
        </p:txBody>
      </p:sp>
      <p:sp>
        <p:nvSpPr>
          <p:cNvPr id="18" name="txt párrafo">
            <a:extLst>
              <a:ext uri="{FF2B5EF4-FFF2-40B4-BE49-F238E27FC236}">
                <a16:creationId xmlns:a16="http://schemas.microsoft.com/office/drawing/2014/main" id="{8242F22C-2D77-16DC-540E-C395DB6EAD13}"/>
              </a:ext>
            </a:extLst>
          </p:cNvPr>
          <p:cNvSpPr txBox="1"/>
          <p:nvPr/>
        </p:nvSpPr>
        <p:spPr>
          <a:xfrm>
            <a:off x="-4789795" y="3122097"/>
            <a:ext cx="4694744" cy="954107"/>
          </a:xfrm>
          <a:prstGeom prst="rect">
            <a:avLst/>
          </a:prstGeom>
          <a:noFill/>
        </p:spPr>
        <p:txBody>
          <a:bodyPr wrap="square" rtlCol="0">
            <a:spAutoFit/>
          </a:bodyPr>
          <a:lstStyle/>
          <a:p>
            <a:pPr algn="just"/>
            <a:r>
              <a:rPr lang="es-CL" sz="1400"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Gracias a su altura y a su silueta única a nivel mundial en el paisaje parisino, la Torre Eiffel se convirtió rápidamente en una de las atracciones más populares de París.</a:t>
            </a:r>
          </a:p>
        </p:txBody>
      </p:sp>
      <p:sp>
        <p:nvSpPr>
          <p:cNvPr id="21" name="boton salmon">
            <a:hlinkClick r:id="rId5"/>
            <a:extLst>
              <a:ext uri="{FF2B5EF4-FFF2-40B4-BE49-F238E27FC236}">
                <a16:creationId xmlns:a16="http://schemas.microsoft.com/office/drawing/2014/main" id="{4238B38A-A124-B910-2FCF-6AB24A2FE0FE}"/>
              </a:ext>
            </a:extLst>
          </p:cNvPr>
          <p:cNvSpPr/>
          <p:nvPr/>
        </p:nvSpPr>
        <p:spPr>
          <a:xfrm>
            <a:off x="698707" y="5702054"/>
            <a:ext cx="900000" cy="324000"/>
          </a:xfrm>
          <a:prstGeom prst="roundRect">
            <a:avLst>
              <a:gd name="adj" fmla="val 50000"/>
            </a:avLst>
          </a:prstGeom>
          <a:gradFill>
            <a:gsLst>
              <a:gs pos="0">
                <a:srgbClr val="FA8072"/>
              </a:gs>
              <a:gs pos="100000">
                <a:srgbClr val="F95D4D"/>
              </a:gs>
            </a:gsLst>
          </a:gradFill>
          <a:effectLst>
            <a:outerShdw blurRad="127000" dist="63500" dir="5400000" algn="ctr" rotWithShape="0">
              <a:srgbClr val="000000">
                <a:alpha val="30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L" dirty="0"/>
          </a:p>
        </p:txBody>
      </p:sp>
      <p:sp>
        <p:nvSpPr>
          <p:cNvPr id="22" name="txt boton salmon">
            <a:extLst>
              <a:ext uri="{FF2B5EF4-FFF2-40B4-BE49-F238E27FC236}">
                <a16:creationId xmlns:a16="http://schemas.microsoft.com/office/drawing/2014/main" id="{611D9275-CDE0-C59D-CE56-62A1D9BDF8A8}"/>
              </a:ext>
            </a:extLst>
          </p:cNvPr>
          <p:cNvSpPr txBox="1"/>
          <p:nvPr/>
        </p:nvSpPr>
        <p:spPr>
          <a:xfrm>
            <a:off x="777707" y="5694777"/>
            <a:ext cx="731618" cy="338554"/>
          </a:xfrm>
          <a:prstGeom prst="rect">
            <a:avLst/>
          </a:prstGeom>
          <a:noFill/>
        </p:spPr>
        <p:txBody>
          <a:bodyPr wrap="square" rtlCol="0">
            <a:spAutoFit/>
          </a:bodyPr>
          <a:lstStyle/>
          <a:p>
            <a:pPr algn="ctr"/>
            <a:r>
              <a:rPr lang="es-CL" sz="1600" b="1" dirty="0">
                <a:solidFill>
                  <a:schemeClr val="bg1"/>
                </a:solidFill>
                <a:effectLst>
                  <a:outerShdw blurRad="50800" dist="38100" dir="5400000" algn="t" rotWithShape="0">
                    <a:prstClr val="black">
                      <a:alpha val="40000"/>
                    </a:prstClr>
                  </a:outerShdw>
                </a:effectLst>
                <a:latin typeface="Amble Lt" pitchFamily="2" charset="0"/>
                <a:cs typeface="Arial" panose="020B0604020202020204" pitchFamily="34" charset="0"/>
              </a:rPr>
              <a:t>E-R</a:t>
            </a:r>
          </a:p>
        </p:txBody>
      </p:sp>
      <p:pic>
        <p:nvPicPr>
          <p:cNvPr id="31" name="img 3">
            <a:extLst>
              <a:ext uri="{FF2B5EF4-FFF2-40B4-BE49-F238E27FC236}">
                <a16:creationId xmlns:a16="http://schemas.microsoft.com/office/drawing/2014/main" id="{C79D05E1-0E15-D7A4-7A5D-1611ACC85D7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062"/>
          <a:stretch/>
        </p:blipFill>
        <p:spPr bwMode="auto">
          <a:xfrm>
            <a:off x="3680403" y="7740300"/>
            <a:ext cx="837035"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2" name="img 2">
            <a:extLst>
              <a:ext uri="{FF2B5EF4-FFF2-40B4-BE49-F238E27FC236}">
                <a16:creationId xmlns:a16="http://schemas.microsoft.com/office/drawing/2014/main" id="{3906E0F6-1CBE-9646-2CCE-6D7932C30F92}"/>
              </a:ext>
            </a:extLst>
          </p:cNvPr>
          <p:cNvPicPr>
            <a:picLocks noChangeAspect="1"/>
          </p:cNvPicPr>
          <p:nvPr/>
        </p:nvPicPr>
        <p:blipFill rotWithShape="1">
          <a:blip r:embed="rId7">
            <a:extLst>
              <a:ext uri="{28A0092B-C50C-407E-A947-70E740481C1C}">
                <a14:useLocalDpi xmlns:a14="http://schemas.microsoft.com/office/drawing/2010/main" val="0"/>
              </a:ext>
            </a:extLst>
          </a:blip>
          <a:srcRect l="23308" t="15117" r="23956" b="12799"/>
          <a:stretch/>
        </p:blipFill>
        <p:spPr>
          <a:xfrm>
            <a:off x="2499665" y="7740300"/>
            <a:ext cx="789730"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pic>
        <p:nvPicPr>
          <p:cNvPr id="33" name="img 1">
            <a:extLst>
              <a:ext uri="{FF2B5EF4-FFF2-40B4-BE49-F238E27FC236}">
                <a16:creationId xmlns:a16="http://schemas.microsoft.com/office/drawing/2014/main" id="{5EAEC485-EA0C-5581-318B-84FC7D6FCB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3771" r="15066"/>
          <a:stretch/>
        </p:blipFill>
        <p:spPr bwMode="auto">
          <a:xfrm>
            <a:off x="1172200" y="7740300"/>
            <a:ext cx="936456" cy="720000"/>
          </a:xfrm>
          <a:prstGeom prst="roundRect">
            <a:avLst>
              <a:gd name="adj" fmla="val 8594"/>
            </a:avLst>
          </a:prstGeom>
          <a:solidFill>
            <a:srgbClr val="FFFFFF">
              <a:shade val="85000"/>
            </a:srgbClr>
          </a:solidFill>
          <a:ln>
            <a:noFill/>
          </a:ln>
          <a:effectLst>
            <a:outerShdw blurRad="127000" dist="127000" dir="5400000" algn="t" rotWithShape="0">
              <a:prstClr val="black">
                <a:alpha val="30000"/>
              </a:prstClr>
            </a:outerShdw>
          </a:effectLst>
        </p:spPr>
      </p:pic>
      <p:cxnSp>
        <p:nvCxnSpPr>
          <p:cNvPr id="39" name="Conector recto 38">
            <a:extLst>
              <a:ext uri="{FF2B5EF4-FFF2-40B4-BE49-F238E27FC236}">
                <a16:creationId xmlns:a16="http://schemas.microsoft.com/office/drawing/2014/main" id="{4D6C11CA-173D-ECEF-E907-5C1A2F4FDA70}"/>
              </a:ext>
            </a:extLst>
          </p:cNvPr>
          <p:cNvCxnSpPr/>
          <p:nvPr/>
        </p:nvCxnSpPr>
        <p:spPr>
          <a:xfrm>
            <a:off x="12655907" y="946998"/>
            <a:ext cx="0" cy="59110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Elipse 1">
            <a:extLst>
              <a:ext uri="{FF2B5EF4-FFF2-40B4-BE49-F238E27FC236}">
                <a16:creationId xmlns:a16="http://schemas.microsoft.com/office/drawing/2014/main" id="{7AC7D8E0-2D53-7F9E-EC8C-147A3036AFE7}"/>
              </a:ext>
            </a:extLst>
          </p:cNvPr>
          <p:cNvSpPr/>
          <p:nvPr/>
        </p:nvSpPr>
        <p:spPr>
          <a:xfrm>
            <a:off x="647712" y="1965923"/>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1" name="Elipse 2">
            <a:extLst>
              <a:ext uri="{FF2B5EF4-FFF2-40B4-BE49-F238E27FC236}">
                <a16:creationId xmlns:a16="http://schemas.microsoft.com/office/drawing/2014/main" id="{09DA64B0-4A6B-44C7-3C99-0C3290767B69}"/>
              </a:ext>
            </a:extLst>
          </p:cNvPr>
          <p:cNvSpPr/>
          <p:nvPr/>
        </p:nvSpPr>
        <p:spPr>
          <a:xfrm>
            <a:off x="647712" y="2205951"/>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2" name="Elipse 3">
            <a:extLst>
              <a:ext uri="{FF2B5EF4-FFF2-40B4-BE49-F238E27FC236}">
                <a16:creationId xmlns:a16="http://schemas.microsoft.com/office/drawing/2014/main" id="{81476512-F099-B477-92A7-7E5A9F2FA1E9}"/>
              </a:ext>
            </a:extLst>
          </p:cNvPr>
          <p:cNvSpPr/>
          <p:nvPr/>
        </p:nvSpPr>
        <p:spPr>
          <a:xfrm>
            <a:off x="593712" y="26860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3" name="Elipse 4">
            <a:extLst>
              <a:ext uri="{FF2B5EF4-FFF2-40B4-BE49-F238E27FC236}">
                <a16:creationId xmlns:a16="http://schemas.microsoft.com/office/drawing/2014/main" id="{EC62DDEE-D4D6-DB28-C47B-E3C1F69AC40E}"/>
              </a:ext>
            </a:extLst>
          </p:cNvPr>
          <p:cNvSpPr/>
          <p:nvPr/>
        </p:nvSpPr>
        <p:spPr>
          <a:xfrm>
            <a:off x="647712" y="2445979"/>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44" name="Elipse 5">
            <a:extLst>
              <a:ext uri="{FF2B5EF4-FFF2-40B4-BE49-F238E27FC236}">
                <a16:creationId xmlns:a16="http://schemas.microsoft.com/office/drawing/2014/main" id="{1D68E400-6485-E326-6334-B74F9E010ABF}"/>
              </a:ext>
            </a:extLst>
          </p:cNvPr>
          <p:cNvSpPr/>
          <p:nvPr/>
        </p:nvSpPr>
        <p:spPr>
          <a:xfrm>
            <a:off x="647712" y="3034035"/>
            <a:ext cx="72000" cy="72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nvGrpSpPr>
          <p:cNvPr id="51" name="Grupo 50">
            <a:extLst>
              <a:ext uri="{FF2B5EF4-FFF2-40B4-BE49-F238E27FC236}">
                <a16:creationId xmlns:a16="http://schemas.microsoft.com/office/drawing/2014/main" id="{05E6B9B9-71D8-9F26-302B-9D3B236BA62B}"/>
              </a:ext>
            </a:extLst>
          </p:cNvPr>
          <p:cNvGrpSpPr/>
          <p:nvPr/>
        </p:nvGrpSpPr>
        <p:grpSpPr>
          <a:xfrm>
            <a:off x="13063627" y="1586690"/>
            <a:ext cx="5874752" cy="3645710"/>
            <a:chOff x="6039423" y="1586690"/>
            <a:chExt cx="5874752" cy="3645710"/>
          </a:xfrm>
        </p:grpSpPr>
        <p:sp>
          <p:nvSpPr>
            <p:cNvPr id="53" name="Rectángulo: esquinas redondeadas 52">
              <a:extLst>
                <a:ext uri="{FF2B5EF4-FFF2-40B4-BE49-F238E27FC236}">
                  <a16:creationId xmlns:a16="http://schemas.microsoft.com/office/drawing/2014/main" id="{A5FA9A25-080A-02AE-B323-8F8C4C435E24}"/>
                </a:ext>
              </a:extLst>
            </p:cNvPr>
            <p:cNvSpPr/>
            <p:nvPr/>
          </p:nvSpPr>
          <p:spPr>
            <a:xfrm>
              <a:off x="6108731" y="1625600"/>
              <a:ext cx="5736135" cy="3539067"/>
            </a:xfrm>
            <a:prstGeom prst="roundRect">
              <a:avLst>
                <a:gd name="adj" fmla="val 4337"/>
              </a:avLst>
            </a:prstGeom>
            <a:solidFill>
              <a:schemeClr val="tx1"/>
            </a:solidFill>
            <a:ln w="1174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54" name="Rectángulo: esquinas redondeadas 53">
              <a:extLst>
                <a:ext uri="{FF2B5EF4-FFF2-40B4-BE49-F238E27FC236}">
                  <a16:creationId xmlns:a16="http://schemas.microsoft.com/office/drawing/2014/main" id="{0F98F1CB-7512-EA05-1BAD-0A187C8E91D0}"/>
                </a:ext>
              </a:extLst>
            </p:cNvPr>
            <p:cNvSpPr/>
            <p:nvPr/>
          </p:nvSpPr>
          <p:spPr>
            <a:xfrm>
              <a:off x="6039423" y="1586690"/>
              <a:ext cx="5874752" cy="3645710"/>
            </a:xfrm>
            <a:prstGeom prst="roundRect">
              <a:avLst>
                <a:gd name="adj" fmla="val 5097"/>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grpSp>
      <p:pic>
        <p:nvPicPr>
          <p:cNvPr id="3074" name="Picture 2">
            <a:extLst>
              <a:ext uri="{FF2B5EF4-FFF2-40B4-BE49-F238E27FC236}">
                <a16:creationId xmlns:a16="http://schemas.microsoft.com/office/drawing/2014/main" id="{68DF24E6-67D8-6A32-B70F-1B799758FD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7357" y="3625846"/>
            <a:ext cx="63150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0846"/>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1227</Words>
  <Application>Microsoft Office PowerPoint</Application>
  <PresentationFormat>Panorámica</PresentationFormat>
  <Paragraphs>94</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Amble Lt</vt:lpstr>
      <vt:lpstr>Arial</vt:lpstr>
      <vt:lpstr>Arial MT</vt:lpstr>
      <vt:lpstr>Calibri</vt:lpstr>
      <vt:lpstr>Calibri Light</vt:lpstr>
      <vt:lpstr>Courier New</vt:lpstr>
      <vt:lpstr>Montserrat ExtraBold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Alvaro Yujra Sansusty</dc:creator>
  <cp:lastModifiedBy>Henry Huarachi</cp:lastModifiedBy>
  <cp:revision>11</cp:revision>
  <dcterms:created xsi:type="dcterms:W3CDTF">2022-07-30T02:59:54Z</dcterms:created>
  <dcterms:modified xsi:type="dcterms:W3CDTF">2022-12-14T05:33:32Z</dcterms:modified>
</cp:coreProperties>
</file>