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7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2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278AD-7B72-A831-4C2F-987BCE80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6700"/>
              <a:t>PRACTICA BASE DE DATOS HITO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A8CA0-10D2-21B8-4E1E-DDBF3AAB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s-MX"/>
              <a:t>Estudiante: Henry Javier Huarachi Quispe</a:t>
            </a:r>
          </a:p>
          <a:p>
            <a:r>
              <a:rPr lang="es-MX"/>
              <a:t>Docente: William Barra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FC7DF"/>
          </a:solidFill>
          <a:ln w="38100" cap="rnd">
            <a:solidFill>
              <a:srgbClr val="6FC7D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8FD9FAE6-2581-377F-BDD0-EF621694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4" r="1308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9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23C0F-7CC5-78F2-B555-01AB79CD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PARTE PRACTICA</a:t>
            </a:r>
            <a:br>
              <a:rPr lang="es-MX" dirty="0"/>
            </a:br>
            <a:r>
              <a:rPr lang="es-MX" sz="2700" dirty="0"/>
              <a:t>11. Crear las tablas y 2 registros para cada tabla para el siguiente modelo ER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DC404F-C5A6-E71E-67DB-ADB7097C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0" t="20312" r="33984" b="38426"/>
          <a:stretch/>
        </p:blipFill>
        <p:spPr>
          <a:xfrm>
            <a:off x="942976" y="2148777"/>
            <a:ext cx="4210050" cy="39455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C74D2B-DF97-76A8-320A-3ECC095D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27" t="23056" r="47970" b="45000"/>
          <a:stretch/>
        </p:blipFill>
        <p:spPr>
          <a:xfrm>
            <a:off x="5629274" y="2657475"/>
            <a:ext cx="5582437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DD24-5726-31E6-C40B-38BDB9EF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12.Crear una consulta SQL en base al ejercicio anterior.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CCAF96-EDD8-5CBD-1A71-B078D700D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7" t="23055" r="38359" b="53333"/>
          <a:stretch/>
        </p:blipFill>
        <p:spPr>
          <a:xfrm>
            <a:off x="1428750" y="2466975"/>
            <a:ext cx="819486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469F7-221A-69BC-6601-6FB840FE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13.Crear un función que compare dos códigos de materia.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FB34E8-9C51-242D-D8D4-0068446D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63" t="15833" r="34453" b="32639"/>
          <a:stretch/>
        </p:blipFill>
        <p:spPr>
          <a:xfrm>
            <a:off x="466725" y="1972792"/>
            <a:ext cx="3467100" cy="41898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F72212-7F33-2503-BD4A-3732C6217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41" t="20680" r="29806" b="12821"/>
          <a:stretch/>
        </p:blipFill>
        <p:spPr>
          <a:xfrm>
            <a:off x="5044131" y="1690688"/>
            <a:ext cx="6681144" cy="50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9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1494A-798C-46D5-DD97-198084AE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14.Crear una función que permita obtener el promedio de las edades del género masculino o femenino de los estudiantes inscritos en la asignatura ARQ-104.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B7F3EB-8219-32A9-D6F3-612763F1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0" t="18680" r="24844" b="12083"/>
          <a:stretch/>
        </p:blipFill>
        <p:spPr>
          <a:xfrm>
            <a:off x="2619375" y="1838324"/>
            <a:ext cx="657225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B5F99-71A9-BED0-4B6D-05089E6F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15.Crear una función que permita concatenar 3 cadenas.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07025F5-8802-CA59-C295-6AD2A9984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6" t="22361" r="28437" b="13611"/>
          <a:stretch/>
        </p:blipFill>
        <p:spPr>
          <a:xfrm>
            <a:off x="2076450" y="1952624"/>
            <a:ext cx="6667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F8906-AA67-78E8-DD02-BB2F0787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16.Crear una función de acuerdo a lo siguiente: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82AD60-2F38-45AB-7829-241B03201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4" t="14166" r="32266" b="12640"/>
          <a:stretch/>
        </p:blipFill>
        <p:spPr>
          <a:xfrm>
            <a:off x="495300" y="1838325"/>
            <a:ext cx="5791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697DA-1BE2-F024-9C22-977DFD4C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17. Crear una función de acuerdo a lo siguiente: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7F571B-2A84-9384-6A58-84E9E9985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47" t="15565" r="4143" b="14558"/>
          <a:stretch/>
        </p:blipFill>
        <p:spPr>
          <a:xfrm>
            <a:off x="838200" y="1852613"/>
            <a:ext cx="7743824" cy="4047024"/>
          </a:xfrm>
        </p:spPr>
      </p:pic>
    </p:spTree>
    <p:extLst>
      <p:ext uri="{BB962C8B-B14F-4D97-AF65-F5344CB8AC3E}">
        <p14:creationId xmlns:p14="http://schemas.microsoft.com/office/powerpoint/2010/main" val="279923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A377-AEED-80BE-E29F-9C375381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CONCEPTOS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5B12E-3F21-65DD-3624-D5790A25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938528"/>
            <a:ext cx="5157787" cy="823912"/>
          </a:xfrm>
        </p:spPr>
        <p:txBody>
          <a:bodyPr>
            <a:noAutofit/>
          </a:bodyPr>
          <a:lstStyle/>
          <a:p>
            <a:r>
              <a:rPr lang="es-MX" sz="2800" dirty="0"/>
              <a:t>1. ¿A que se refiere cuando se habla de bases de datos relacionales?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14A258-1532-6589-1E6B-1EDA7F7915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Una base de datos relacional es un tipo de base de datos que almacena y proporciona acceso a puntos de datos relacionados entre sí. Las bases de datos relacionales se basan en el modelo relacional, una forma intuitiva y directa de representar datos en tablas.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FBB6CB-B62D-033B-5464-A45D2491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2. ¿A que se refiere cuando se habla de bases de datos no relacionales?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7EFCAA-FB05-2BAB-A014-6305A1AA6E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dirty="0"/>
              <a:t>son un sistema de almacenamiento de información que se caracteriza por no usar el lenguaje SQL para las consultas</a:t>
            </a:r>
          </a:p>
        </p:txBody>
      </p:sp>
    </p:spTree>
    <p:extLst>
      <p:ext uri="{BB962C8B-B14F-4D97-AF65-F5344CB8AC3E}">
        <p14:creationId xmlns:p14="http://schemas.microsoft.com/office/powerpoint/2010/main" val="10723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riaDB vs MySQL: An in-depth Examination - Official Blog of Zynoo">
            <a:extLst>
              <a:ext uri="{FF2B5EF4-FFF2-40B4-BE49-F238E27FC236}">
                <a16:creationId xmlns:a16="http://schemas.microsoft.com/office/drawing/2014/main" id="{259C9157-71BD-6A9B-CB14-F590ED7F8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r="803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19D9BF-0817-3F2F-7FC9-ED5B89D7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¿Qué es MySQL y MariaDB?. Explique si existen diferencias o son iguales</a:t>
            </a:r>
          </a:p>
        </p:txBody>
      </p:sp>
      <p:sp>
        <p:nvSpPr>
          <p:cNvPr id="205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E40A0-4B2B-C2A1-F267-344990AA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Mariadb es un código completamente abierto que ofrece mayor rendimiento y es mas ligero a mySql que posee módulos de código cerrado</a:t>
            </a:r>
          </a:p>
        </p:txBody>
      </p:sp>
    </p:spTree>
    <p:extLst>
      <p:ext uri="{BB962C8B-B14F-4D97-AF65-F5344CB8AC3E}">
        <p14:creationId xmlns:p14="http://schemas.microsoft.com/office/powerpoint/2010/main" val="35846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C1B0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5663E-1EA7-2B4A-E556-38F118AC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FBF9F6"/>
                </a:solidFill>
              </a:rPr>
              <a:t>¿Qué son las funciones de agregación?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0C03FC-EB42-4AE8-B282-8ED96CDB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BF9F6"/>
                </a:solidFill>
              </a:rPr>
              <a:t>son </a:t>
            </a:r>
            <a:r>
              <a:rPr lang="en-US" sz="3600" dirty="0" err="1">
                <a:solidFill>
                  <a:srgbClr val="FBF9F6"/>
                </a:solidFill>
              </a:rPr>
              <a:t>aquellas</a:t>
            </a:r>
            <a:r>
              <a:rPr lang="en-US" sz="3600" dirty="0">
                <a:solidFill>
                  <a:srgbClr val="FBF9F6"/>
                </a:solidFill>
              </a:rPr>
              <a:t> </a:t>
            </a:r>
            <a:r>
              <a:rPr lang="en-US" sz="3600" dirty="0" err="1">
                <a:solidFill>
                  <a:srgbClr val="FBF9F6"/>
                </a:solidFill>
              </a:rPr>
              <a:t>funciones</a:t>
            </a:r>
            <a:r>
              <a:rPr lang="en-US" sz="3600" dirty="0">
                <a:solidFill>
                  <a:srgbClr val="FBF9F6"/>
                </a:solidFill>
              </a:rPr>
              <a:t> que </a:t>
            </a:r>
            <a:r>
              <a:rPr lang="en-US" sz="3600" dirty="0" err="1">
                <a:solidFill>
                  <a:srgbClr val="FBF9F6"/>
                </a:solidFill>
              </a:rPr>
              <a:t>vienen</a:t>
            </a:r>
            <a:r>
              <a:rPr lang="en-US" sz="3600" dirty="0">
                <a:solidFill>
                  <a:srgbClr val="FBF9F6"/>
                </a:solidFill>
              </a:rPr>
              <a:t> </a:t>
            </a:r>
            <a:r>
              <a:rPr lang="en-US" sz="3600" dirty="0" err="1">
                <a:solidFill>
                  <a:srgbClr val="FBF9F6"/>
                </a:solidFill>
              </a:rPr>
              <a:t>por</a:t>
            </a:r>
            <a:r>
              <a:rPr lang="en-US" sz="3600" dirty="0">
                <a:solidFill>
                  <a:srgbClr val="FBF9F6"/>
                </a:solidFill>
              </a:rPr>
              <a:t> </a:t>
            </a:r>
            <a:r>
              <a:rPr lang="en-US" sz="3600" dirty="0" err="1">
                <a:solidFill>
                  <a:srgbClr val="FBF9F6"/>
                </a:solidFill>
              </a:rPr>
              <a:t>defecto</a:t>
            </a:r>
            <a:r>
              <a:rPr lang="en-US" sz="3600" dirty="0">
                <a:solidFill>
                  <a:srgbClr val="FBF9F6"/>
                </a:solidFill>
              </a:rPr>
              <a:t> </a:t>
            </a:r>
            <a:r>
              <a:rPr lang="en-US" sz="3600" dirty="0" err="1">
                <a:solidFill>
                  <a:srgbClr val="FBF9F6"/>
                </a:solidFill>
              </a:rPr>
              <a:t>en</a:t>
            </a:r>
            <a:r>
              <a:rPr lang="en-US" sz="3600" dirty="0">
                <a:solidFill>
                  <a:srgbClr val="FBF9F6"/>
                </a:solidFill>
              </a:rPr>
              <a:t> </a:t>
            </a:r>
            <a:r>
              <a:rPr lang="en-US" sz="3600" dirty="0" err="1">
                <a:solidFill>
                  <a:srgbClr val="FBF9F6"/>
                </a:solidFill>
              </a:rPr>
              <a:t>el</a:t>
            </a:r>
            <a:r>
              <a:rPr lang="en-US" sz="3600" dirty="0">
                <a:solidFill>
                  <a:srgbClr val="FBF9F6"/>
                </a:solidFill>
              </a:rPr>
              <a:t> MySQL</a:t>
            </a:r>
          </a:p>
        </p:txBody>
      </p:sp>
      <p:pic>
        <p:nvPicPr>
          <p:cNvPr id="1026" name="Picture 2" descr="Funciones de agregación en SQL - DBA dixit">
            <a:extLst>
              <a:ext uri="{FF2B5EF4-FFF2-40B4-BE49-F238E27FC236}">
                <a16:creationId xmlns:a16="http://schemas.microsoft.com/office/drawing/2014/main" id="{421412D1-1D44-A733-A445-3367D92F4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213" y="1635342"/>
            <a:ext cx="4140719" cy="310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D1361-1C70-62DF-645F-5C2A6CF6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5. ¿Qué llegaría a ser XAMPP, WAMP SERVER o LAMP?</a:t>
            </a:r>
          </a:p>
        </p:txBody>
      </p:sp>
      <p:pic>
        <p:nvPicPr>
          <p:cNvPr id="2050" name="Picture 2" descr="6. diferencia entre XAMPP y WAMP – Programación V Universidad Latina de  Panamá Creado por: Amable De Leon">
            <a:extLst>
              <a:ext uri="{FF2B5EF4-FFF2-40B4-BE49-F238E27FC236}">
                <a16:creationId xmlns:a16="http://schemas.microsoft.com/office/drawing/2014/main" id="{B43637C1-5951-8A3A-50E8-A1645D424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r="9840" b="1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FF9B37"/>
          </a:solidFill>
          <a:ln w="38100" cap="rnd">
            <a:solidFill>
              <a:srgbClr val="FF9B3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1FEB1-1788-AE31-C80A-5051E497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/>
              <a:t>XAMPP y WAMP son </a:t>
            </a:r>
            <a:r>
              <a:rPr lang="en-US" sz="3600" dirty="0" err="1"/>
              <a:t>servidores</a:t>
            </a:r>
            <a:r>
              <a:rPr lang="en-US" sz="3600" dirty="0"/>
              <a:t> locales. Al </a:t>
            </a:r>
            <a:r>
              <a:rPr lang="en-US" sz="3600" dirty="0" err="1"/>
              <a:t>probar</a:t>
            </a:r>
            <a:r>
              <a:rPr lang="en-US" sz="3600" dirty="0"/>
              <a:t> </a:t>
            </a:r>
            <a:r>
              <a:rPr lang="en-US" sz="3600" dirty="0" err="1"/>
              <a:t>tu</a:t>
            </a:r>
            <a:r>
              <a:rPr lang="en-US" sz="3600" dirty="0"/>
              <a:t> software </a:t>
            </a:r>
            <a:r>
              <a:rPr lang="en-US" sz="3600" dirty="0" err="1"/>
              <a:t>localmente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estos</a:t>
            </a:r>
            <a:r>
              <a:rPr lang="en-US" sz="3600" dirty="0"/>
              <a:t> </a:t>
            </a:r>
            <a:r>
              <a:rPr lang="en-US" sz="3600" dirty="0" err="1"/>
              <a:t>servidores</a:t>
            </a:r>
            <a:r>
              <a:rPr lang="en-US" sz="3600" dirty="0"/>
              <a:t>, </a:t>
            </a:r>
            <a:r>
              <a:rPr lang="en-US" sz="3600" dirty="0" err="1"/>
              <a:t>puedes</a:t>
            </a:r>
            <a:r>
              <a:rPr lang="en-US" sz="3600" dirty="0"/>
              <a:t> </a:t>
            </a:r>
            <a:r>
              <a:rPr lang="en-US" sz="3600" dirty="0" err="1"/>
              <a:t>encontrar</a:t>
            </a:r>
            <a:r>
              <a:rPr lang="en-US" sz="3600" dirty="0"/>
              <a:t> </a:t>
            </a:r>
            <a:r>
              <a:rPr lang="en-US" sz="3600" dirty="0" err="1"/>
              <a:t>errores</a:t>
            </a:r>
            <a:r>
              <a:rPr lang="en-US" sz="3600" dirty="0"/>
              <a:t> y </a:t>
            </a:r>
            <a:r>
              <a:rPr lang="en-US" sz="3600" dirty="0" err="1"/>
              <a:t>fallos</a:t>
            </a:r>
            <a:r>
              <a:rPr lang="en-US" sz="3600" dirty="0"/>
              <a:t> graves antes de </a:t>
            </a:r>
            <a:r>
              <a:rPr lang="en-US" sz="3600" dirty="0" err="1"/>
              <a:t>comenzar</a:t>
            </a:r>
            <a:r>
              <a:rPr lang="en-US" sz="3600" dirty="0"/>
              <a:t> a </a:t>
            </a:r>
            <a:r>
              <a:rPr lang="en-US" sz="3600" dirty="0" err="1"/>
              <a:t>funcionar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08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384C5D-F084-6325-B9FF-9F4C77DC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6. ¿Cual es la diferencia entre las funciones de agresión y funciones creados por el DBA? Es decir funciones creadas por el usuario.</a:t>
            </a:r>
          </a:p>
        </p:txBody>
      </p:sp>
      <p:pic>
        <p:nvPicPr>
          <p:cNvPr id="5" name="Picture 2" descr="Funciones de agregación en SQL - DBA dixit">
            <a:extLst>
              <a:ext uri="{FF2B5EF4-FFF2-40B4-BE49-F238E27FC236}">
                <a16:creationId xmlns:a16="http://schemas.microsoft.com/office/drawing/2014/main" id="{42F8AC73-B7B8-DE48-1BD1-7DA07DA56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14"/>
          <a:stretch/>
        </p:blipFill>
        <p:spPr bwMode="auto">
          <a:xfrm>
            <a:off x="5" y="10"/>
            <a:ext cx="600537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58A7787-7110-D18B-A2B0-F6176AC8C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3" b="1"/>
          <a:stretch/>
        </p:blipFill>
        <p:spPr>
          <a:xfrm>
            <a:off x="6185045" y="10"/>
            <a:ext cx="6006950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D04BFF"/>
          </a:solidFill>
          <a:ln w="34925">
            <a:solidFill>
              <a:srgbClr val="D04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C004A0-62D4-55DE-6952-AC203516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562856"/>
            <a:ext cx="6903721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Las funciones de agregacion son aquellas funciones que vienen por defecto en el MySQL Las funciones creadas por el DBA Son funciones que el usuario necesita crear en base a su necesidad usando Tambien funciones de agregacion</a:t>
            </a:r>
          </a:p>
        </p:txBody>
      </p:sp>
    </p:spTree>
    <p:extLst>
      <p:ext uri="{BB962C8B-B14F-4D97-AF65-F5344CB8AC3E}">
        <p14:creationId xmlns:p14="http://schemas.microsoft.com/office/powerpoint/2010/main" val="362220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88" name="Rectangle 308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ferencia, ejemplo y características de DDL y DML -">
            <a:extLst>
              <a:ext uri="{FF2B5EF4-FFF2-40B4-BE49-F238E27FC236}">
                <a16:creationId xmlns:a16="http://schemas.microsoft.com/office/drawing/2014/main" id="{0913AD16-6ACE-D108-E8DD-318C971F7E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r="1" b="1243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4F185F-BE6B-486F-FCAB-65551A2E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8. Que es DML y DDL?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BB5A11-6E81-6150-359B-3E84E07E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DML:son aquellas utilizadas para insertar, borrar, modificar y consultar los datos de una base de datos.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DDL:son aquellas utilizadas para la creación de una base de datos y todos sus componentes: tablas, índices, relaciones, disparadores (triggers)</a:t>
            </a:r>
          </a:p>
        </p:txBody>
      </p:sp>
      <p:sp>
        <p:nvSpPr>
          <p:cNvPr id="3089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E3B5B-4179-C09B-6D44-4D21D8E8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9. ¿Qué cosas características debe de tener una función? Explique sobre el nombre, el return, parametros, etc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03B1BC16-6CBF-A35C-0D54-4112CC75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4" b="1917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D04BFF"/>
          </a:solidFill>
          <a:ln w="38100" cap="rnd">
            <a:solidFill>
              <a:srgbClr val="D04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434A6-28B8-8219-D996-819F505BB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Una function debe Tener : nombre , operaciones , parametros , returns , return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449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E7A8F-FBAA-0EE3-763F-727F8E88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10.¿Cómo crear,</a:t>
            </a:r>
            <a:br>
              <a:rPr lang="en-US" sz="3100"/>
            </a:br>
            <a:r>
              <a:rPr lang="en-US" sz="3100"/>
              <a:t>modificar y cómo eliminar una función?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04BFF"/>
          </a:solidFill>
          <a:ln w="38100" cap="rnd">
            <a:solidFill>
              <a:srgbClr val="D04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A403F-C4D5-09FA-A773-7D5E1EFE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Una function se </a:t>
            </a:r>
            <a:r>
              <a:rPr lang="en-US"/>
              <a:t>crea</a:t>
            </a:r>
            <a:r>
              <a:rPr lang="en-US" dirty="0"/>
              <a:t> con : create function (</a:t>
            </a:r>
            <a:r>
              <a:rPr lang="en-US"/>
              <a:t>nombre</a:t>
            </a:r>
            <a:r>
              <a:rPr lang="en-US" dirty="0"/>
              <a:t>)</a:t>
            </a:r>
            <a:endParaRPr lang="en-US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/>
              <a:t>elimina</a:t>
            </a:r>
            <a:r>
              <a:rPr lang="en-US" dirty="0"/>
              <a:t> con : drop function(</a:t>
            </a:r>
            <a:r>
              <a:rPr lang="en-US"/>
              <a:t>nombre</a:t>
            </a:r>
            <a:r>
              <a:rPr lang="en-US" dirty="0"/>
              <a:t> de la </a:t>
            </a:r>
            <a:r>
              <a:rPr lang="en-US"/>
              <a:t>funcion</a:t>
            </a:r>
            <a:r>
              <a:rPr lang="en-US" dirty="0"/>
              <a:t>)</a:t>
            </a:r>
            <a:endParaRPr lang="en-US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 or replace function (</a:t>
            </a:r>
            <a:r>
              <a:rPr lang="en-US"/>
              <a:t>nombre</a:t>
            </a:r>
            <a:r>
              <a:rPr lang="en-US" dirty="0"/>
              <a:t>) para </a:t>
            </a:r>
            <a:r>
              <a:rPr lang="en-US"/>
              <a:t>modificar</a:t>
            </a:r>
            <a:r>
              <a:rPr lang="en-US" dirty="0"/>
              <a:t> la </a:t>
            </a:r>
            <a:r>
              <a:rPr lang="en-US"/>
              <a:t>funcion</a:t>
            </a:r>
            <a:r>
              <a:rPr lang="en-US" dirty="0"/>
              <a:t>..</a:t>
            </a:r>
            <a:endParaRPr lang="en-US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E223AE9F-B4B2-A451-C960-CBB44326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37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6399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525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Modern Love</vt:lpstr>
      <vt:lpstr>The Hand</vt:lpstr>
      <vt:lpstr>SketchyVTI</vt:lpstr>
      <vt:lpstr>PRACTICA BASE DE DATOS HITO 2</vt:lpstr>
      <vt:lpstr>MANEJO DE CONCEPTOS</vt:lpstr>
      <vt:lpstr>¿Qué es MySQL y MariaDB?. Explique si existen diferencias o son iguales</vt:lpstr>
      <vt:lpstr>¿Qué son las funciones de agregación?</vt:lpstr>
      <vt:lpstr>5. ¿Qué llegaría a ser XAMPP, WAMP SERVER o LAMP?</vt:lpstr>
      <vt:lpstr>6. ¿Cual es la diferencia entre las funciones de agresión y funciones creados por el DBA? Es decir funciones creadas por el usuario.</vt:lpstr>
      <vt:lpstr>8. Que es DML y DDL?</vt:lpstr>
      <vt:lpstr>9. ¿Qué cosas características debe de tener una función? Explique sobre el nombre, el return, parametros, etc</vt:lpstr>
      <vt:lpstr>10.¿Cómo crear, modificar y cómo eliminar una función?</vt:lpstr>
      <vt:lpstr>PARTE PRACTICA 11. Crear las tablas y 2 registros para cada tabla para el siguiente modelo ER.</vt:lpstr>
      <vt:lpstr>12.Crear una consulta SQL en base al ejercicio anterior.</vt:lpstr>
      <vt:lpstr>13.Crear un función que compare dos códigos de materia. </vt:lpstr>
      <vt:lpstr>14.Crear una función que permita obtener el promedio de las edades del género masculino o femenino de los estudiantes inscritos en la asignatura ARQ-104.</vt:lpstr>
      <vt:lpstr>15.Crear una función que permita concatenar 3 cadenas.</vt:lpstr>
      <vt:lpstr>16.Crear una función de acuerdo a lo siguiente:</vt:lpstr>
      <vt:lpstr>17. Crear una función de acuerdo a lo siguiente: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BASE DE DATOS HITO 2</dc:title>
  <dc:creator>Henry Huarachi</dc:creator>
  <cp:lastModifiedBy>Henry Huarachi</cp:lastModifiedBy>
  <cp:revision>2</cp:revision>
  <dcterms:created xsi:type="dcterms:W3CDTF">2022-11-29T22:08:18Z</dcterms:created>
  <dcterms:modified xsi:type="dcterms:W3CDTF">2022-11-30T09:45:21Z</dcterms:modified>
</cp:coreProperties>
</file>